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m4a" ContentType="audio/mp4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24"/>
  </p:notesMasterIdLst>
  <p:sldIdLst>
    <p:sldId id="1442" r:id="rId5"/>
    <p:sldId id="1529" r:id="rId6"/>
    <p:sldId id="1510" r:id="rId7"/>
    <p:sldId id="1512" r:id="rId8"/>
    <p:sldId id="1513" r:id="rId9"/>
    <p:sldId id="1514" r:id="rId10"/>
    <p:sldId id="1525" r:id="rId11"/>
    <p:sldId id="1526" r:id="rId12"/>
    <p:sldId id="1515" r:id="rId13"/>
    <p:sldId id="1527" r:id="rId14"/>
    <p:sldId id="1519" r:id="rId15"/>
    <p:sldId id="1517" r:id="rId16"/>
    <p:sldId id="1520" r:id="rId17"/>
    <p:sldId id="1521" r:id="rId18"/>
    <p:sldId id="1522" r:id="rId19"/>
    <p:sldId id="1523" r:id="rId20"/>
    <p:sldId id="1524" r:id="rId21"/>
    <p:sldId id="1528" r:id="rId22"/>
    <p:sldId id="148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ctor Eliott" initials="HE" lastIdx="1" clrIdx="0"/>
  <p:cmAuthor id="2" name="Kerry Gibbs" initials="KG" lastIdx="9" clrIdx="1">
    <p:extLst>
      <p:ext uri="{19B8F6BF-5375-455C-9EA6-DF929625EA0E}">
        <p15:presenceInfo xmlns:p15="http://schemas.microsoft.com/office/powerpoint/2012/main" userId="S-1-5-21-1141132434-301294435-860360866-272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484"/>
    <a:srgbClr val="003398"/>
    <a:srgbClr val="71A1A7"/>
    <a:srgbClr val="D5E3E5"/>
    <a:srgbClr val="DFF0CB"/>
    <a:srgbClr val="A6A6A6"/>
    <a:srgbClr val="CBDFEF"/>
    <a:srgbClr val="FFFF00"/>
    <a:srgbClr val="EBF2F3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5501" autoAdjust="0"/>
  </p:normalViewPr>
  <p:slideViewPr>
    <p:cSldViewPr snapToGrid="0">
      <p:cViewPr varScale="1">
        <p:scale>
          <a:sx n="82" d="100"/>
          <a:sy n="82" d="100"/>
        </p:scale>
        <p:origin x="72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5E3CE-E9E3-CB47-80F0-33520EC85D2E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25923F-580B-A047-9C0E-6EE78A3965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267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696FA6-08DD-4834-A31D-9002B9B57DB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678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2.xml"/><Relationship Id="rId1" Type="http://schemas.openxmlformats.org/officeDocument/2006/relationships/tags" Target="../tags/tag3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6.xml"/><Relationship Id="rId1" Type="http://schemas.openxmlformats.org/officeDocument/2006/relationships/tags" Target="../tags/tag35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8.xml"/><Relationship Id="rId1" Type="http://schemas.openxmlformats.org/officeDocument/2006/relationships/tags" Target="../tags/tag37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0.xml"/><Relationship Id="rId1" Type="http://schemas.openxmlformats.org/officeDocument/2006/relationships/tags" Target="../tags/tag39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2.xml"/><Relationship Id="rId1" Type="http://schemas.openxmlformats.org/officeDocument/2006/relationships/tags" Target="../tags/tag4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001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3392" y="3429001"/>
            <a:ext cx="10945216" cy="10081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329B"/>
                </a:solidFill>
              </a14:hiddenFill>
            </a:ext>
          </a:extLst>
        </p:spPr>
        <p:txBody>
          <a:bodyPr lIns="72000" tIns="0" rIns="72000" bIns="0" anchor="b">
            <a:normAutofit/>
          </a:bodyPr>
          <a:lstStyle>
            <a:lvl1pPr algn="r">
              <a:spcBef>
                <a:spcPts val="300"/>
              </a:spcBef>
              <a:defRPr sz="2600" cap="all" baseline="0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623392" y="4532528"/>
            <a:ext cx="10945216" cy="508552"/>
          </a:xfrm>
        </p:spPr>
        <p:txBody>
          <a:bodyPr lIns="72000" tIns="0" rIns="72000" bIns="0" anchor="ctr">
            <a:normAutofit/>
          </a:bodyPr>
          <a:lstStyle>
            <a:lvl1pPr marL="0" indent="0" algn="r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ZA" dirty="0"/>
          </a:p>
        </p:txBody>
      </p:sp>
      <p:sp>
        <p:nvSpPr>
          <p:cNvPr id="15" name="Date Placeholder 11"/>
          <p:cNvSpPr>
            <a:spLocks noGrp="1"/>
          </p:cNvSpPr>
          <p:nvPr>
            <p:ph type="dt" sz="half" idx="2"/>
          </p:nvPr>
        </p:nvSpPr>
        <p:spPr>
          <a:xfrm>
            <a:off x="9552384" y="5398046"/>
            <a:ext cx="20162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4847397" y="5398046"/>
            <a:ext cx="2112235" cy="365125"/>
          </a:xfrm>
        </p:spPr>
        <p:txBody>
          <a:bodyPr>
            <a:normAutofit/>
          </a:bodyPr>
          <a:lstStyle>
            <a:lvl1pPr algn="r"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Location   |</a:t>
            </a:r>
            <a:endParaRPr lang="en-GB" dirty="0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6960096" y="5398046"/>
            <a:ext cx="2592288" cy="365125"/>
          </a:xfrm>
        </p:spPr>
        <p:txBody>
          <a:bodyPr>
            <a:normAutofit/>
          </a:bodyPr>
          <a:lstStyle>
            <a:lvl1pPr algn="r">
              <a:defRPr sz="11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Initial. Surname  |</a:t>
            </a:r>
            <a:endParaRPr lang="en-GB" dirty="0"/>
          </a:p>
        </p:txBody>
      </p:sp>
      <p:pic>
        <p:nvPicPr>
          <p:cNvPr id="6" name="Picture 5" descr="Shape, rectangle&#10;&#10;Description automatically generated">
            <a:extLst>
              <a:ext uri="{FF2B5EF4-FFF2-40B4-BE49-F238E27FC236}">
                <a16:creationId xmlns:a16="http://schemas.microsoft.com/office/drawing/2014/main" id="{8F4B28A5-175F-4616-AB3B-7AD74BC551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70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453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none">
            <a:no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11170773" y="6468150"/>
            <a:ext cx="685867" cy="230832"/>
          </a:xfrm>
          <a:prstGeom prst="rect">
            <a:avLst/>
          </a:prstGeom>
        </p:spPr>
        <p:txBody>
          <a:bodyPr vert="horz" lIns="72000" tIns="72000" rIns="0" bIns="0" rtlCol="0" anchor="ctr"/>
          <a:lstStyle>
            <a:lvl1pPr algn="r">
              <a:defRPr sz="9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fld id="{8406839F-D7A4-4E5D-B93D-768AD4D1DB36}" type="slidenum">
              <a:rPr lang="en-ZA" smtClean="0">
                <a:solidFill>
                  <a:srgbClr val="003399"/>
                </a:solidFill>
              </a:rPr>
              <a:pPr/>
              <a:t>‹#›</a:t>
            </a:fld>
            <a:endParaRPr lang="en-ZA" dirty="0">
              <a:solidFill>
                <a:srgbClr val="003399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5390774" y="6468150"/>
            <a:ext cx="5518097" cy="230832"/>
          </a:xfrm>
          <a:prstGeom prst="rect">
            <a:avLst/>
          </a:prstGeom>
        </p:spPr>
        <p:txBody>
          <a:bodyPr vert="horz" lIns="0" tIns="72000" rIns="72000" bIns="0" rtlCol="0" anchor="b"/>
          <a:lstStyle>
            <a:lvl1pPr algn="l">
              <a:defRPr sz="1800">
                <a:solidFill>
                  <a:schemeClr val="accent3"/>
                </a:solidFill>
              </a:defRPr>
            </a:lvl1pPr>
          </a:lstStyle>
          <a:p>
            <a:endParaRPr lang="en-GB" dirty="0">
              <a:solidFill>
                <a:srgbClr val="998F86"/>
              </a:solidFill>
            </a:endParaRP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93701" y="1196753"/>
            <a:ext cx="11462940" cy="48960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6776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01" y="180976"/>
            <a:ext cx="11462940" cy="559256"/>
          </a:xfrm>
        </p:spPr>
        <p:txBody>
          <a:bodyPr wrap="none">
            <a:no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11170773" y="6468150"/>
            <a:ext cx="685867" cy="230832"/>
          </a:xfrm>
          <a:prstGeom prst="rect">
            <a:avLst/>
          </a:prstGeom>
        </p:spPr>
        <p:txBody>
          <a:bodyPr vert="horz" lIns="72000" tIns="72000" rIns="0" bIns="0" rtlCol="0" anchor="ctr"/>
          <a:lstStyle>
            <a:lvl1pPr algn="r">
              <a:defRPr sz="9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fld id="{8406839F-D7A4-4E5D-B93D-768AD4D1DB36}" type="slidenum">
              <a:rPr lang="en-ZA" smtClean="0">
                <a:solidFill>
                  <a:srgbClr val="003399"/>
                </a:solidFill>
              </a:rPr>
              <a:pPr/>
              <a:t>‹#›</a:t>
            </a:fld>
            <a:endParaRPr lang="en-ZA" dirty="0">
              <a:solidFill>
                <a:srgbClr val="003399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5390774" y="6468150"/>
            <a:ext cx="5518097" cy="230832"/>
          </a:xfrm>
          <a:prstGeom prst="rect">
            <a:avLst/>
          </a:prstGeom>
        </p:spPr>
        <p:txBody>
          <a:bodyPr vert="horz" lIns="0" tIns="72000" rIns="72000" bIns="0" rtlCol="0" anchor="b"/>
          <a:lstStyle>
            <a:lvl1pPr algn="l">
              <a:defRPr sz="800">
                <a:solidFill>
                  <a:schemeClr val="accent3"/>
                </a:solidFill>
              </a:defRPr>
            </a:lvl1pPr>
          </a:lstStyle>
          <a:p>
            <a:endParaRPr lang="en-GB" dirty="0">
              <a:solidFill>
                <a:srgbClr val="998F86"/>
              </a:solidFill>
            </a:endParaRP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93701" y="1196753"/>
            <a:ext cx="5414268" cy="489607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442373" y="1196753"/>
            <a:ext cx="5414268" cy="489607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2471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none">
            <a:no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11170773" y="6468150"/>
            <a:ext cx="685867" cy="230832"/>
          </a:xfrm>
          <a:prstGeom prst="rect">
            <a:avLst/>
          </a:prstGeom>
        </p:spPr>
        <p:txBody>
          <a:bodyPr vert="horz" lIns="72000" tIns="72000" rIns="0" bIns="0" rtlCol="0" anchor="ctr"/>
          <a:lstStyle>
            <a:lvl1pPr algn="r">
              <a:defRPr sz="9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fld id="{8406839F-D7A4-4E5D-B93D-768AD4D1DB36}" type="slidenum">
              <a:rPr lang="en-ZA" smtClean="0">
                <a:solidFill>
                  <a:srgbClr val="003399"/>
                </a:solidFill>
              </a:rPr>
              <a:pPr/>
              <a:t>‹#›</a:t>
            </a:fld>
            <a:endParaRPr lang="en-ZA" dirty="0">
              <a:solidFill>
                <a:srgbClr val="00339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5390774" y="6468150"/>
            <a:ext cx="5518097" cy="230832"/>
          </a:xfrm>
          <a:prstGeom prst="rect">
            <a:avLst/>
          </a:prstGeom>
        </p:spPr>
        <p:txBody>
          <a:bodyPr vert="horz" lIns="0" tIns="72000" rIns="72000" bIns="0" rtlCol="0" anchor="b"/>
          <a:lstStyle>
            <a:lvl1pPr algn="l">
              <a:defRPr sz="1800">
                <a:solidFill>
                  <a:schemeClr val="accent3"/>
                </a:solidFill>
              </a:defRPr>
            </a:lvl1pPr>
          </a:lstStyle>
          <a:p>
            <a:endParaRPr lang="en-GB" dirty="0">
              <a:solidFill>
                <a:srgbClr val="998F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245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01" y="180976"/>
            <a:ext cx="11462940" cy="5592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3701" y="1039979"/>
            <a:ext cx="11462940" cy="288925"/>
          </a:xfrm>
        </p:spPr>
        <p:txBody>
          <a:bodyPr anchor="ctr">
            <a:noAutofit/>
          </a:bodyPr>
          <a:lstStyle>
            <a:lvl1pPr>
              <a:defRPr sz="1800" b="1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11170773" y="6468150"/>
            <a:ext cx="685867" cy="230832"/>
          </a:xfrm>
          <a:prstGeom prst="rect">
            <a:avLst/>
          </a:prstGeom>
        </p:spPr>
        <p:txBody>
          <a:bodyPr vert="horz" lIns="72000" tIns="72000" rIns="0" bIns="0" rtlCol="0" anchor="ctr"/>
          <a:lstStyle>
            <a:lvl1pPr algn="r">
              <a:defRPr sz="9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fld id="{8406839F-D7A4-4E5D-B93D-768AD4D1DB36}" type="slidenum">
              <a:rPr lang="en-ZA" smtClean="0">
                <a:solidFill>
                  <a:srgbClr val="003399"/>
                </a:solidFill>
              </a:rPr>
              <a:pPr/>
              <a:t>‹#›</a:t>
            </a:fld>
            <a:endParaRPr lang="en-ZA" dirty="0">
              <a:solidFill>
                <a:srgbClr val="003399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5390774" y="6468150"/>
            <a:ext cx="5518097" cy="230832"/>
          </a:xfrm>
          <a:prstGeom prst="rect">
            <a:avLst/>
          </a:prstGeom>
        </p:spPr>
        <p:txBody>
          <a:bodyPr vert="horz" lIns="0" tIns="72000" rIns="72000" bIns="0" rtlCol="0" anchor="b"/>
          <a:lstStyle>
            <a:lvl1pPr algn="l">
              <a:defRPr sz="800">
                <a:solidFill>
                  <a:schemeClr val="accent3"/>
                </a:solidFill>
              </a:defRPr>
            </a:lvl1pPr>
          </a:lstStyle>
          <a:p>
            <a:endParaRPr lang="en-GB" dirty="0">
              <a:solidFill>
                <a:srgbClr val="998F86"/>
              </a:solidFill>
            </a:endParaRP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93701" y="1412777"/>
            <a:ext cx="11462940" cy="46800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769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01" y="180976"/>
            <a:ext cx="11462940" cy="5592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3701" y="1039979"/>
            <a:ext cx="11462940" cy="288925"/>
          </a:xfrm>
        </p:spPr>
        <p:txBody>
          <a:bodyPr anchor="ctr">
            <a:noAutofit/>
          </a:bodyPr>
          <a:lstStyle>
            <a:lvl1pPr>
              <a:defRPr sz="1800" b="1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11170773" y="6468150"/>
            <a:ext cx="685867" cy="230832"/>
          </a:xfrm>
          <a:prstGeom prst="rect">
            <a:avLst/>
          </a:prstGeom>
        </p:spPr>
        <p:txBody>
          <a:bodyPr vert="horz" lIns="72000" tIns="72000" rIns="0" bIns="0" rtlCol="0" anchor="ctr"/>
          <a:lstStyle>
            <a:lvl1pPr algn="r">
              <a:defRPr sz="9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fld id="{8406839F-D7A4-4E5D-B93D-768AD4D1DB36}" type="slidenum">
              <a:rPr lang="en-ZA" smtClean="0">
                <a:solidFill>
                  <a:srgbClr val="003399"/>
                </a:solidFill>
              </a:rPr>
              <a:pPr/>
              <a:t>‹#›</a:t>
            </a:fld>
            <a:endParaRPr lang="en-ZA" dirty="0">
              <a:solidFill>
                <a:srgbClr val="003399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5390774" y="6468150"/>
            <a:ext cx="5518097" cy="230832"/>
          </a:xfrm>
          <a:prstGeom prst="rect">
            <a:avLst/>
          </a:prstGeom>
        </p:spPr>
        <p:txBody>
          <a:bodyPr vert="horz" lIns="0" tIns="72000" rIns="72000" bIns="0" rtlCol="0" anchor="b"/>
          <a:lstStyle>
            <a:lvl1pPr algn="l">
              <a:defRPr sz="800">
                <a:solidFill>
                  <a:schemeClr val="accent3"/>
                </a:solidFill>
              </a:defRPr>
            </a:lvl1pPr>
          </a:lstStyle>
          <a:p>
            <a:endParaRPr lang="en-GB" dirty="0">
              <a:solidFill>
                <a:srgbClr val="998F86"/>
              </a:solidFill>
            </a:endParaRP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393701" y="1412777"/>
            <a:ext cx="5414268" cy="4680049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6442373" y="1412777"/>
            <a:ext cx="5414268" cy="4680049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4708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01" y="180976"/>
            <a:ext cx="11462940" cy="5592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3701" y="1039979"/>
            <a:ext cx="11462940" cy="288925"/>
          </a:xfrm>
        </p:spPr>
        <p:txBody>
          <a:bodyPr anchor="ctr">
            <a:noAutofit/>
          </a:bodyPr>
          <a:lstStyle>
            <a:lvl1pPr>
              <a:defRPr sz="1800" b="1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11170773" y="6468150"/>
            <a:ext cx="685867" cy="230832"/>
          </a:xfrm>
          <a:prstGeom prst="rect">
            <a:avLst/>
          </a:prstGeom>
        </p:spPr>
        <p:txBody>
          <a:bodyPr vert="horz" lIns="72000" tIns="72000" rIns="0" bIns="0" rtlCol="0" anchor="ctr"/>
          <a:lstStyle>
            <a:lvl1pPr algn="r">
              <a:defRPr sz="9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fld id="{8406839F-D7A4-4E5D-B93D-768AD4D1DB36}" type="slidenum">
              <a:rPr lang="en-ZA" smtClean="0">
                <a:solidFill>
                  <a:srgbClr val="003399"/>
                </a:solidFill>
              </a:rPr>
              <a:pPr/>
              <a:t>‹#›</a:t>
            </a:fld>
            <a:endParaRPr lang="en-ZA" dirty="0">
              <a:solidFill>
                <a:srgbClr val="003399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5390774" y="6468150"/>
            <a:ext cx="5518097" cy="230832"/>
          </a:xfrm>
          <a:prstGeom prst="rect">
            <a:avLst/>
          </a:prstGeom>
        </p:spPr>
        <p:txBody>
          <a:bodyPr vert="horz" lIns="0" tIns="72000" rIns="72000" bIns="0" rtlCol="0" anchor="b"/>
          <a:lstStyle>
            <a:lvl1pPr algn="l">
              <a:defRPr sz="800">
                <a:solidFill>
                  <a:schemeClr val="accent3"/>
                </a:solidFill>
              </a:defRPr>
            </a:lvl1pPr>
          </a:lstStyle>
          <a:p>
            <a:endParaRPr lang="en-GB" dirty="0">
              <a:solidFill>
                <a:srgbClr val="998F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598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Foot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11170773" y="6468150"/>
            <a:ext cx="685867" cy="230832"/>
          </a:xfrm>
          <a:prstGeom prst="rect">
            <a:avLst/>
          </a:prstGeom>
        </p:spPr>
        <p:txBody>
          <a:bodyPr vert="horz" lIns="72000" tIns="72000" rIns="0" bIns="0" rtlCol="0" anchor="ctr"/>
          <a:lstStyle>
            <a:lvl1pPr algn="r">
              <a:defRPr sz="9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fld id="{8406839F-D7A4-4E5D-B93D-768AD4D1DB36}" type="slidenum">
              <a:rPr lang="en-ZA" smtClean="0">
                <a:solidFill>
                  <a:srgbClr val="003399"/>
                </a:solidFill>
              </a:rPr>
              <a:pPr/>
              <a:t>‹#›</a:t>
            </a:fld>
            <a:endParaRPr lang="en-ZA" dirty="0">
              <a:solidFill>
                <a:srgbClr val="003399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93701" y="5681849"/>
            <a:ext cx="11462940" cy="409469"/>
          </a:xfrm>
        </p:spPr>
        <p:txBody>
          <a:bodyPr bIns="0" anchor="b">
            <a:noAutofit/>
          </a:bodyPr>
          <a:lstStyle>
            <a:lvl1pPr>
              <a:spcBef>
                <a:spcPts val="0"/>
              </a:spcBef>
              <a:defRPr sz="800" b="0"/>
            </a:lvl1pPr>
          </a:lstStyle>
          <a:p>
            <a:pPr lvl="0"/>
            <a:r>
              <a:rPr lang="en-US" dirty="0"/>
              <a:t>Source: Xxx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5390774" y="6468150"/>
            <a:ext cx="5518097" cy="230832"/>
          </a:xfrm>
          <a:prstGeom prst="rect">
            <a:avLst/>
          </a:prstGeom>
        </p:spPr>
        <p:txBody>
          <a:bodyPr vert="horz" lIns="0" tIns="72000" rIns="72000" bIns="0" rtlCol="0" anchor="b"/>
          <a:lstStyle>
            <a:lvl1pPr algn="l">
              <a:defRPr sz="800">
                <a:solidFill>
                  <a:schemeClr val="accent3"/>
                </a:solidFill>
              </a:defRPr>
            </a:lvl1pPr>
          </a:lstStyle>
          <a:p>
            <a:endParaRPr lang="en-GB" dirty="0">
              <a:solidFill>
                <a:srgbClr val="998F86"/>
              </a:solidFill>
            </a:endParaRP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93701" y="1196752"/>
            <a:ext cx="11462940" cy="4487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657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Content and Foot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01" y="180976"/>
            <a:ext cx="11462940" cy="5592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11170773" y="6468150"/>
            <a:ext cx="685867" cy="230832"/>
          </a:xfrm>
          <a:prstGeom prst="rect">
            <a:avLst/>
          </a:prstGeom>
        </p:spPr>
        <p:txBody>
          <a:bodyPr vert="horz" lIns="72000" tIns="72000" rIns="0" bIns="0" rtlCol="0" anchor="ctr"/>
          <a:lstStyle>
            <a:lvl1pPr algn="r">
              <a:defRPr sz="9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fld id="{8406839F-D7A4-4E5D-B93D-768AD4D1DB36}" type="slidenum">
              <a:rPr lang="en-ZA" smtClean="0">
                <a:solidFill>
                  <a:srgbClr val="003399"/>
                </a:solidFill>
              </a:rPr>
              <a:pPr/>
              <a:t>‹#›</a:t>
            </a:fld>
            <a:endParaRPr lang="en-ZA" dirty="0">
              <a:solidFill>
                <a:srgbClr val="003399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5390774" y="6468150"/>
            <a:ext cx="5518097" cy="230832"/>
          </a:xfrm>
          <a:prstGeom prst="rect">
            <a:avLst/>
          </a:prstGeom>
        </p:spPr>
        <p:txBody>
          <a:bodyPr vert="horz" lIns="0" tIns="72000" rIns="72000" bIns="0" rtlCol="0" anchor="b"/>
          <a:lstStyle>
            <a:lvl1pPr algn="l">
              <a:defRPr sz="800">
                <a:solidFill>
                  <a:schemeClr val="accent3"/>
                </a:solidFill>
              </a:defRPr>
            </a:lvl1pPr>
          </a:lstStyle>
          <a:p>
            <a:endParaRPr lang="en-GB" dirty="0">
              <a:solidFill>
                <a:srgbClr val="998F86"/>
              </a:solidFill>
            </a:endParaRP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93701" y="5681849"/>
            <a:ext cx="11462940" cy="409469"/>
          </a:xfrm>
        </p:spPr>
        <p:txBody>
          <a:bodyPr bIns="0" anchor="b">
            <a:noAutofit/>
          </a:bodyPr>
          <a:lstStyle>
            <a:lvl1pPr>
              <a:spcBef>
                <a:spcPts val="0"/>
              </a:spcBef>
              <a:defRPr sz="800" b="0"/>
            </a:lvl1pPr>
          </a:lstStyle>
          <a:p>
            <a:pPr lvl="0"/>
            <a:r>
              <a:rPr lang="en-US" dirty="0"/>
              <a:t>Source: Xxx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93701" y="1196752"/>
            <a:ext cx="5414268" cy="44870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442373" y="1196752"/>
            <a:ext cx="5414268" cy="44870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5560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ot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11170773" y="6468150"/>
            <a:ext cx="685867" cy="230832"/>
          </a:xfrm>
          <a:prstGeom prst="rect">
            <a:avLst/>
          </a:prstGeom>
        </p:spPr>
        <p:txBody>
          <a:bodyPr vert="horz" lIns="72000" tIns="72000" rIns="0" bIns="0" rtlCol="0" anchor="ctr"/>
          <a:lstStyle>
            <a:lvl1pPr algn="r">
              <a:defRPr sz="9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fld id="{8406839F-D7A4-4E5D-B93D-768AD4D1DB36}" type="slidenum">
              <a:rPr lang="en-ZA" smtClean="0">
                <a:solidFill>
                  <a:srgbClr val="003399"/>
                </a:solidFill>
              </a:rPr>
              <a:pPr/>
              <a:t>‹#›</a:t>
            </a:fld>
            <a:endParaRPr lang="en-ZA" dirty="0">
              <a:solidFill>
                <a:srgbClr val="003399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5390774" y="6468150"/>
            <a:ext cx="5518097" cy="230832"/>
          </a:xfrm>
          <a:prstGeom prst="rect">
            <a:avLst/>
          </a:prstGeom>
        </p:spPr>
        <p:txBody>
          <a:bodyPr vert="horz" lIns="0" tIns="72000" rIns="72000" bIns="0" rtlCol="0" anchor="b"/>
          <a:lstStyle>
            <a:lvl1pPr algn="l">
              <a:defRPr sz="800">
                <a:solidFill>
                  <a:schemeClr val="accent3"/>
                </a:solidFill>
              </a:defRPr>
            </a:lvl1pPr>
          </a:lstStyle>
          <a:p>
            <a:endParaRPr lang="en-GB" dirty="0">
              <a:solidFill>
                <a:srgbClr val="998F86"/>
              </a:solidFill>
            </a:endParaRP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93701" y="5681849"/>
            <a:ext cx="11462940" cy="409469"/>
          </a:xfrm>
        </p:spPr>
        <p:txBody>
          <a:bodyPr bIns="0" anchor="b">
            <a:noAutofit/>
          </a:bodyPr>
          <a:lstStyle>
            <a:lvl1pPr>
              <a:spcBef>
                <a:spcPts val="0"/>
              </a:spcBef>
              <a:defRPr sz="800" b="0"/>
            </a:lvl1pPr>
          </a:lstStyle>
          <a:p>
            <a:pPr lvl="0"/>
            <a:r>
              <a:rPr lang="en-US" dirty="0"/>
              <a:t>Source: Xxx</a:t>
            </a:r>
          </a:p>
        </p:txBody>
      </p:sp>
    </p:spTree>
    <p:extLst>
      <p:ext uri="{BB962C8B-B14F-4D97-AF65-F5344CB8AC3E}">
        <p14:creationId xmlns:p14="http://schemas.microsoft.com/office/powerpoint/2010/main" val="2494270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Content and Foot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01" y="180976"/>
            <a:ext cx="11462940" cy="5592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11170773" y="6468150"/>
            <a:ext cx="685867" cy="230832"/>
          </a:xfrm>
          <a:prstGeom prst="rect">
            <a:avLst/>
          </a:prstGeom>
        </p:spPr>
        <p:txBody>
          <a:bodyPr vert="horz" lIns="72000" tIns="72000" rIns="0" bIns="0" rtlCol="0" anchor="ctr"/>
          <a:lstStyle>
            <a:lvl1pPr algn="r">
              <a:defRPr sz="9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fld id="{8406839F-D7A4-4E5D-B93D-768AD4D1DB36}" type="slidenum">
              <a:rPr lang="en-ZA" smtClean="0">
                <a:solidFill>
                  <a:srgbClr val="003399"/>
                </a:solidFill>
              </a:rPr>
              <a:pPr/>
              <a:t>‹#›</a:t>
            </a:fld>
            <a:endParaRPr lang="en-ZA" dirty="0">
              <a:solidFill>
                <a:srgbClr val="003399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5390774" y="6468150"/>
            <a:ext cx="5518097" cy="230832"/>
          </a:xfrm>
          <a:prstGeom prst="rect">
            <a:avLst/>
          </a:prstGeom>
        </p:spPr>
        <p:txBody>
          <a:bodyPr vert="horz" lIns="0" tIns="72000" rIns="72000" bIns="0" rtlCol="0" anchor="b"/>
          <a:lstStyle>
            <a:lvl1pPr algn="l">
              <a:defRPr sz="800">
                <a:solidFill>
                  <a:schemeClr val="accent3"/>
                </a:solidFill>
              </a:defRPr>
            </a:lvl1pPr>
          </a:lstStyle>
          <a:p>
            <a:endParaRPr lang="en-GB" dirty="0">
              <a:solidFill>
                <a:srgbClr val="998F86"/>
              </a:solidFill>
            </a:endParaRP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93701" y="5681849"/>
            <a:ext cx="11462940" cy="409469"/>
          </a:xfrm>
        </p:spPr>
        <p:txBody>
          <a:bodyPr bIns="0" anchor="b">
            <a:noAutofit/>
          </a:bodyPr>
          <a:lstStyle>
            <a:lvl1pPr>
              <a:spcBef>
                <a:spcPts val="0"/>
              </a:spcBef>
              <a:defRPr sz="800" b="0"/>
            </a:lvl1pPr>
          </a:lstStyle>
          <a:p>
            <a:pPr lvl="0"/>
            <a:r>
              <a:rPr lang="en-US" dirty="0"/>
              <a:t>Source: Xxx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393701" y="1412777"/>
            <a:ext cx="11462940" cy="4271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3701" y="1039979"/>
            <a:ext cx="11462940" cy="288925"/>
          </a:xfrm>
        </p:spPr>
        <p:txBody>
          <a:bodyPr anchor="ctr">
            <a:noAutofit/>
          </a:bodyPr>
          <a:lstStyle>
            <a:lvl1pPr>
              <a:defRPr sz="1800" b="1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14685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Subtitle, Content and Foot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01" y="180976"/>
            <a:ext cx="11462940" cy="5592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11170773" y="6468150"/>
            <a:ext cx="685867" cy="230832"/>
          </a:xfrm>
          <a:prstGeom prst="rect">
            <a:avLst/>
          </a:prstGeom>
        </p:spPr>
        <p:txBody>
          <a:bodyPr vert="horz" lIns="72000" tIns="72000" rIns="0" bIns="0" rtlCol="0" anchor="ctr"/>
          <a:lstStyle>
            <a:lvl1pPr algn="r">
              <a:defRPr sz="9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fld id="{8406839F-D7A4-4E5D-B93D-768AD4D1DB36}" type="slidenum">
              <a:rPr lang="en-ZA" smtClean="0">
                <a:solidFill>
                  <a:srgbClr val="003399"/>
                </a:solidFill>
              </a:rPr>
              <a:pPr/>
              <a:t>‹#›</a:t>
            </a:fld>
            <a:endParaRPr lang="en-ZA" dirty="0">
              <a:solidFill>
                <a:srgbClr val="003399"/>
              </a:solidFill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5390774" y="6468150"/>
            <a:ext cx="5518097" cy="230832"/>
          </a:xfrm>
          <a:prstGeom prst="rect">
            <a:avLst/>
          </a:prstGeom>
        </p:spPr>
        <p:txBody>
          <a:bodyPr vert="horz" lIns="0" tIns="72000" rIns="72000" bIns="0" rtlCol="0" anchor="b"/>
          <a:lstStyle>
            <a:lvl1pPr algn="l">
              <a:defRPr sz="800">
                <a:solidFill>
                  <a:schemeClr val="accent3"/>
                </a:solidFill>
              </a:defRPr>
            </a:lvl1pPr>
          </a:lstStyle>
          <a:p>
            <a:endParaRPr lang="en-GB" dirty="0">
              <a:solidFill>
                <a:srgbClr val="998F86"/>
              </a:solidFill>
            </a:endParaRP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393701" y="1412777"/>
            <a:ext cx="5414268" cy="4281441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93701" y="5681849"/>
            <a:ext cx="11462940" cy="409469"/>
          </a:xfrm>
        </p:spPr>
        <p:txBody>
          <a:bodyPr bIns="0" anchor="b">
            <a:noAutofit/>
          </a:bodyPr>
          <a:lstStyle>
            <a:lvl1pPr>
              <a:spcBef>
                <a:spcPts val="0"/>
              </a:spcBef>
              <a:defRPr sz="800" b="0"/>
            </a:lvl1pPr>
          </a:lstStyle>
          <a:p>
            <a:pPr lvl="0"/>
            <a:r>
              <a:rPr lang="en-US" dirty="0"/>
              <a:t>Source: Xxx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3701" y="1039979"/>
            <a:ext cx="11462940" cy="288925"/>
          </a:xfrm>
        </p:spPr>
        <p:txBody>
          <a:bodyPr anchor="ctr">
            <a:noAutofit/>
          </a:bodyPr>
          <a:lstStyle>
            <a:lvl1pPr>
              <a:defRPr sz="1800" b="1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6442373" y="1412777"/>
            <a:ext cx="5414268" cy="4281441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992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Foot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01" y="180976"/>
            <a:ext cx="11462940" cy="5592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11170773" y="6468150"/>
            <a:ext cx="685867" cy="230832"/>
          </a:xfrm>
          <a:prstGeom prst="rect">
            <a:avLst/>
          </a:prstGeom>
        </p:spPr>
        <p:txBody>
          <a:bodyPr vert="horz" lIns="72000" tIns="72000" rIns="0" bIns="0" rtlCol="0" anchor="ctr"/>
          <a:lstStyle>
            <a:lvl1pPr algn="r">
              <a:defRPr sz="9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fld id="{8406839F-D7A4-4E5D-B93D-768AD4D1DB36}" type="slidenum">
              <a:rPr lang="en-ZA" smtClean="0">
                <a:solidFill>
                  <a:srgbClr val="003399"/>
                </a:solidFill>
              </a:rPr>
              <a:pPr/>
              <a:t>‹#›</a:t>
            </a:fld>
            <a:endParaRPr lang="en-ZA" dirty="0">
              <a:solidFill>
                <a:srgbClr val="003399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5390774" y="6468150"/>
            <a:ext cx="5518097" cy="230832"/>
          </a:xfrm>
          <a:prstGeom prst="rect">
            <a:avLst/>
          </a:prstGeom>
        </p:spPr>
        <p:txBody>
          <a:bodyPr vert="horz" lIns="0" tIns="72000" rIns="72000" bIns="0" rtlCol="0" anchor="b"/>
          <a:lstStyle>
            <a:lvl1pPr algn="l">
              <a:defRPr sz="800">
                <a:solidFill>
                  <a:schemeClr val="accent3"/>
                </a:solidFill>
              </a:defRPr>
            </a:lvl1pPr>
          </a:lstStyle>
          <a:p>
            <a:endParaRPr lang="en-GB" dirty="0">
              <a:solidFill>
                <a:srgbClr val="998F86"/>
              </a:solidFill>
            </a:endParaRP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93701" y="5681849"/>
            <a:ext cx="11462940" cy="409469"/>
          </a:xfrm>
        </p:spPr>
        <p:txBody>
          <a:bodyPr bIns="0" anchor="b">
            <a:noAutofit/>
          </a:bodyPr>
          <a:lstStyle>
            <a:lvl1pPr>
              <a:spcBef>
                <a:spcPts val="0"/>
              </a:spcBef>
              <a:defRPr sz="800" b="0"/>
            </a:lvl1pPr>
          </a:lstStyle>
          <a:p>
            <a:pPr lvl="0"/>
            <a:r>
              <a:rPr lang="en-US" dirty="0"/>
              <a:t>Source: Xxx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3701" y="1039979"/>
            <a:ext cx="11462940" cy="288925"/>
          </a:xfrm>
        </p:spPr>
        <p:txBody>
          <a:bodyPr anchor="ctr">
            <a:noAutofit/>
          </a:bodyPr>
          <a:lstStyle>
            <a:lvl1pPr>
              <a:defRPr sz="1800" b="1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02657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">
    <p:bg>
      <p:bgPr>
        <a:solidFill>
          <a:srgbClr val="001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814918" y="2276873"/>
            <a:ext cx="11041721" cy="93662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>
              <a:defRPr sz="32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Divider Theme</a:t>
            </a:r>
          </a:p>
        </p:txBody>
      </p:sp>
      <p:pic>
        <p:nvPicPr>
          <p:cNvPr id="8" name="Picture 11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2872" y="6163537"/>
            <a:ext cx="1115548" cy="427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2906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01" y="180976"/>
            <a:ext cx="11462940" cy="559256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11170773" y="6468150"/>
            <a:ext cx="685867" cy="230832"/>
          </a:xfrm>
          <a:prstGeom prst="rect">
            <a:avLst/>
          </a:prstGeom>
        </p:spPr>
        <p:txBody>
          <a:bodyPr vert="horz" lIns="72000" tIns="72000" rIns="0" bIns="0" rtlCol="0" anchor="ctr"/>
          <a:lstStyle>
            <a:lvl1pPr algn="r">
              <a:defRPr sz="9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fld id="{8406839F-D7A4-4E5D-B93D-768AD4D1DB36}" type="slidenum">
              <a:rPr lang="en-ZA" smtClean="0">
                <a:solidFill>
                  <a:srgbClr val="003399"/>
                </a:solidFill>
              </a:rPr>
              <a:pPr/>
              <a:t>‹#›</a:t>
            </a:fld>
            <a:endParaRPr lang="en-ZA" dirty="0">
              <a:solidFill>
                <a:srgbClr val="003399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5390774" y="6468150"/>
            <a:ext cx="5518097" cy="230832"/>
          </a:xfrm>
          <a:prstGeom prst="rect">
            <a:avLst/>
          </a:prstGeom>
        </p:spPr>
        <p:txBody>
          <a:bodyPr vert="horz" lIns="0" tIns="72000" rIns="72000" bIns="0" rtlCol="0" anchor="b"/>
          <a:lstStyle>
            <a:lvl1pPr algn="l">
              <a:defRPr sz="800">
                <a:solidFill>
                  <a:schemeClr val="accent3"/>
                </a:solidFill>
              </a:defRPr>
            </a:lvl1pPr>
          </a:lstStyle>
          <a:p>
            <a:endParaRPr lang="en-GB" dirty="0">
              <a:solidFill>
                <a:srgbClr val="998F86"/>
              </a:solidFill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431801" y="1412775"/>
            <a:ext cx="3878097" cy="4680049"/>
          </a:xfrm>
          <a:prstGeom prst="round2DiagRect">
            <a:avLst/>
          </a:prstGeom>
        </p:spPr>
        <p:txBody>
          <a:bodyPr vert="horz" lIns="72000" tIns="72000" rIns="72000" bIns="72000" rtlCol="0">
            <a:normAutofit/>
          </a:bodyPr>
          <a:lstStyle>
            <a:lvl1pPr>
              <a:defRPr lang="en-GB" sz="1400"/>
            </a:lvl1pPr>
          </a:lstStyle>
          <a:p>
            <a:pPr lvl="0"/>
            <a:r>
              <a:rPr lang="en-GB" dirty="0"/>
              <a:t>Picture placeholder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597929" y="1412777"/>
            <a:ext cx="7296811" cy="4680049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3701" y="1039979"/>
            <a:ext cx="11462940" cy="288925"/>
          </a:xfrm>
        </p:spPr>
        <p:txBody>
          <a:bodyPr anchor="ctr">
            <a:noAutofit/>
          </a:bodyPr>
          <a:lstStyle>
            <a:lvl1pPr>
              <a:defRPr sz="1800" b="1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39713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01" y="180976"/>
            <a:ext cx="11462940" cy="5592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11170773" y="6468150"/>
            <a:ext cx="685867" cy="230832"/>
          </a:xfrm>
          <a:prstGeom prst="rect">
            <a:avLst/>
          </a:prstGeom>
        </p:spPr>
        <p:txBody>
          <a:bodyPr vert="horz" lIns="72000" tIns="72000" rIns="0" bIns="0" rtlCol="0" anchor="ctr"/>
          <a:lstStyle>
            <a:lvl1pPr algn="r">
              <a:defRPr sz="9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fld id="{8406839F-D7A4-4E5D-B93D-768AD4D1DB36}" type="slidenum">
              <a:rPr lang="en-ZA" smtClean="0">
                <a:solidFill>
                  <a:srgbClr val="003399"/>
                </a:solidFill>
              </a:rPr>
              <a:pPr/>
              <a:t>‹#›</a:t>
            </a:fld>
            <a:endParaRPr lang="en-ZA" dirty="0">
              <a:solidFill>
                <a:srgbClr val="003399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5390774" y="6468150"/>
            <a:ext cx="5518097" cy="230832"/>
          </a:xfrm>
          <a:prstGeom prst="rect">
            <a:avLst/>
          </a:prstGeom>
        </p:spPr>
        <p:txBody>
          <a:bodyPr vert="horz" lIns="0" tIns="72000" rIns="72000" bIns="0" rtlCol="0" anchor="b"/>
          <a:lstStyle>
            <a:lvl1pPr algn="l">
              <a:defRPr sz="800">
                <a:solidFill>
                  <a:schemeClr val="accent3"/>
                </a:solidFill>
              </a:defRPr>
            </a:lvl1pPr>
          </a:lstStyle>
          <a:p>
            <a:endParaRPr lang="en-GB" dirty="0">
              <a:solidFill>
                <a:srgbClr val="998F86"/>
              </a:solidFill>
            </a:endParaRP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8688289" y="1412776"/>
            <a:ext cx="3206023" cy="4680048"/>
          </a:xfrm>
          <a:prstGeom prst="round2DiagRect">
            <a:avLst/>
          </a:prstGeom>
        </p:spPr>
        <p:txBody>
          <a:bodyPr vert="horz" lIns="72000" tIns="72000" rIns="72000" bIns="72000" rtlCol="0">
            <a:normAutofit/>
          </a:bodyPr>
          <a:lstStyle>
            <a:lvl1pPr>
              <a:defRPr lang="en-GB" sz="1400"/>
            </a:lvl1pPr>
          </a:lstStyle>
          <a:p>
            <a:pPr lvl="0"/>
            <a:r>
              <a:rPr lang="en-GB" dirty="0"/>
              <a:t>Picture placeholder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31801" y="1412777"/>
            <a:ext cx="8006556" cy="4680048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3701" y="1039979"/>
            <a:ext cx="11462940" cy="288925"/>
          </a:xfrm>
        </p:spPr>
        <p:txBody>
          <a:bodyPr anchor="ctr">
            <a:noAutofit/>
          </a:bodyPr>
          <a:lstStyle>
            <a:lvl1pPr>
              <a:defRPr sz="1800" b="1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748057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ayou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01" y="180976"/>
            <a:ext cx="11462940" cy="5592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11170773" y="6468150"/>
            <a:ext cx="685867" cy="230832"/>
          </a:xfrm>
          <a:prstGeom prst="rect">
            <a:avLst/>
          </a:prstGeom>
        </p:spPr>
        <p:txBody>
          <a:bodyPr vert="horz" lIns="72000" tIns="72000" rIns="0" bIns="0" rtlCol="0" anchor="ctr"/>
          <a:lstStyle>
            <a:lvl1pPr algn="r">
              <a:defRPr sz="9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fld id="{8406839F-D7A4-4E5D-B93D-768AD4D1DB36}" type="slidenum">
              <a:rPr lang="en-ZA" smtClean="0">
                <a:solidFill>
                  <a:srgbClr val="003399"/>
                </a:solidFill>
              </a:rPr>
              <a:pPr/>
              <a:t>‹#›</a:t>
            </a:fld>
            <a:endParaRPr lang="en-ZA" dirty="0">
              <a:solidFill>
                <a:srgbClr val="003399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5390774" y="6468150"/>
            <a:ext cx="5518097" cy="230832"/>
          </a:xfrm>
          <a:prstGeom prst="rect">
            <a:avLst/>
          </a:prstGeom>
        </p:spPr>
        <p:txBody>
          <a:bodyPr vert="horz" lIns="0" tIns="72000" rIns="72000" bIns="0" rtlCol="0" anchor="b"/>
          <a:lstStyle>
            <a:lvl1pPr algn="l">
              <a:defRPr sz="800">
                <a:solidFill>
                  <a:schemeClr val="accent3"/>
                </a:solidFill>
              </a:defRPr>
            </a:lvl1pPr>
          </a:lstStyle>
          <a:p>
            <a:endParaRPr lang="en-GB" dirty="0">
              <a:solidFill>
                <a:srgbClr val="998F86"/>
              </a:solidFill>
            </a:endParaRP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387049" y="1412776"/>
            <a:ext cx="5228899" cy="1872208"/>
          </a:xfrm>
          <a:prstGeom prst="round2DiagRect">
            <a:avLst/>
          </a:prstGeom>
        </p:spPr>
        <p:txBody>
          <a:bodyPr vert="horz" lIns="72000" tIns="72000" rIns="72000" bIns="72000" rtlCol="0">
            <a:normAutofit/>
          </a:bodyPr>
          <a:lstStyle>
            <a:lvl1pPr>
              <a:defRPr lang="en-GB" sz="1400"/>
            </a:lvl1pPr>
          </a:lstStyle>
          <a:p>
            <a:pPr lvl="0"/>
            <a:r>
              <a:rPr lang="en-GB" dirty="0"/>
              <a:t>Picture placeholder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6665841" y="1412776"/>
            <a:ext cx="5228899" cy="1872208"/>
          </a:xfrm>
          <a:prstGeom prst="round2DiagRect">
            <a:avLst/>
          </a:prstGeom>
        </p:spPr>
        <p:txBody>
          <a:bodyPr vert="horz" lIns="72000" tIns="72000" rIns="72000" bIns="72000" rtlCol="0">
            <a:normAutofit/>
          </a:bodyPr>
          <a:lstStyle>
            <a:lvl1pPr>
              <a:defRPr lang="en-GB" sz="1400"/>
            </a:lvl1pPr>
          </a:lstStyle>
          <a:p>
            <a:pPr lvl="0"/>
            <a:r>
              <a:rPr lang="en-GB" dirty="0"/>
              <a:t>Picture placeholder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31801" y="3532181"/>
            <a:ext cx="11462940" cy="255145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3701" y="1039979"/>
            <a:ext cx="11462940" cy="288925"/>
          </a:xfrm>
        </p:spPr>
        <p:txBody>
          <a:bodyPr anchor="ctr">
            <a:noAutofit/>
          </a:bodyPr>
          <a:lstStyle>
            <a:lvl1pPr>
              <a:defRPr sz="1800" b="1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081847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ayou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01" y="180976"/>
            <a:ext cx="11462940" cy="5592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11170773" y="6468150"/>
            <a:ext cx="685867" cy="230832"/>
          </a:xfrm>
          <a:prstGeom prst="rect">
            <a:avLst/>
          </a:prstGeom>
        </p:spPr>
        <p:txBody>
          <a:bodyPr vert="horz" lIns="72000" tIns="72000" rIns="0" bIns="0" rtlCol="0" anchor="ctr"/>
          <a:lstStyle>
            <a:lvl1pPr algn="r">
              <a:defRPr sz="9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fld id="{8406839F-D7A4-4E5D-B93D-768AD4D1DB36}" type="slidenum">
              <a:rPr lang="en-ZA" smtClean="0">
                <a:solidFill>
                  <a:srgbClr val="003399"/>
                </a:solidFill>
              </a:rPr>
              <a:pPr/>
              <a:t>‹#›</a:t>
            </a:fld>
            <a:endParaRPr lang="en-ZA" dirty="0">
              <a:solidFill>
                <a:srgbClr val="003399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5390774" y="6468150"/>
            <a:ext cx="5518097" cy="230832"/>
          </a:xfrm>
          <a:prstGeom prst="rect">
            <a:avLst/>
          </a:prstGeom>
        </p:spPr>
        <p:txBody>
          <a:bodyPr vert="horz" lIns="0" tIns="72000" rIns="72000" bIns="0" rtlCol="0" anchor="b"/>
          <a:lstStyle>
            <a:lvl1pPr algn="l">
              <a:defRPr sz="800">
                <a:solidFill>
                  <a:schemeClr val="accent3"/>
                </a:solidFill>
              </a:defRPr>
            </a:lvl1pPr>
          </a:lstStyle>
          <a:p>
            <a:endParaRPr lang="en-GB" dirty="0">
              <a:solidFill>
                <a:srgbClr val="998F86"/>
              </a:solidFill>
            </a:endParaRP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387049" y="3645024"/>
            <a:ext cx="5228899" cy="2304256"/>
          </a:xfrm>
          <a:prstGeom prst="round2DiagRect">
            <a:avLst/>
          </a:prstGeom>
        </p:spPr>
        <p:txBody>
          <a:bodyPr vert="horz" lIns="72000" tIns="72000" rIns="72000" bIns="72000" rtlCol="0">
            <a:normAutofit/>
          </a:bodyPr>
          <a:lstStyle>
            <a:lvl1pPr>
              <a:defRPr lang="en-GB" sz="1400"/>
            </a:lvl1pPr>
          </a:lstStyle>
          <a:p>
            <a:pPr lvl="0"/>
            <a:r>
              <a:rPr lang="en-GB" dirty="0"/>
              <a:t>Picture placeholder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6665841" y="3645024"/>
            <a:ext cx="5228899" cy="2304256"/>
          </a:xfrm>
          <a:prstGeom prst="round2DiagRect">
            <a:avLst/>
          </a:prstGeom>
        </p:spPr>
        <p:txBody>
          <a:bodyPr vert="horz" lIns="72000" tIns="72000" rIns="72000" bIns="72000" rtlCol="0">
            <a:normAutofit/>
          </a:bodyPr>
          <a:lstStyle>
            <a:lvl1pPr>
              <a:defRPr lang="en-GB" sz="1400"/>
            </a:lvl1pPr>
          </a:lstStyle>
          <a:p>
            <a:pPr lvl="0"/>
            <a:r>
              <a:rPr lang="en-GB" dirty="0"/>
              <a:t>Picture placeholder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31801" y="1412776"/>
            <a:ext cx="11462940" cy="2143224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3701" y="1039979"/>
            <a:ext cx="11462940" cy="288925"/>
          </a:xfrm>
        </p:spPr>
        <p:txBody>
          <a:bodyPr anchor="ctr">
            <a:noAutofit/>
          </a:bodyPr>
          <a:lstStyle>
            <a:lvl1pPr>
              <a:defRPr sz="1800" b="1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48074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ayou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01" y="180976"/>
            <a:ext cx="11462940" cy="5592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11170773" y="6468150"/>
            <a:ext cx="685867" cy="230832"/>
          </a:xfrm>
          <a:prstGeom prst="rect">
            <a:avLst/>
          </a:prstGeom>
        </p:spPr>
        <p:txBody>
          <a:bodyPr vert="horz" lIns="72000" tIns="72000" rIns="0" bIns="0" rtlCol="0" anchor="ctr"/>
          <a:lstStyle>
            <a:lvl1pPr algn="r">
              <a:defRPr sz="9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fld id="{8406839F-D7A4-4E5D-B93D-768AD4D1DB36}" type="slidenum">
              <a:rPr lang="en-ZA" smtClean="0">
                <a:solidFill>
                  <a:srgbClr val="003399"/>
                </a:solidFill>
              </a:rPr>
              <a:pPr/>
              <a:t>‹#›</a:t>
            </a:fld>
            <a:endParaRPr lang="en-ZA" dirty="0">
              <a:solidFill>
                <a:srgbClr val="003399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5390774" y="6468150"/>
            <a:ext cx="5518097" cy="230832"/>
          </a:xfrm>
          <a:prstGeom prst="rect">
            <a:avLst/>
          </a:prstGeom>
        </p:spPr>
        <p:txBody>
          <a:bodyPr vert="horz" lIns="0" tIns="72000" rIns="72000" bIns="0" rtlCol="0" anchor="b"/>
          <a:lstStyle>
            <a:lvl1pPr algn="l">
              <a:defRPr sz="800">
                <a:solidFill>
                  <a:schemeClr val="accent3"/>
                </a:solidFill>
              </a:defRPr>
            </a:lvl1pPr>
          </a:lstStyle>
          <a:p>
            <a:endParaRPr lang="en-GB" dirty="0">
              <a:solidFill>
                <a:srgbClr val="998F86"/>
              </a:solidFill>
            </a:endParaRP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387050" y="3645024"/>
            <a:ext cx="3500705" cy="2304256"/>
          </a:xfrm>
          <a:prstGeom prst="round2DiagRect">
            <a:avLst/>
          </a:prstGeom>
        </p:spPr>
        <p:txBody>
          <a:bodyPr vert="horz" lIns="72000" tIns="72000" rIns="72000" bIns="72000" rtlCol="0">
            <a:normAutofit/>
          </a:bodyPr>
          <a:lstStyle>
            <a:lvl1pPr>
              <a:defRPr lang="en-GB" sz="1400"/>
            </a:lvl1pPr>
          </a:lstStyle>
          <a:p>
            <a:pPr lvl="0"/>
            <a:r>
              <a:rPr lang="en-GB" dirty="0"/>
              <a:t>Picture placeholder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4390544" y="3645024"/>
            <a:ext cx="3500705" cy="2304256"/>
          </a:xfrm>
          <a:prstGeom prst="round2DiagRect">
            <a:avLst/>
          </a:prstGeom>
        </p:spPr>
        <p:txBody>
          <a:bodyPr vert="horz" lIns="72000" tIns="72000" rIns="72000" bIns="72000" rtlCol="0">
            <a:normAutofit/>
          </a:bodyPr>
          <a:lstStyle>
            <a:lvl1pPr>
              <a:defRPr lang="en-GB" sz="1400"/>
            </a:lvl1pPr>
          </a:lstStyle>
          <a:p>
            <a:pPr lvl="0"/>
            <a:r>
              <a:rPr lang="en-GB" dirty="0"/>
              <a:t>Picture placeholder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8394036" y="3645024"/>
            <a:ext cx="3500705" cy="2304256"/>
          </a:xfrm>
          <a:prstGeom prst="round2DiagRect">
            <a:avLst/>
          </a:prstGeom>
        </p:spPr>
        <p:txBody>
          <a:bodyPr vert="horz" lIns="72000" tIns="72000" rIns="72000" bIns="72000" rtlCol="0">
            <a:normAutofit/>
          </a:bodyPr>
          <a:lstStyle>
            <a:lvl1pPr>
              <a:defRPr lang="en-GB" sz="1400"/>
            </a:lvl1pPr>
          </a:lstStyle>
          <a:p>
            <a:pPr lvl="0"/>
            <a:r>
              <a:rPr lang="en-GB" dirty="0"/>
              <a:t>Picture placeholder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431801" y="1412776"/>
            <a:ext cx="11462940" cy="2143224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3701" y="1039979"/>
            <a:ext cx="11462940" cy="288925"/>
          </a:xfrm>
        </p:spPr>
        <p:txBody>
          <a:bodyPr anchor="ctr">
            <a:noAutofit/>
          </a:bodyPr>
          <a:lstStyle>
            <a:lvl1pPr>
              <a:defRPr sz="1800" b="1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63647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ayou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01" y="180976"/>
            <a:ext cx="11462940" cy="5592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11170773" y="6468150"/>
            <a:ext cx="685867" cy="230832"/>
          </a:xfrm>
          <a:prstGeom prst="rect">
            <a:avLst/>
          </a:prstGeom>
        </p:spPr>
        <p:txBody>
          <a:bodyPr vert="horz" lIns="72000" tIns="72000" rIns="0" bIns="0" rtlCol="0" anchor="ctr"/>
          <a:lstStyle>
            <a:lvl1pPr algn="r">
              <a:defRPr sz="9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fld id="{8406839F-D7A4-4E5D-B93D-768AD4D1DB36}" type="slidenum">
              <a:rPr lang="en-ZA" smtClean="0">
                <a:solidFill>
                  <a:srgbClr val="003399"/>
                </a:solidFill>
              </a:rPr>
              <a:pPr/>
              <a:t>‹#›</a:t>
            </a:fld>
            <a:endParaRPr lang="en-ZA" dirty="0">
              <a:solidFill>
                <a:srgbClr val="003399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5390774" y="6468150"/>
            <a:ext cx="5518097" cy="230832"/>
          </a:xfrm>
          <a:prstGeom prst="rect">
            <a:avLst/>
          </a:prstGeom>
        </p:spPr>
        <p:txBody>
          <a:bodyPr vert="horz" lIns="0" tIns="72000" rIns="72000" bIns="0" rtlCol="0" anchor="b"/>
          <a:lstStyle>
            <a:lvl1pPr algn="l">
              <a:defRPr sz="800">
                <a:solidFill>
                  <a:schemeClr val="accent3"/>
                </a:solidFill>
              </a:defRPr>
            </a:lvl1pPr>
          </a:lstStyle>
          <a:p>
            <a:endParaRPr lang="en-GB" dirty="0">
              <a:solidFill>
                <a:srgbClr val="998F86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387050" y="1412776"/>
            <a:ext cx="3500705" cy="2160240"/>
          </a:xfrm>
          <a:prstGeom prst="round2DiagRect">
            <a:avLst/>
          </a:prstGeom>
        </p:spPr>
        <p:txBody>
          <a:bodyPr vert="horz" lIns="72000" tIns="72000" rIns="72000" bIns="72000" rtlCol="0">
            <a:normAutofit/>
          </a:bodyPr>
          <a:lstStyle>
            <a:lvl1pPr>
              <a:defRPr lang="en-GB" sz="1400"/>
            </a:lvl1pPr>
          </a:lstStyle>
          <a:p>
            <a:pPr lvl="0"/>
            <a:r>
              <a:rPr lang="en-GB" dirty="0"/>
              <a:t>Picture placeholder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4390544" y="1412776"/>
            <a:ext cx="3500705" cy="2160240"/>
          </a:xfrm>
          <a:prstGeom prst="round2DiagRect">
            <a:avLst/>
          </a:prstGeom>
        </p:spPr>
        <p:txBody>
          <a:bodyPr vert="horz" lIns="72000" tIns="72000" rIns="72000" bIns="72000" rtlCol="0">
            <a:normAutofit/>
          </a:bodyPr>
          <a:lstStyle>
            <a:lvl1pPr>
              <a:defRPr lang="en-GB" sz="1400"/>
            </a:lvl1pPr>
          </a:lstStyle>
          <a:p>
            <a:pPr lvl="0"/>
            <a:r>
              <a:rPr lang="en-GB" dirty="0"/>
              <a:t>Picture placeholder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8394036" y="1412776"/>
            <a:ext cx="3500705" cy="2160240"/>
          </a:xfrm>
          <a:prstGeom prst="round2DiagRect">
            <a:avLst/>
          </a:prstGeom>
        </p:spPr>
        <p:txBody>
          <a:bodyPr vert="horz" lIns="72000" tIns="72000" rIns="72000" bIns="72000" rtlCol="0">
            <a:normAutofit/>
          </a:bodyPr>
          <a:lstStyle>
            <a:lvl1pPr>
              <a:defRPr lang="en-GB" sz="1400"/>
            </a:lvl1pPr>
          </a:lstStyle>
          <a:p>
            <a:pPr lvl="0"/>
            <a:r>
              <a:rPr lang="en-GB" dirty="0"/>
              <a:t>Picture placeholder</a:t>
            </a:r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431801" y="3703287"/>
            <a:ext cx="11462940" cy="2380344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3701" y="1039979"/>
            <a:ext cx="11462940" cy="288925"/>
          </a:xfrm>
        </p:spPr>
        <p:txBody>
          <a:bodyPr anchor="ctr">
            <a:noAutofit/>
          </a:bodyPr>
          <a:lstStyle>
            <a:lvl1pPr>
              <a:defRPr sz="1800" b="1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51692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ayou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01" y="180976"/>
            <a:ext cx="11462940" cy="5592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11170773" y="6468150"/>
            <a:ext cx="685867" cy="230832"/>
          </a:xfrm>
          <a:prstGeom prst="rect">
            <a:avLst/>
          </a:prstGeom>
        </p:spPr>
        <p:txBody>
          <a:bodyPr vert="horz" lIns="72000" tIns="72000" rIns="0" bIns="0" rtlCol="0" anchor="ctr"/>
          <a:lstStyle>
            <a:lvl1pPr algn="r">
              <a:defRPr sz="9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fld id="{8406839F-D7A4-4E5D-B93D-768AD4D1DB36}" type="slidenum">
              <a:rPr lang="en-ZA" smtClean="0">
                <a:solidFill>
                  <a:srgbClr val="003399"/>
                </a:solidFill>
              </a:rPr>
              <a:pPr/>
              <a:t>‹#›</a:t>
            </a:fld>
            <a:endParaRPr lang="en-ZA" dirty="0">
              <a:solidFill>
                <a:srgbClr val="003399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5390774" y="6468150"/>
            <a:ext cx="5518097" cy="230832"/>
          </a:xfrm>
          <a:prstGeom prst="rect">
            <a:avLst/>
          </a:prstGeom>
        </p:spPr>
        <p:txBody>
          <a:bodyPr vert="horz" lIns="0" tIns="72000" rIns="72000" bIns="0" rtlCol="0" anchor="b"/>
          <a:lstStyle>
            <a:lvl1pPr algn="l">
              <a:defRPr sz="800">
                <a:solidFill>
                  <a:schemeClr val="accent3"/>
                </a:solidFill>
              </a:defRPr>
            </a:lvl1pPr>
          </a:lstStyle>
          <a:p>
            <a:endParaRPr lang="en-GB" dirty="0">
              <a:solidFill>
                <a:srgbClr val="998F86"/>
              </a:solidFill>
            </a:endParaRP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431801" y="1412776"/>
            <a:ext cx="3878097" cy="1512168"/>
          </a:xfrm>
          <a:prstGeom prst="round2DiagRect">
            <a:avLst/>
          </a:prstGeom>
        </p:spPr>
        <p:txBody>
          <a:bodyPr vert="horz" lIns="72000" tIns="72000" rIns="72000" bIns="72000" rtlCol="0">
            <a:normAutofit/>
          </a:bodyPr>
          <a:lstStyle>
            <a:lvl1pPr>
              <a:defRPr lang="en-GB" sz="1400"/>
            </a:lvl1pPr>
          </a:lstStyle>
          <a:p>
            <a:pPr lvl="0"/>
            <a:r>
              <a:rPr lang="en-GB" dirty="0"/>
              <a:t>Picture placeholder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431801" y="2975180"/>
            <a:ext cx="3878097" cy="1512168"/>
          </a:xfrm>
          <a:prstGeom prst="round2DiagRect">
            <a:avLst/>
          </a:prstGeom>
        </p:spPr>
        <p:txBody>
          <a:bodyPr vert="horz" lIns="72000" tIns="72000" rIns="72000" bIns="72000" rtlCol="0">
            <a:normAutofit/>
          </a:bodyPr>
          <a:lstStyle>
            <a:lvl1pPr>
              <a:defRPr lang="en-GB" sz="1400"/>
            </a:lvl1pPr>
          </a:lstStyle>
          <a:p>
            <a:pPr lvl="0"/>
            <a:r>
              <a:rPr lang="en-GB" dirty="0"/>
              <a:t>Picture placeholder</a:t>
            </a:r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31801" y="4537584"/>
            <a:ext cx="3878097" cy="1541098"/>
          </a:xfrm>
          <a:prstGeom prst="round2DiagRect">
            <a:avLst/>
          </a:prstGeom>
        </p:spPr>
        <p:txBody>
          <a:bodyPr vert="horz" lIns="72000" tIns="72000" rIns="72000" bIns="72000" rtlCol="0">
            <a:normAutofit/>
          </a:bodyPr>
          <a:lstStyle>
            <a:lvl1pPr>
              <a:defRPr lang="en-GB" sz="1400"/>
            </a:lvl1pPr>
          </a:lstStyle>
          <a:p>
            <a:pPr lvl="0"/>
            <a:r>
              <a:rPr lang="en-GB" dirty="0"/>
              <a:t>Picture placeholder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4597929" y="1412776"/>
            <a:ext cx="7296811" cy="4664677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3701" y="1039979"/>
            <a:ext cx="11462940" cy="288925"/>
          </a:xfrm>
        </p:spPr>
        <p:txBody>
          <a:bodyPr anchor="ctr">
            <a:noAutofit/>
          </a:bodyPr>
          <a:lstStyle>
            <a:lvl1pPr>
              <a:defRPr sz="1800" b="1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98519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Layou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01" y="180976"/>
            <a:ext cx="11462940" cy="5592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11170773" y="6468150"/>
            <a:ext cx="685867" cy="230832"/>
          </a:xfrm>
          <a:prstGeom prst="rect">
            <a:avLst/>
          </a:prstGeom>
        </p:spPr>
        <p:txBody>
          <a:bodyPr vert="horz" lIns="72000" tIns="72000" rIns="0" bIns="0" rtlCol="0" anchor="ctr"/>
          <a:lstStyle>
            <a:lvl1pPr algn="r">
              <a:defRPr sz="9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fld id="{8406839F-D7A4-4E5D-B93D-768AD4D1DB36}" type="slidenum">
              <a:rPr lang="en-ZA" smtClean="0">
                <a:solidFill>
                  <a:srgbClr val="003399"/>
                </a:solidFill>
              </a:rPr>
              <a:pPr/>
              <a:t>‹#›</a:t>
            </a:fld>
            <a:endParaRPr lang="en-ZA" dirty="0">
              <a:solidFill>
                <a:srgbClr val="003399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5390774" y="6468150"/>
            <a:ext cx="5518097" cy="230832"/>
          </a:xfrm>
          <a:prstGeom prst="rect">
            <a:avLst/>
          </a:prstGeom>
        </p:spPr>
        <p:txBody>
          <a:bodyPr vert="horz" lIns="0" tIns="72000" rIns="72000" bIns="0" rtlCol="0" anchor="b"/>
          <a:lstStyle>
            <a:lvl1pPr algn="l">
              <a:defRPr sz="800">
                <a:solidFill>
                  <a:schemeClr val="accent3"/>
                </a:solidFill>
              </a:defRPr>
            </a:lvl1pPr>
          </a:lstStyle>
          <a:p>
            <a:endParaRPr lang="en-GB" dirty="0">
              <a:solidFill>
                <a:srgbClr val="998F86"/>
              </a:solidFill>
            </a:endParaRP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8016644" y="1412776"/>
            <a:ext cx="3878097" cy="1512168"/>
          </a:xfrm>
          <a:prstGeom prst="round2DiagRect">
            <a:avLst/>
          </a:prstGeom>
        </p:spPr>
        <p:txBody>
          <a:bodyPr vert="horz" lIns="72000" tIns="72000" rIns="72000" bIns="72000" rtlCol="0">
            <a:normAutofit/>
          </a:bodyPr>
          <a:lstStyle>
            <a:lvl1pPr>
              <a:defRPr lang="en-GB" sz="1400"/>
            </a:lvl1pPr>
          </a:lstStyle>
          <a:p>
            <a:pPr lvl="0"/>
            <a:r>
              <a:rPr lang="en-GB" dirty="0"/>
              <a:t>Picture placeholder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8016644" y="2976533"/>
            <a:ext cx="3878097" cy="1512168"/>
          </a:xfrm>
          <a:prstGeom prst="round2DiagRect">
            <a:avLst/>
          </a:prstGeom>
        </p:spPr>
        <p:txBody>
          <a:bodyPr vert="horz" lIns="72000" tIns="72000" rIns="72000" bIns="72000" rtlCol="0">
            <a:normAutofit/>
          </a:bodyPr>
          <a:lstStyle>
            <a:lvl1pPr>
              <a:defRPr lang="en-GB" sz="1400"/>
            </a:lvl1pPr>
          </a:lstStyle>
          <a:p>
            <a:pPr lvl="0"/>
            <a:r>
              <a:rPr lang="en-GB" dirty="0"/>
              <a:t>Picture placeholder</a:t>
            </a:r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8016644" y="4540290"/>
            <a:ext cx="3878097" cy="1548783"/>
          </a:xfrm>
          <a:prstGeom prst="round2DiagRect">
            <a:avLst/>
          </a:prstGeom>
        </p:spPr>
        <p:txBody>
          <a:bodyPr vert="horz" lIns="72000" tIns="72000" rIns="72000" bIns="72000" rtlCol="0">
            <a:normAutofit/>
          </a:bodyPr>
          <a:lstStyle>
            <a:lvl1pPr>
              <a:defRPr lang="en-GB" sz="1400"/>
            </a:lvl1pPr>
          </a:lstStyle>
          <a:p>
            <a:pPr lvl="0"/>
            <a:r>
              <a:rPr lang="en-GB" dirty="0"/>
              <a:t>Picture placeholder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431801" y="1412778"/>
            <a:ext cx="7405311" cy="466590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3701" y="1039979"/>
            <a:ext cx="11462940" cy="288925"/>
          </a:xfrm>
        </p:spPr>
        <p:txBody>
          <a:bodyPr anchor="ctr">
            <a:noAutofit/>
          </a:bodyPr>
          <a:lstStyle>
            <a:lvl1pPr>
              <a:defRPr sz="1800" b="1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03636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ack Slide &quot;Thank You&quot;">
    <p:bg>
      <p:bgPr>
        <a:solidFill>
          <a:srgbClr val="001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913435" y="1790072"/>
            <a:ext cx="6336704" cy="2880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>
              <a:solidFill>
                <a:prstClr val="white"/>
              </a:solidFill>
            </a:endParaRP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779997" y="2696461"/>
            <a:ext cx="5196324" cy="266322"/>
          </a:xfrm>
        </p:spPr>
        <p:txBody>
          <a:bodyPr lIns="36000" rIns="36000" anchor="ctr">
            <a:noAutofit/>
          </a:bodyPr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  <a:endParaRPr lang="en-GB" dirty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3779997" y="2963910"/>
            <a:ext cx="5196324" cy="266322"/>
          </a:xfrm>
        </p:spPr>
        <p:txBody>
          <a:bodyPr lIns="36000" rIns="36000" anchor="ctr">
            <a:noAutofit/>
          </a:bodyPr>
          <a:lstStyle>
            <a:lvl1pPr>
              <a:defRPr sz="11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Directory</a:t>
            </a:r>
            <a:endParaRPr lang="en-GB" dirty="0"/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246240" y="3494035"/>
            <a:ext cx="1920213" cy="266322"/>
          </a:xfrm>
        </p:spPr>
        <p:txBody>
          <a:bodyPr lIns="36000" rIns="36000" anchor="ctr">
            <a:noAutofit/>
          </a:bodyPr>
          <a:lstStyle>
            <a:lvl1pPr>
              <a:defRPr sz="11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+27 (0)21 XXX XXXX</a:t>
            </a:r>
            <a:endParaRPr lang="en-GB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779996" y="3497483"/>
            <a:ext cx="536899" cy="261610"/>
          </a:xfrm>
          <a:prstGeom prst="rect">
            <a:avLst/>
          </a:prstGeom>
        </p:spPr>
        <p:txBody>
          <a:bodyPr vert="horz" lIns="36000" tIns="72000" rIns="36000" bIns="72000" rtlCol="0" anchor="ctr">
            <a:noAutofit/>
          </a:bodyPr>
          <a:lstStyle/>
          <a:p>
            <a:pPr>
              <a:spcBef>
                <a:spcPts val="300"/>
              </a:spcBef>
              <a:buFont typeface="Arial" pitchFamily="34" charset="0"/>
              <a:buNone/>
            </a:pPr>
            <a:r>
              <a:rPr lang="en-GB" sz="1100" b="1" dirty="0">
                <a:solidFill>
                  <a:srgbClr val="003399"/>
                </a:solidFill>
              </a:rPr>
              <a:t>Tel: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6840159" y="3494035"/>
            <a:ext cx="1920213" cy="266322"/>
          </a:xfrm>
        </p:spPr>
        <p:txBody>
          <a:bodyPr lIns="36000" rIns="36000" anchor="ctr">
            <a:noAutofit/>
          </a:bodyPr>
          <a:lstStyle>
            <a:lvl1pPr>
              <a:defRPr sz="11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+27 (0)21 XXX XXXX</a:t>
            </a:r>
            <a:endParaRPr lang="en-GB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6373915" y="3497483"/>
            <a:ext cx="536899" cy="261610"/>
          </a:xfrm>
          <a:prstGeom prst="rect">
            <a:avLst/>
          </a:prstGeom>
        </p:spPr>
        <p:txBody>
          <a:bodyPr vert="horz" lIns="36000" tIns="72000" rIns="36000" bIns="72000" rtlCol="0" anchor="ctr">
            <a:noAutofit/>
          </a:bodyPr>
          <a:lstStyle/>
          <a:p>
            <a:pPr>
              <a:spcBef>
                <a:spcPts val="300"/>
              </a:spcBef>
              <a:buFont typeface="Arial" pitchFamily="34" charset="0"/>
              <a:buNone/>
            </a:pPr>
            <a:r>
              <a:rPr lang="en-GB" sz="1100" b="1" dirty="0">
                <a:solidFill>
                  <a:srgbClr val="003399"/>
                </a:solidFill>
              </a:rPr>
              <a:t>Fax:</a:t>
            </a:r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3779997" y="3768568"/>
            <a:ext cx="4978745" cy="266322"/>
          </a:xfrm>
        </p:spPr>
        <p:txBody>
          <a:bodyPr lIns="36000" rIns="36000" anchor="ctr">
            <a:noAutofit/>
          </a:bodyPr>
          <a:lstStyle>
            <a:lvl1pPr>
              <a:defRPr sz="11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Name.Surname@westerncape.gov.za</a:t>
            </a:r>
            <a:endParaRPr lang="en-GB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3779996" y="4043102"/>
            <a:ext cx="4978745" cy="261610"/>
          </a:xfrm>
          <a:prstGeom prst="rect">
            <a:avLst/>
          </a:prstGeom>
        </p:spPr>
        <p:txBody>
          <a:bodyPr vert="horz" lIns="36000" tIns="72000" rIns="36000" bIns="72000" rtlCol="0" anchor="ctr">
            <a:noAutofit/>
          </a:bodyPr>
          <a:lstStyle/>
          <a:p>
            <a:pPr>
              <a:spcBef>
                <a:spcPts val="300"/>
              </a:spcBef>
              <a:buFont typeface="Arial" pitchFamily="34" charset="0"/>
              <a:buNone/>
            </a:pPr>
            <a:r>
              <a:rPr lang="en-GB" sz="1100" b="1" dirty="0">
                <a:solidFill>
                  <a:srgbClr val="003399"/>
                </a:solidFill>
              </a:rPr>
              <a:t>www.westerncape.gov.za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393700" y="565702"/>
            <a:ext cx="24048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prstClr val="white"/>
                </a:solidFill>
                <a:ea typeface="+mj-ea"/>
                <a:cs typeface="+mj-cs"/>
              </a:rPr>
              <a:t>Contact Us</a:t>
            </a:r>
            <a:endParaRPr lang="en-GB" sz="2400" dirty="0">
              <a:solidFill>
                <a:prstClr val="white"/>
              </a:solidFill>
            </a:endParaRPr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3779995" y="4333520"/>
            <a:ext cx="4465773" cy="266322"/>
          </a:xfrm>
        </p:spPr>
        <p:txBody>
          <a:bodyPr lIns="36000" rIns="36000" anchor="ctr">
            <a:noAutofit/>
          </a:bodyPr>
          <a:lstStyle>
            <a:lvl1pPr>
              <a:defRPr sz="11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ZA" dirty="0"/>
              <a:t>Fill in your address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29719" y="1859446"/>
            <a:ext cx="2217710" cy="849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4B218B1C-103E-40ED-AFB3-E83144F682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95" y="3331665"/>
            <a:ext cx="5470144" cy="6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355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 Slide &quot;Thank You&quot;">
    <p:bg>
      <p:bgPr>
        <a:solidFill>
          <a:srgbClr val="001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 userDrawn="1"/>
        </p:nvSpPr>
        <p:spPr>
          <a:xfrm>
            <a:off x="2351584" y="3861049"/>
            <a:ext cx="9601067" cy="1083419"/>
          </a:xfrm>
          <a:prstGeom prst="rect">
            <a:avLst/>
          </a:prstGeom>
        </p:spPr>
        <p:txBody>
          <a:bodyPr wrap="none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2400"/>
              </a:spcAft>
            </a:pPr>
            <a:r>
              <a:rPr lang="en-US" sz="3200" dirty="0">
                <a:solidFill>
                  <a:prstClr val="white"/>
                </a:solidFill>
                <a:cs typeface="Century Gothic"/>
              </a:rPr>
              <a:t>Thank you</a:t>
            </a:r>
          </a:p>
        </p:txBody>
      </p:sp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964789CB-CD92-405B-9055-78FC1169E8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0" y="3364896"/>
            <a:ext cx="11798299" cy="6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4911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50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ags" Target="../tags/tag1.xml"/><Relationship Id="rId30" Type="http://schemas.openxmlformats.org/officeDocument/2006/relationships/tags" Target="../tags/tag4.xml"/><Relationship Id="rId35" Type="http://schemas.openxmlformats.org/officeDocument/2006/relationships/image" Target="../media/image4.pn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>
            <p:custDataLst>
              <p:tags r:id="rId27"/>
            </p:custDataLst>
          </p:nvPr>
        </p:nvGraphicFramePr>
        <p:xfrm>
          <a:off x="0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360" imgH="360" progId="">
                  <p:embed/>
                </p:oleObj>
              </mc:Choice>
              <mc:Fallback>
                <p:oleObj name="think-cell Slide" r:id="rId31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11667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28"/>
            </p:custDataLst>
          </p:nvPr>
        </p:nvSpPr>
        <p:spPr>
          <a:xfrm>
            <a:off x="393701" y="180976"/>
            <a:ext cx="11462940" cy="559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329B"/>
                </a:solidFill>
              </a14:hiddenFill>
            </a:ext>
          </a:extLst>
        </p:spPr>
        <p:txBody>
          <a:bodyPr vert="horz" wrap="none" lIns="72000" tIns="72000" rIns="72000" bIns="7200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9"/>
            </p:custDataLst>
          </p:nvPr>
        </p:nvSpPr>
        <p:spPr>
          <a:xfrm>
            <a:off x="393701" y="1196752"/>
            <a:ext cx="11462940" cy="4883466"/>
          </a:xfrm>
          <a:prstGeom prst="rect">
            <a:avLst/>
          </a:prstGeom>
        </p:spPr>
        <p:txBody>
          <a:bodyPr vert="horz" lIns="72000" tIns="72000" rIns="72000" bIns="72000" rtlCol="0">
            <a:normAutofit/>
          </a:bodyPr>
          <a:lstStyle/>
          <a:p>
            <a:pPr lvl="0"/>
            <a:r>
              <a:rPr lang="en-US" dirty="0"/>
              <a:t>First Text Level</a:t>
            </a:r>
          </a:p>
          <a:p>
            <a:pPr lvl="1"/>
            <a:r>
              <a:rPr lang="en-US" dirty="0"/>
              <a:t>Second</a:t>
            </a:r>
          </a:p>
          <a:p>
            <a:pPr lvl="2"/>
            <a:r>
              <a:rPr lang="en-US" dirty="0"/>
              <a:t>Third</a:t>
            </a:r>
          </a:p>
          <a:p>
            <a:pPr lvl="3"/>
            <a:r>
              <a:rPr lang="en-US" dirty="0"/>
              <a:t>Fourth</a:t>
            </a:r>
          </a:p>
          <a:p>
            <a:pPr lvl="4"/>
            <a:r>
              <a:rPr lang="en-US" dirty="0"/>
              <a:t>Fifth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30"/>
            </p:custDataLst>
          </p:nvPr>
        </p:nvSpPr>
        <p:spPr>
          <a:xfrm>
            <a:off x="11170773" y="6468150"/>
            <a:ext cx="685867" cy="230832"/>
          </a:xfrm>
          <a:prstGeom prst="rect">
            <a:avLst/>
          </a:prstGeom>
        </p:spPr>
        <p:txBody>
          <a:bodyPr vert="horz" lIns="72000" tIns="72000" rIns="0" bIns="0" rtlCol="0" anchor="ctr"/>
          <a:lstStyle>
            <a:lvl1pPr algn="r">
              <a:defRPr sz="9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fld id="{8406839F-D7A4-4E5D-B93D-768AD4D1DB36}" type="slidenum">
              <a:rPr lang="en-ZA" smtClean="0">
                <a:solidFill>
                  <a:srgbClr val="003399"/>
                </a:solidFill>
              </a:rPr>
              <a:pPr/>
              <a:t>‹#›</a:t>
            </a:fld>
            <a:endParaRPr lang="en-ZA" dirty="0">
              <a:solidFill>
                <a:srgbClr val="003399"/>
              </a:solidFill>
            </a:endParaRPr>
          </a:p>
        </p:txBody>
      </p:sp>
      <p:pic>
        <p:nvPicPr>
          <p:cNvPr id="11" name="Picture 115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7797" y="6295516"/>
            <a:ext cx="1115548" cy="427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F3003D39-787E-4DD7-BD33-D06DC937071E}"/>
              </a:ext>
            </a:extLst>
          </p:cNvPr>
          <p:cNvPicPr>
            <a:picLocks noChangeAspect="1"/>
          </p:cNvPicPr>
          <p:nvPr userDrawn="1"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0" y="931933"/>
            <a:ext cx="11798299" cy="6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243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tx2"/>
          </a:solidFill>
          <a:latin typeface="Century Gothic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300"/>
        </a:spcBef>
        <a:buFont typeface="Arial" pitchFamily="34" charset="0"/>
        <a:buNone/>
        <a:defRPr sz="1600" b="1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1pPr>
      <a:lvl2pPr marL="180000" indent="-180000" algn="l" defTabSz="914400" rtl="0" eaLnBrk="1" latinLnBrk="0" hangingPunct="1">
        <a:spcBef>
          <a:spcPts val="300"/>
        </a:spcBef>
        <a:buClr>
          <a:srgbClr val="002060"/>
        </a:buClr>
        <a:buFontTx/>
        <a:buBlip>
          <a:blip r:embed="rId35"/>
        </a:buBlip>
        <a:defRPr sz="16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2pPr>
      <a:lvl3pPr marL="360000" indent="-180000" algn="l" defTabSz="914400" rtl="0" eaLnBrk="1" latinLnBrk="0" hangingPunct="1">
        <a:spcBef>
          <a:spcPts val="300"/>
        </a:spcBef>
        <a:buClr>
          <a:schemeClr val="accent3"/>
        </a:buClr>
        <a:buFont typeface="Arial" pitchFamily="34" charset="0"/>
        <a:buChar char="•"/>
        <a:defRPr lang="en-US" sz="1600" kern="1200" dirty="0" smtClean="0">
          <a:solidFill>
            <a:schemeClr val="tx1"/>
          </a:solidFill>
          <a:latin typeface="Century Gothic" pitchFamily="34" charset="0"/>
          <a:ea typeface="+mn-ea"/>
          <a:cs typeface="+mn-cs"/>
        </a:defRPr>
      </a:lvl3pPr>
      <a:lvl4pPr marL="540000" indent="-180000" algn="l" defTabSz="914400" rtl="0" eaLnBrk="1" latinLnBrk="0" hangingPunct="1">
        <a:spcBef>
          <a:spcPts val="300"/>
        </a:spcBef>
        <a:buClr>
          <a:schemeClr val="accent3"/>
        </a:buClr>
        <a:buFont typeface="Arial" pitchFamily="34" charset="0"/>
        <a:buChar char="–"/>
        <a:defRPr sz="16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4pPr>
      <a:lvl5pPr marL="1800000" indent="-1800000" algn="l" defTabSz="914400" rtl="0" eaLnBrk="1" latinLnBrk="0" hangingPunct="1">
        <a:spcBef>
          <a:spcPts val="300"/>
        </a:spcBef>
        <a:buFont typeface="Arial" pitchFamily="34" charset="0"/>
        <a:buNone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4a"/><Relationship Id="rId1" Type="http://schemas.openxmlformats.org/officeDocument/2006/relationships/audio" Target="NULL" TargetMode="External"/><Relationship Id="rId5" Type="http://schemas.openxmlformats.org/officeDocument/2006/relationships/image" Target="../media/image22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hyperlink" Target="https://westerncape.sharepoint.com/sites/dohscm/governance/SitePages/Dashboards.aspx" TargetMode="External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hyperlink" Target="https://www.youtube.com/watch?v=AHR_7jFCMeY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623392" y="3525624"/>
            <a:ext cx="10945216" cy="1873674"/>
          </a:xfrm>
        </p:spPr>
        <p:txBody>
          <a:bodyPr>
            <a:normAutofit/>
          </a:bodyPr>
          <a:lstStyle/>
          <a:p>
            <a:r>
              <a:rPr lang="en-US" sz="3200" b="1" dirty="0"/>
              <a:t>Innovations in the Department of Health and Wellness</a:t>
            </a:r>
            <a:endParaRPr lang="en-ZA" sz="3200" b="0" dirty="0"/>
          </a:p>
          <a:p>
            <a:r>
              <a:rPr lang="en-ZA" sz="3200" b="0" dirty="0"/>
              <a:t>Sub-title</a:t>
            </a:r>
            <a:endParaRPr lang="en-ZA" sz="2800" b="0" dirty="0"/>
          </a:p>
        </p:txBody>
      </p:sp>
      <p:sp>
        <p:nvSpPr>
          <p:cNvPr id="12" name="TextBox 11"/>
          <p:cNvSpPr txBox="1"/>
          <p:nvPr/>
        </p:nvSpPr>
        <p:spPr>
          <a:xfrm>
            <a:off x="7740526" y="5788637"/>
            <a:ext cx="3828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ZA" dirty="0">
                <a:solidFill>
                  <a:schemeClr val="bg1"/>
                </a:solidFill>
              </a:rPr>
              <a:t>28 May 2025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5602CD-A313-43E5-8AB4-3FEDB048D88F}"/>
              </a:ext>
            </a:extLst>
          </p:cNvPr>
          <p:cNvSpPr txBox="1"/>
          <p:nvPr/>
        </p:nvSpPr>
        <p:spPr>
          <a:xfrm>
            <a:off x="7299702" y="2675324"/>
            <a:ext cx="4268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ZA" dirty="0">
                <a:solidFill>
                  <a:schemeClr val="bg1"/>
                </a:solidFill>
              </a:rPr>
              <a:t>Department of Health and Wellness</a:t>
            </a:r>
          </a:p>
        </p:txBody>
      </p:sp>
    </p:spTree>
    <p:extLst>
      <p:ext uri="{BB962C8B-B14F-4D97-AF65-F5344CB8AC3E}">
        <p14:creationId xmlns:p14="http://schemas.microsoft.com/office/powerpoint/2010/main" val="1909661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DFFC2-4C60-EFF4-518E-0F079A9FB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693ED9F-A78F-8C87-5226-589539DC0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Timeline Digital Journey</a:t>
            </a: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F2DDF308-C15C-A812-BF0E-DF3C5BD02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700" y="1137919"/>
            <a:ext cx="2337212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55D328A2-C80A-B402-7492-3EBEDB3023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2104974"/>
              </p:ext>
            </p:extLst>
          </p:nvPr>
        </p:nvGraphicFramePr>
        <p:xfrm>
          <a:off x="393700" y="1137919"/>
          <a:ext cx="11462940" cy="47934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12192000" imgH="6858000" progId="Acrobat.Document.DC">
                  <p:embed/>
                </p:oleObj>
              </mc:Choice>
              <mc:Fallback>
                <p:oleObj name="Acrobat Document" r:id="rId2" imgW="12192000" imgH="6858000" progId="Acrobat.Document.DC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12738"/>
                      <a:stretch>
                        <a:fillRect/>
                      </a:stretch>
                    </p:blipFill>
                    <p:spPr bwMode="auto">
                      <a:xfrm>
                        <a:off x="393700" y="1137919"/>
                        <a:ext cx="11462940" cy="479340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5449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00"/>
    </mc:Choice>
    <mc:Fallback xmlns="">
      <p:transition spd="slow" advTm="33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Welcome to the Innovations Journey</a:t>
            </a: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0A0D03D-DA06-6FF2-7277-837C4C1E6D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3700" y="1865013"/>
            <a:ext cx="4800092" cy="4227811"/>
          </a:xfrm>
        </p:spPr>
        <p:txBody>
          <a:bodyPr>
            <a:normAutofit/>
          </a:bodyPr>
          <a:lstStyle/>
          <a:p>
            <a:pPr marL="0" lvl="2" indent="0" algn="just" fontAlgn="base">
              <a:lnSpc>
                <a:spcPct val="150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endParaRPr lang="en-US" sz="14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 indent="0" algn="just" fontAlgn="base">
              <a:lnSpc>
                <a:spcPct val="150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US" sz="1200" b="1" kern="0" dirty="0">
                <a:latin typeface="Arial" panose="020B0604020202020204" pitchFamily="34" charset="0"/>
                <a:cs typeface="Arial" panose="020B0604020202020204" pitchFamily="34" charset="0"/>
              </a:rPr>
              <a:t>Innovation in Action: The Digital Transformation Journey</a:t>
            </a:r>
          </a:p>
          <a:p>
            <a:pPr marL="171450" lvl="2" indent="-171450" algn="just" fontAlgn="base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Real-world case studies from the Department of Health and Wellness</a:t>
            </a:r>
          </a:p>
          <a:p>
            <a:pPr marL="171450" lvl="2" indent="-171450" algn="just" fontAlgn="base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Turning supply chain challenges into smart, scalable solutions</a:t>
            </a:r>
          </a:p>
          <a:p>
            <a:pPr marL="171450" lvl="2" indent="-171450" algn="just" fontAlgn="base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From fragmented systems to integrated digital platforms</a:t>
            </a:r>
          </a:p>
          <a:p>
            <a:pPr marL="171450" lvl="2" indent="-171450" algn="just" fontAlgn="base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Driving impact through innovation, data, and technology</a:t>
            </a:r>
          </a:p>
          <a:p>
            <a:pPr marL="171450" lvl="2" indent="-171450" algn="just" fontAlgn="base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Delivering better public health outcomes with smarter procurement</a:t>
            </a:r>
          </a:p>
          <a:p>
            <a:endParaRPr lang="en-US" dirty="0"/>
          </a:p>
        </p:txBody>
      </p:sp>
      <p:pic>
        <p:nvPicPr>
          <p:cNvPr id="5" name="CFO Presentation Part 3 Edited">
            <a:hlinkClick r:id="" action="ppaction://media"/>
            <a:extLst>
              <a:ext uri="{FF2B5EF4-FFF2-40B4-BE49-F238E27FC236}">
                <a16:creationId xmlns:a16="http://schemas.microsoft.com/office/drawing/2014/main" id="{F8D6768B-2C7B-3AF7-B38F-A1D65A9F522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5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84694" y="497025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69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00"/>
    </mc:Choice>
    <mc:Fallback xmlns="">
      <p:transition spd="slow" advTm="3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Early SCM Challenges (2016)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93701" y="1196753"/>
            <a:ext cx="4681219" cy="4896073"/>
          </a:xfrm>
        </p:spPr>
        <p:txBody>
          <a:bodyPr>
            <a:normAutofit/>
          </a:bodyPr>
          <a:lstStyle/>
          <a:p>
            <a:pPr marL="0" lvl="2" indent="0" algn="just" fontAlgn="base">
              <a:lnSpc>
                <a:spcPct val="150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US" sz="1200" b="1" kern="0" dirty="0">
                <a:latin typeface="Arial" panose="020B0604020202020204" pitchFamily="34" charset="0"/>
                <a:cs typeface="Arial" panose="020B0604020202020204" pitchFamily="34" charset="0"/>
              </a:rPr>
              <a:t>Early challenges Excel documents on SharePoint</a:t>
            </a:r>
          </a:p>
          <a:p>
            <a:pPr marL="171450" lvl="2" indent="-171450" algn="just" fontAlgn="base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In 2016, Supply Chain Management depended almost entirely on Excel, PowerPoint and manual workarounds.</a:t>
            </a:r>
          </a:p>
          <a:p>
            <a:pPr marL="171450" lvl="2" indent="-171450" algn="just" fontAlgn="base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The launch of the Essential Supplies List (ESL) was a milestone, but instability remained.</a:t>
            </a:r>
          </a:p>
          <a:p>
            <a:pPr marL="171450" lvl="2" indent="-171450" algn="just" fontAlgn="base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Files crashed unpredictably, and there was no unified version control.</a:t>
            </a:r>
          </a:p>
          <a:p>
            <a:pPr marL="171450" lvl="2" indent="-171450" algn="just" fontAlgn="base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Each hospital maintained its own copy, resulting in fragmented, error-prone data. The process was as disjointed as a braai without pap, effective in theory, chaotic in practice.</a:t>
            </a:r>
            <a:endParaRPr lang="en-ZA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091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000"/>
    </mc:Choice>
    <mc:Fallback xmlns="">
      <p:transition spd="slow" advTm="52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5631F-7547-F134-FE88-4AB44DD45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8DB196-6960-FD59-C0C6-4AB04159E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1" y="130879"/>
            <a:ext cx="11462940" cy="559256"/>
          </a:xfrm>
        </p:spPr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Barcode Scanning Rollout (2018–2019)</a:t>
            </a: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A043270-8700-74AB-057C-7C5EC3CB5359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393701" y="1530108"/>
            <a:ext cx="5229859" cy="422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2" indent="0" algn="just" fontAlgn="base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1200" b="1" kern="0" dirty="0">
                <a:latin typeface="Arial" panose="020B0604020202020204" pitchFamily="34" charset="0"/>
                <a:cs typeface="Arial" panose="020B0604020202020204" pitchFamily="34" charset="0"/>
              </a:rPr>
              <a:t>2018: Introduction of Barcode Scanning</a:t>
            </a:r>
          </a:p>
          <a:p>
            <a:pPr marL="171450" marR="0" lvl="2" indent="-171450" algn="just" fontAlgn="base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Major advancement in asset verification, replaced manual entry with scan-based data capture</a:t>
            </a:r>
          </a:p>
          <a:p>
            <a:pPr marL="171450" marR="0" lvl="2" indent="-171450" algn="just" fontAlgn="base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Institutions still relied on offline Excel exports for reconciliation</a:t>
            </a:r>
          </a:p>
          <a:p>
            <a:pPr marL="171450" marR="0" lvl="2" indent="-171450" algn="just" fontAlgn="base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No real-time tracking or centralized system in place</a:t>
            </a:r>
          </a:p>
          <a:p>
            <a:pPr marL="0" marR="0" lvl="2" indent="0" algn="just" fontAlgn="base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1200" b="1" kern="0" dirty="0">
                <a:latin typeface="Arial" panose="020B0604020202020204" pitchFamily="34" charset="0"/>
                <a:cs typeface="Arial" panose="020B0604020202020204" pitchFamily="34" charset="0"/>
              </a:rPr>
              <a:t>2019: Scanner Deployment &amp; Training</a:t>
            </a:r>
          </a:p>
          <a:p>
            <a:pPr marL="171450" marR="0" lvl="2" indent="-171450" algn="just" fontAlgn="base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Organization-wide rollout of handheld scanners and user training completed</a:t>
            </a:r>
          </a:p>
          <a:p>
            <a:pPr marL="171450" marR="0" lvl="2" indent="-171450" algn="just" fontAlgn="base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Comprehensive barcode-label campaign launched to tag every asset</a:t>
            </a:r>
          </a:p>
          <a:p>
            <a:pPr marL="171450" marR="0" lvl="2" indent="-171450" algn="just" fontAlgn="base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Foundation set for future real-time inventory and dashboard integration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38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0"/>
    </mc:Choice>
    <mc:Fallback xmlns="">
      <p:transition spd="slow" advTm="3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C24DE-EE55-716F-ABCA-336F4CB58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3E6FFD-D3FC-1C5E-C9E0-CA1C0315F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Real-Time Data Imperative (2020)</a:t>
            </a: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973C01-3808-BD29-3D8B-2572459826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3701" y="969265"/>
            <a:ext cx="5815075" cy="5123562"/>
          </a:xfrm>
        </p:spPr>
        <p:txBody>
          <a:bodyPr>
            <a:noAutofit/>
          </a:bodyPr>
          <a:lstStyle/>
          <a:p>
            <a:pPr marL="0" lvl="2" indent="0" algn="just" fontAlgn="base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1200" b="1" kern="0" dirty="0">
                <a:latin typeface="Arial" panose="020B0604020202020204" pitchFamily="34" charset="0"/>
                <a:cs typeface="Arial" panose="020B0604020202020204" pitchFamily="34" charset="0"/>
              </a:rPr>
              <a:t>2020: COVID-19 Catalyst</a:t>
            </a:r>
          </a:p>
          <a:p>
            <a:pPr marL="171450" lvl="2" indent="-171450" algn="just" fontAlgn="base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Pandemic urgency exposed critical gaps in SCM data timeliness and accuracy</a:t>
            </a:r>
          </a:p>
          <a:p>
            <a:pPr marL="0" lvl="2" indent="0" algn="just" fontAlgn="base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1200" b="1" kern="0" dirty="0">
                <a:latin typeface="Arial" panose="020B0604020202020204" pitchFamily="34" charset="0"/>
                <a:cs typeface="Arial" panose="020B0604020202020204" pitchFamily="34" charset="0"/>
              </a:rPr>
              <a:t>SCM’s Response</a:t>
            </a:r>
          </a:p>
          <a:p>
            <a:pPr marL="171450" lvl="2" indent="-171450" algn="just" fontAlgn="base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Automated data integration across LOGIS, PERSAL, KITSO, EPS and other systems</a:t>
            </a:r>
          </a:p>
          <a:p>
            <a:pPr marL="171450" lvl="2" indent="-171450" algn="just" fontAlgn="base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Built real-time dashboards for instant visibility</a:t>
            </a:r>
          </a:p>
          <a:p>
            <a:pPr marL="171450" lvl="2" indent="-171450" algn="just" fontAlgn="base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Standardized “clean” data, no more manual Ctrl +C workarounds</a:t>
            </a:r>
          </a:p>
          <a:p>
            <a:pPr marL="0" lvl="2" indent="0" algn="just" fontAlgn="base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1200" b="1" kern="0" dirty="0">
                <a:latin typeface="Arial" panose="020B0604020202020204" pitchFamily="34" charset="0"/>
                <a:cs typeface="Arial" panose="020B0604020202020204" pitchFamily="34" charset="0"/>
              </a:rPr>
              <a:t>Key Challenges</a:t>
            </a:r>
          </a:p>
          <a:p>
            <a:pPr marL="171450" lvl="2" indent="-171450" algn="just" fontAlgn="base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No direct ownership of transversal systems, automation complexity</a:t>
            </a:r>
          </a:p>
          <a:p>
            <a:pPr marL="171450" lvl="2" indent="-171450" algn="just" fontAlgn="base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Slow or unreliable internet at rural facilities</a:t>
            </a:r>
          </a:p>
          <a:p>
            <a:pPr marL="171450" lvl="2" indent="-171450" algn="just" fontAlgn="base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Limited BI user licenses constraining access</a:t>
            </a:r>
          </a:p>
          <a:p>
            <a:pPr marL="0" lvl="2" indent="0" algn="just" fontAlgn="base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Environmental stability issues in Azure deployments</a:t>
            </a:r>
          </a:p>
          <a:p>
            <a:endParaRPr lang="en-ZA" sz="14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033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/>
    </mc:Choice>
    <mc:Fallback xmlns="">
      <p:transition spd="slow" advTm="6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F82FF-1DA1-587F-EA2C-D9C796187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D5EDA57-BF6A-2A52-B12F-0E5D79BCA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1" y="130879"/>
            <a:ext cx="11462940" cy="559256"/>
          </a:xfrm>
        </p:spPr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From Excel Chaos to Award-Winning Innovation</a:t>
            </a: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7979269-4F02-8D6F-FAA3-3C50E560941A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104776" y="1135847"/>
            <a:ext cx="5899210" cy="5483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2" indent="0" algn="just">
              <a:lnSpc>
                <a:spcPct val="150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US" sz="1200" b="1" kern="0" dirty="0">
                <a:latin typeface="Arial" panose="020B0604020202020204" pitchFamily="34" charset="0"/>
                <a:cs typeface="Arial" panose="020B0604020202020204" pitchFamily="34" charset="0"/>
              </a:rPr>
              <a:t>2022: Desktop Application Rollout</a:t>
            </a:r>
          </a:p>
          <a:p>
            <a:pPr marL="171450" lvl="2" indent="-171450" algn="just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Transversal contract desktop application launched, managing 135 contracts and 11,000+ items</a:t>
            </a:r>
          </a:p>
          <a:p>
            <a:pPr marL="171450" lvl="2" indent="-171450" algn="just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Live access for 57 hospitals and nearly 1,000 trained users</a:t>
            </a:r>
          </a:p>
          <a:p>
            <a:pPr marL="171450" lvl="2" indent="-171450" algn="just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Commodity managers empowered to upload and maintain contracts</a:t>
            </a:r>
          </a:p>
          <a:p>
            <a:pPr marL="0" lvl="2" indent="0" algn="just">
              <a:lnSpc>
                <a:spcPct val="150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US" sz="1200" b="1" kern="0" dirty="0">
                <a:latin typeface="Arial" panose="020B0604020202020204" pitchFamily="34" charset="0"/>
                <a:cs typeface="Arial" panose="020B0604020202020204" pitchFamily="34" charset="0"/>
              </a:rPr>
              <a:t>Next-Level User Experience</a:t>
            </a:r>
          </a:p>
          <a:p>
            <a:pPr marL="171450" lvl="2" indent="-171450" algn="just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Shopping-style interface with “smart checkout” that auto-populates LOG 1 forms</a:t>
            </a:r>
          </a:p>
          <a:p>
            <a:pPr marL="171450" lvl="2" indent="-171450" algn="just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Dramatically reduced errors and manual effort</a:t>
            </a:r>
          </a:p>
          <a:p>
            <a:pPr marL="0" lvl="2" indent="0" algn="just">
              <a:lnSpc>
                <a:spcPct val="150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US" sz="1200" b="1" kern="0" dirty="0">
                <a:latin typeface="Arial" panose="020B0604020202020204" pitchFamily="34" charset="0"/>
                <a:cs typeface="Arial" panose="020B0604020202020204" pitchFamily="34" charset="0"/>
              </a:rPr>
              <a:t>Recognition &amp; Impact</a:t>
            </a:r>
          </a:p>
          <a:p>
            <a:pPr marL="171450" lvl="2" indent="-171450" algn="just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Multiple awards, including the Premier’s Office Innovation Award</a:t>
            </a:r>
          </a:p>
          <a:p>
            <a:pPr marL="171450" lvl="2" indent="-171450" algn="just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Turned Excel nightmares into a scalable, self-service solution</a:t>
            </a:r>
          </a:p>
          <a:p>
            <a:pPr marL="0" lvl="2" indent="0" algn="just">
              <a:lnSpc>
                <a:spcPct val="150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US" sz="1200" b="1" kern="0" dirty="0">
                <a:latin typeface="Arial" panose="020B0604020202020204" pitchFamily="34" charset="0"/>
                <a:cs typeface="Arial" panose="020B0604020202020204" pitchFamily="34" charset="0"/>
              </a:rPr>
              <a:t>From formula-driven chaos to an award-winning, user-friendly system—what a journey!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123C0D7-2E0E-A37C-82D7-28E87AF30E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797" t="-2307" r="-2888" b="-3516"/>
          <a:stretch/>
        </p:blipFill>
        <p:spPr>
          <a:xfrm>
            <a:off x="6043980" y="1309296"/>
            <a:ext cx="6148020" cy="49093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20189A-8F0A-170E-0EC9-1753EF4392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1202" y="1383458"/>
            <a:ext cx="5899210" cy="47610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B3DD0E4-D827-5C08-934A-6691221562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1202" y="1383457"/>
            <a:ext cx="5899210" cy="47610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BC898E8-7456-D0A6-130B-904BF3BE97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5521" y="1420539"/>
            <a:ext cx="5914892" cy="47610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E25B63-6A37-A0C5-2620-5CF19DB155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10386">
            <a:off x="11012249" y="5537988"/>
            <a:ext cx="1005069" cy="105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60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000"/>
    </mc:Choice>
    <mc:Fallback xmlns="">
      <p:transition spd="slow" advTm="5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39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6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6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6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96C55-B6AD-B745-0766-5BA7824CF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50AF71D-DD1E-2653-BECC-F34D5B81F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1" y="130879"/>
            <a:ext cx="11462940" cy="559256"/>
          </a:xfrm>
        </p:spPr>
        <p:txBody>
          <a:bodyPr/>
          <a:lstStyle/>
          <a:p>
            <a:pPr algn="ctr"/>
            <a:r>
              <a:rPr lang="en-US" dirty="0"/>
              <a:t>Centralized Data Cubes &amp; On-Demand Reporting</a:t>
            </a: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7770781-4D98-E3C0-2B60-59A6509513E9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393701" y="1039366"/>
            <a:ext cx="5702299" cy="521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Post-COVID Data Strategy</a:t>
            </a:r>
            <a:endParaRPr lang="en-US" sz="1200" b="1" kern="1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marR="0" lvl="2" indent="-171450" algn="just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Migrated disparate datasets into unified data cubes</a:t>
            </a:r>
          </a:p>
          <a:p>
            <a:pPr marL="171450" marR="0" lvl="2" indent="-171450" algn="just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Defined relationships and DAX measures in Power BI for each cube</a:t>
            </a:r>
          </a:p>
          <a:p>
            <a:pPr marL="171450" marR="0" lvl="2" indent="-171450" algn="just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Instant, Self-Service Analytics</a:t>
            </a:r>
          </a:p>
          <a:p>
            <a:pPr marR="0" lvl="0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On-demand reports:</a:t>
            </a:r>
            <a:endParaRPr lang="en-US" sz="1200" kern="1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marR="0" lvl="2" indent="-171450" algn="just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Annual performance on black-owned enterprise development</a:t>
            </a:r>
          </a:p>
          <a:p>
            <a:pPr marL="171450" marR="0" lvl="2" indent="-171450" algn="just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Purchasing vs. procurement plan compliance</a:t>
            </a:r>
          </a:p>
          <a:p>
            <a:pPr marL="171450" marR="0" lvl="2" indent="-171450" algn="just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And more, at the click of a button</a:t>
            </a:r>
          </a:p>
          <a:p>
            <a:pPr marR="0" lvl="0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Flagship Insight: </a:t>
            </a:r>
            <a:r>
              <a:rPr lang="en-US" sz="12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Vulindlela</a:t>
            </a:r>
            <a:r>
              <a:rPr lang="en-US" sz="12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Integration</a:t>
            </a:r>
            <a:endParaRPr lang="en-US" sz="1200" b="1" kern="1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marR="0" lvl="2" indent="-171450" algn="just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Direct linkage of SCM expenditure to the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Vulindlela</a:t>
            </a: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dataset</a:t>
            </a:r>
          </a:p>
          <a:p>
            <a:pPr marL="171450" marR="0" lvl="2" indent="-171450" algn="just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Enabled deeper analysis of spending patterns and socio-economic impact</a:t>
            </a:r>
          </a:p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200" i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“From fragmented silos to centralized cubes—real-time insights are now just a dashboard away.”</a:t>
            </a:r>
            <a:endParaRPr lang="en-US" sz="12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CF70FA-0EBA-E366-6042-84E702C2B4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61" t="13187" r="6621" b="6374"/>
          <a:stretch/>
        </p:blipFill>
        <p:spPr>
          <a:xfrm>
            <a:off x="5910801" y="1039366"/>
            <a:ext cx="6078745" cy="56877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70B996-5FCF-AD82-11A0-ABF8A1B9C5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33" t="16568" r="6121" b="6759"/>
          <a:stretch/>
        </p:blipFill>
        <p:spPr>
          <a:xfrm>
            <a:off x="5910801" y="1039367"/>
            <a:ext cx="6086386" cy="56877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EE86529-AD37-AFB5-6DE2-7510BC40FC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620" t="15326" r="5948" b="5900"/>
          <a:stretch/>
        </p:blipFill>
        <p:spPr>
          <a:xfrm>
            <a:off x="5914621" y="1050494"/>
            <a:ext cx="6071104" cy="52108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05A6E7-4A88-BF32-7FB6-A140970C706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409" t="16212" r="5397" b="6838"/>
          <a:stretch/>
        </p:blipFill>
        <p:spPr>
          <a:xfrm>
            <a:off x="5910800" y="1050494"/>
            <a:ext cx="6071105" cy="56877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1209C96-AE07-E24A-6B00-E8B08D15948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579" t="14849" r="6847" b="6838"/>
          <a:stretch/>
        </p:blipFill>
        <p:spPr>
          <a:xfrm>
            <a:off x="5865224" y="1044804"/>
            <a:ext cx="6123450" cy="567687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085C15-1A32-A0FE-5591-E2AD1EF282F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352" y="1028237"/>
            <a:ext cx="6137085" cy="57157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8128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000"/>
    </mc:Choice>
    <mc:Fallback xmlns="">
      <p:transition spd="slow" advTm="4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3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3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3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38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E7AD3-3DE6-55E8-43D6-CDE4843CD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21A0245-79F6-3057-A336-2C2B4E027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Azure Optimization (September 2023 – January 2024)</a:t>
            </a: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D2D3D4E-F122-4D55-2D13-1C9B6095B95F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247397" y="1885861"/>
            <a:ext cx="5092699" cy="3810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2" indent="0" algn="just" fontAlgn="base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altLang="en-US" sz="1200" b="1" kern="0" dirty="0">
                <a:latin typeface="Arial" panose="020B0604020202020204" pitchFamily="34" charset="0"/>
                <a:cs typeface="Arial" panose="020B0604020202020204" pitchFamily="34" charset="0"/>
              </a:rPr>
              <a:t>2023 Microsoft, Azure South Africa, Semantic Models </a:t>
            </a:r>
          </a:p>
          <a:p>
            <a:pPr marL="171450" lvl="2" indent="-171450" algn="just" fontAlgn="base">
              <a:lnSpc>
                <a:spcPct val="150000"/>
              </a:lnSpc>
              <a:spcAft>
                <a:spcPts val="800"/>
              </a:spcAft>
            </a:pPr>
            <a:r>
              <a:rPr lang="en-US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Engaged Microsoft expertise to resolve performance and stability issues in our Azure cube environment</a:t>
            </a:r>
          </a:p>
          <a:p>
            <a:pPr marL="171450" lvl="2" indent="-171450" algn="just" fontAlgn="base">
              <a:lnSpc>
                <a:spcPct val="150000"/>
              </a:lnSpc>
              <a:spcAft>
                <a:spcPts val="800"/>
              </a:spcAft>
            </a:pPr>
            <a:r>
              <a:rPr lang="en-US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Migrated Azure cloud storage from the Netherlands to a South African region for reduced latency</a:t>
            </a:r>
          </a:p>
          <a:p>
            <a:pPr marL="171450" lvl="2" indent="-171450" algn="just" fontAlgn="base">
              <a:lnSpc>
                <a:spcPct val="150000"/>
              </a:lnSpc>
              <a:spcAft>
                <a:spcPts val="800"/>
              </a:spcAft>
            </a:pPr>
            <a:r>
              <a:rPr lang="en-US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Redesigned our data warehouse, transitioning from an OLAP cube model to a scalable semantic-model architecture</a:t>
            </a:r>
          </a:p>
          <a:p>
            <a:pPr marL="171450" lvl="2" indent="-171450" algn="just" fontAlgn="base">
              <a:lnSpc>
                <a:spcPct val="150000"/>
              </a:lnSpc>
              <a:spcAft>
                <a:spcPts val="800"/>
              </a:spcAft>
            </a:pPr>
            <a:r>
              <a:rPr lang="en-US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Leveraged cloud-hosted semantic models for heavy data processing, using Power BI dashboards solely for visualization, significantly improving accessibility in rural sites with limited bandwidth</a:t>
            </a:r>
          </a:p>
          <a:p>
            <a:pPr marL="0" lvl="2" indent="0" algn="just" fontAlgn="base">
              <a:lnSpc>
                <a:spcPct val="150000"/>
              </a:lnSpc>
              <a:spcAft>
                <a:spcPts val="800"/>
              </a:spcAft>
              <a:buFontTx/>
              <a:buChar char="•"/>
            </a:pPr>
            <a:endParaRPr lang="en-US" alt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69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3000"/>
    </mc:Choice>
    <mc:Fallback xmlns="">
      <p:transition spd="slow" advClick="0" advTm="23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49EB7-EED7-038C-4E60-F62B5B3E3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0846065-0F18-94BF-2639-F5850C898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LOGIS Helpdesk Transformation</a:t>
            </a: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F4A369F-9DD8-A8E2-C1E2-21075E205109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247397" y="1467799"/>
            <a:ext cx="5092699" cy="4646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2" indent="0" algn="just" fontAlgn="base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altLang="en-US" sz="1200" b="1" kern="0" dirty="0">
                <a:latin typeface="Arial" panose="020B0604020202020204" pitchFamily="34" charset="0"/>
                <a:cs typeface="Arial" panose="020B0604020202020204" pitchFamily="34" charset="0"/>
              </a:rPr>
              <a:t>December 2023 LOGIS Electronic Helpdesk </a:t>
            </a:r>
          </a:p>
          <a:p>
            <a:pPr marL="171450" lvl="2" indent="-171450" algn="just" fontAlgn="base">
              <a:lnSpc>
                <a:spcPct val="150000"/>
              </a:lnSpc>
              <a:spcAft>
                <a:spcPts val="800"/>
              </a:spcAft>
            </a:pPr>
            <a:r>
              <a:rPr lang="en-US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Replaced chaotic email/Excel workflows with an in-house developed Power App based support platform</a:t>
            </a:r>
          </a:p>
          <a:p>
            <a:pPr marL="171450" lvl="2" indent="-171450" algn="just" fontAlgn="base">
              <a:lnSpc>
                <a:spcPct val="150000"/>
              </a:lnSpc>
              <a:spcAft>
                <a:spcPts val="800"/>
              </a:spcAft>
            </a:pPr>
            <a:r>
              <a:rPr lang="en-US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Processes 1,000+ support calls monthly, complete with color-coded statuses and automated email notifications</a:t>
            </a:r>
          </a:p>
          <a:p>
            <a:pPr marL="171450" lvl="2" indent="-171450" algn="just" fontAlgn="base">
              <a:lnSpc>
                <a:spcPct val="150000"/>
              </a:lnSpc>
              <a:spcAft>
                <a:spcPts val="800"/>
              </a:spcAft>
            </a:pPr>
            <a:r>
              <a:rPr lang="en-US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Delivers real-time dashboards for instant visibility into call volumes and resolution times</a:t>
            </a:r>
          </a:p>
          <a:p>
            <a:pPr marL="171450" lvl="2" indent="-171450" algn="just" fontAlgn="base">
              <a:lnSpc>
                <a:spcPct val="150000"/>
              </a:lnSpc>
              <a:spcAft>
                <a:spcPts val="800"/>
              </a:spcAft>
            </a:pPr>
            <a:r>
              <a:rPr lang="en-US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The developer is nominated for a Smart Procurement Innovation Award</a:t>
            </a:r>
          </a:p>
          <a:p>
            <a:pPr marL="171450" lvl="2" indent="-171450" algn="just" fontAlgn="base">
              <a:lnSpc>
                <a:spcPct val="150000"/>
              </a:lnSpc>
              <a:spcAft>
                <a:spcPts val="800"/>
              </a:spcAft>
            </a:pPr>
            <a:r>
              <a:rPr lang="en-US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Provincial Treasury has expressed interest in the application</a:t>
            </a:r>
          </a:p>
          <a:p>
            <a:pPr marL="171450" lvl="2" indent="-171450" algn="just" fontAlgn="base">
              <a:lnSpc>
                <a:spcPct val="150000"/>
              </a:lnSpc>
              <a:spcAft>
                <a:spcPts val="800"/>
              </a:spcAft>
            </a:pPr>
            <a:r>
              <a:rPr lang="en-US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From fragmented chaos to a streamlined, digital helpdesk: a milestone in our innovation journey</a:t>
            </a:r>
          </a:p>
          <a:p>
            <a:pPr marL="0" lvl="2" indent="0" algn="just" fontAlgn="base">
              <a:lnSpc>
                <a:spcPct val="150000"/>
              </a:lnSpc>
              <a:spcAft>
                <a:spcPts val="800"/>
              </a:spcAft>
              <a:buFontTx/>
              <a:buChar char="•"/>
            </a:pPr>
            <a:endParaRPr lang="en-US" alt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CFO Presentation Part 5">
            <a:hlinkClick r:id="" action="ppaction://media"/>
            <a:extLst>
              <a:ext uri="{FF2B5EF4-FFF2-40B4-BE49-F238E27FC236}">
                <a16:creationId xmlns:a16="http://schemas.microsoft.com/office/drawing/2014/main" id="{C9B2F541-72EA-F372-0373-B484F3AB824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33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69698" y="4877696"/>
            <a:ext cx="609600" cy="609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3B8D6B-DE45-91A5-03DD-64D8F0E473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7939" y="1530108"/>
            <a:ext cx="6317411" cy="501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21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51280"/>
    </mc:Choice>
    <mc:Fallback xmlns="">
      <p:transition advTm="512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Spend Analytics Rollout (March – April 2024)</a:t>
            </a: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86348" y="1034949"/>
            <a:ext cx="5033913" cy="5552388"/>
          </a:xfrm>
        </p:spPr>
        <p:txBody>
          <a:bodyPr>
            <a:noAutofit/>
          </a:bodyPr>
          <a:lstStyle/>
          <a:p>
            <a:pPr lvl="2" algn="just">
              <a:lnSpc>
                <a:spcPct val="170000"/>
              </a:lnSpc>
              <a:spcAft>
                <a:spcPts val="800"/>
              </a:spcAft>
              <a:buNone/>
            </a:pPr>
            <a:r>
              <a:rPr lang="en-US" sz="1200" b="1" kern="0" dirty="0">
                <a:latin typeface="Arial" panose="020B0604020202020204" pitchFamily="34" charset="0"/>
                <a:cs typeface="Arial" panose="020B0604020202020204" pitchFamily="34" charset="0"/>
              </a:rPr>
              <a:t>March 2024: Historical Spend Integration</a:t>
            </a:r>
          </a:p>
          <a:p>
            <a:pPr marL="702900" lvl="2" indent="-342900" algn="just">
              <a:lnSpc>
                <a:spcPct val="17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Imported spend data dating back to 2019</a:t>
            </a:r>
          </a:p>
          <a:p>
            <a:pPr marL="702900" lvl="2" indent="-342900" algn="just">
              <a:lnSpc>
                <a:spcPct val="17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Enabled staff and the Auditor-General to trace fund allocations over time</a:t>
            </a:r>
          </a:p>
          <a:p>
            <a:pPr marL="702900" lvl="2" indent="-342900" algn="just">
              <a:lnSpc>
                <a:spcPct val="17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Established a unified framework for cleaning and aligning spend categories across all facilities</a:t>
            </a:r>
          </a:p>
          <a:p>
            <a:pPr lvl="2" algn="just">
              <a:lnSpc>
                <a:spcPct val="170000"/>
              </a:lnSpc>
              <a:spcAft>
                <a:spcPts val="800"/>
              </a:spcAft>
              <a:buNone/>
            </a:pPr>
            <a:r>
              <a:rPr lang="en-US" sz="1200" b="1" kern="0" dirty="0">
                <a:latin typeface="Arial" panose="020B0604020202020204" pitchFamily="34" charset="0"/>
                <a:cs typeface="Arial" panose="020B0604020202020204" pitchFamily="34" charset="0"/>
              </a:rPr>
              <a:t> April 2024: Spend Dashboard &amp; EPS Access</a:t>
            </a:r>
          </a:p>
          <a:p>
            <a:pPr marL="702900" lvl="2" indent="-342900" algn="just">
              <a:lnSpc>
                <a:spcPct val="17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Launched the Spend Dashboard on SharePoint, instant, self-service reporting for all users</a:t>
            </a:r>
          </a:p>
          <a:p>
            <a:pPr marL="702900" lvl="2" indent="-342900" algn="just">
              <a:lnSpc>
                <a:spcPct val="17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Eliminated ad-hoc phone requests and manual report distributions</a:t>
            </a:r>
          </a:p>
          <a:p>
            <a:pPr marL="702900" lvl="2" indent="-342900" algn="just">
              <a:lnSpc>
                <a:spcPct val="17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Secured access to the EPS container, unlocking new supplier insights (despite initial automation constraints)</a:t>
            </a:r>
          </a:p>
          <a:p>
            <a:endParaRPr lang="en-ZA" sz="1200" dirty="0"/>
          </a:p>
        </p:txBody>
      </p:sp>
    </p:spTree>
    <p:extLst>
      <p:ext uri="{BB962C8B-B14F-4D97-AF65-F5344CB8AC3E}">
        <p14:creationId xmlns:p14="http://schemas.microsoft.com/office/powerpoint/2010/main" val="178999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000"/>
    </mc:Choice>
    <mc:Fallback xmlns="">
      <p:transition spd="slow" advTm="43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A14DE-680E-F9E1-403D-E6EC41171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254F5E7-400D-4531-E19D-9061AEAF8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Model Refinement &amp; Dashboard Testing (May – June 2024)</a:t>
            </a: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7BCA2DC-1107-BB73-E15B-6F1F76701BFA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393702" y="1182994"/>
            <a:ext cx="5806502" cy="4923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2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1200" b="1" kern="0" dirty="0">
                <a:latin typeface="Arial" panose="020B0604020202020204" pitchFamily="34" charset="0"/>
                <a:cs typeface="Arial" panose="020B0604020202020204" pitchFamily="34" charset="0"/>
              </a:rPr>
              <a:t>May 2024: EPS Model </a:t>
            </a:r>
            <a:r>
              <a:rPr lang="en-US" sz="1200" b="1" kern="0" dirty="0" err="1">
                <a:latin typeface="Arial" panose="020B0604020202020204" pitchFamily="34" charset="0"/>
                <a:cs typeface="Arial" panose="020B0604020202020204" pitchFamily="34" charset="0"/>
              </a:rPr>
              <a:t>Stabilisation</a:t>
            </a:r>
            <a:endParaRPr lang="en-US" sz="12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2" indent="-342900" algn="just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Diagnosed and repaired broken data relationships that surfaced “no-contract” supplier anomalies</a:t>
            </a:r>
          </a:p>
          <a:p>
            <a:pPr marL="342900" marR="0" lvl="2" indent="-342900" algn="just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Retested end-to-end workflows, identified robust data keys, and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formalised</a:t>
            </a: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the semantic model structure</a:t>
            </a:r>
          </a:p>
          <a:p>
            <a:pPr marL="342900" marR="0" lvl="2" indent="-342900" algn="just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Concurrent data-security consultations held with Provincial Treasury to safeguard sensitive information</a:t>
            </a:r>
          </a:p>
          <a:p>
            <a:pPr marL="0" marR="0" lvl="2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1200" b="1" kern="0" dirty="0">
                <a:latin typeface="Arial" panose="020B0604020202020204" pitchFamily="34" charset="0"/>
                <a:cs typeface="Arial" panose="020B0604020202020204" pitchFamily="34" charset="0"/>
              </a:rPr>
              <a:t>June 2024: Final Testing &amp; Lessons Learned</a:t>
            </a:r>
          </a:p>
          <a:p>
            <a:pPr marL="342900" marR="0" lvl="2" indent="-342900" algn="just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Completed final user acceptance testing on the SCM dashboard and semantic models</a:t>
            </a:r>
          </a:p>
          <a:p>
            <a:pPr marL="342900" marR="0" lvl="2" indent="-342900" algn="just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Budget dashboard failure due to a .DAT upload instead of .CSV, resulting in data corruption and lost work</a:t>
            </a:r>
          </a:p>
          <a:p>
            <a:pPr marL="342900" marR="0" lvl="2" indent="-342900" algn="just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Established strict pre-load validation and backup protocols to prevent future incidents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955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000"/>
    </mc:Choice>
    <mc:Fallback xmlns="">
      <p:transition spd="slow" advTm="49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System Hardening &amp; Automation (July – August 2024)</a:t>
            </a: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93701" y="950977"/>
            <a:ext cx="6336283" cy="5394960"/>
          </a:xfrm>
        </p:spPr>
        <p:txBody>
          <a:bodyPr>
            <a:noAutofit/>
          </a:bodyPr>
          <a:lstStyle/>
          <a:p>
            <a:pPr marL="0" lvl="2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1200" b="1" kern="0" dirty="0">
                <a:latin typeface="Arial" panose="020B0604020202020204" pitchFamily="34" charset="0"/>
                <a:cs typeface="Arial" panose="020B0604020202020204" pitchFamily="34" charset="0"/>
              </a:rPr>
              <a:t>July 2024: Damage Control &amp; Secure Access</a:t>
            </a:r>
          </a:p>
          <a:p>
            <a:pPr marL="342900" lvl="2" indent="-342900" algn="just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Migrated dashboards into secured workspaces to prevent accidental deletions</a:t>
            </a:r>
          </a:p>
          <a:p>
            <a:pPr marL="342900" lvl="2" indent="-342900" algn="just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Re-submitted Sinjani geo-data request after initial submission went missing</a:t>
            </a:r>
          </a:p>
          <a:p>
            <a:pPr marL="342900" lvl="2" indent="-342900" algn="just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Expanded dashboard visibility, eliminated the need for Power BI Pro licenses</a:t>
            </a:r>
          </a:p>
          <a:p>
            <a:pPr marL="0" lvl="2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1200" b="1" kern="0" dirty="0">
                <a:latin typeface="Arial" panose="020B0604020202020204" pitchFamily="34" charset="0"/>
                <a:cs typeface="Arial" panose="020B0604020202020204" pitchFamily="34" charset="0"/>
              </a:rPr>
              <a:t>August 2024: SharePoint-Driven Automation</a:t>
            </a:r>
          </a:p>
          <a:p>
            <a:pPr marL="342900" lvl="2" indent="-342900" algn="just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Designated a SharePoint upload folder as the LOGIS data “station”</a:t>
            </a:r>
          </a:p>
          <a:p>
            <a:pPr marL="342900" lvl="2" indent="-342900" algn="just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Automated server pickups, data delivery became as reliable as a Vespa courier</a:t>
            </a:r>
          </a:p>
          <a:p>
            <a:pPr marL="342900" lvl="2" indent="-342900" algn="just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Rebuilt the EPS model with robust backup protocols</a:t>
            </a:r>
          </a:p>
          <a:p>
            <a:pPr marL="342900" lvl="2" indent="-342900" algn="just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Enhanced inventory datasets with deeper semantic modeling</a:t>
            </a:r>
          </a:p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200" i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Key takeaway: Strengthening security and automating workflows paved the way for reliable, self-service analytics.</a:t>
            </a:r>
            <a:endParaRPr lang="en-ZA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DD2A140-1020-BD9C-1096-861FACC6FF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274" y="1076917"/>
            <a:ext cx="5310756" cy="4704166"/>
          </a:xfrm>
          <a:prstGeom prst="rect">
            <a:avLst/>
          </a:prstGeom>
        </p:spPr>
      </p:pic>
      <p:pic>
        <p:nvPicPr>
          <p:cNvPr id="8" name="Picture 7" descr="A person wearing a helmet and holding a phone&#10;&#10;AI-generated content may be incorrect.">
            <a:extLst>
              <a:ext uri="{FF2B5EF4-FFF2-40B4-BE49-F238E27FC236}">
                <a16:creationId xmlns:a16="http://schemas.microsoft.com/office/drawing/2014/main" id="{6A9BBF02-DA16-3F83-4E50-CB52AC6B3A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983" y="1177589"/>
            <a:ext cx="5310755" cy="526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60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000"/>
    </mc:Choice>
    <mc:Fallback xmlns="">
      <p:transition spd="slow" advTm="4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3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SQL Optimization &amp; Resilience (Sep–Oct 2024)</a:t>
            </a: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237745" y="941833"/>
            <a:ext cx="6236208" cy="5623560"/>
          </a:xfrm>
        </p:spPr>
        <p:txBody>
          <a:bodyPr>
            <a:noAutofit/>
          </a:bodyPr>
          <a:lstStyle/>
          <a:p>
            <a:pPr marL="0" marR="0" lvl="2" algn="just">
              <a:lnSpc>
                <a:spcPct val="170000"/>
              </a:lnSpc>
              <a:spcAft>
                <a:spcPts val="800"/>
              </a:spcAft>
              <a:buNone/>
            </a:pPr>
            <a:r>
              <a:rPr lang="en-US" sz="1200" b="1" kern="0" dirty="0">
                <a:latin typeface="Arial" panose="020B0604020202020204" pitchFamily="34" charset="0"/>
                <a:cs typeface="Arial" panose="020B0604020202020204" pitchFamily="34" charset="0"/>
              </a:rPr>
              <a:t>September 2024: “Let’s Do This Right”</a:t>
            </a:r>
          </a:p>
          <a:p>
            <a:pPr marL="342900" marR="0" lvl="2" indent="-342900" algn="just">
              <a:lnSpc>
                <a:spcPct val="17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Abandoned slow PowerApps writebacks in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favour</a:t>
            </a: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of SQL-based solutions</a:t>
            </a:r>
          </a:p>
          <a:p>
            <a:pPr marL="342900" marR="0" lvl="2" indent="-342900" algn="just">
              <a:lnSpc>
                <a:spcPct val="17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Asset-scan dashboards scheduled to refresh three times daily; attendance data four times</a:t>
            </a:r>
          </a:p>
          <a:p>
            <a:pPr marL="342900" marR="0" lvl="2" indent="-342900" algn="just">
              <a:lnSpc>
                <a:spcPct val="17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Identified intermittent refresh failures, established consistency as the primary goal</a:t>
            </a:r>
          </a:p>
          <a:p>
            <a:pPr marL="0" marR="0" lvl="2" algn="just">
              <a:lnSpc>
                <a:spcPct val="170000"/>
              </a:lnSpc>
              <a:spcAft>
                <a:spcPts val="800"/>
              </a:spcAft>
              <a:buNone/>
            </a:pPr>
            <a:r>
              <a:rPr lang="en-US" sz="1200" b="1" kern="0" dirty="0">
                <a:latin typeface="Arial" panose="020B0604020202020204" pitchFamily="34" charset="0"/>
                <a:cs typeface="Arial" panose="020B0604020202020204" pitchFamily="34" charset="0"/>
              </a:rPr>
              <a:t>October 2024: Security Breach &amp; Recovery</a:t>
            </a:r>
          </a:p>
          <a:p>
            <a:pPr marL="342900" marR="0" lvl="2" indent="-342900" algn="just">
              <a:lnSpc>
                <a:spcPct val="17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Developer workspace was physically compromised, EPS model rebuild wiped out</a:t>
            </a:r>
          </a:p>
          <a:p>
            <a:pPr marL="342900" marR="0" lvl="2" indent="-342900" algn="just">
              <a:lnSpc>
                <a:spcPct val="17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Rapid response: restored backups, reinforced access controls and backup protocols</a:t>
            </a:r>
          </a:p>
          <a:p>
            <a:pPr marL="342900" marR="0" lvl="2" indent="-342900" algn="just">
              <a:lnSpc>
                <a:spcPct val="17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Launched Phase 3 enhancements: added disposals tracking and asset-transfer workflows</a:t>
            </a:r>
          </a:p>
          <a:p>
            <a:pPr marL="0" marR="0" algn="just">
              <a:lnSpc>
                <a:spcPct val="150000"/>
              </a:lnSpc>
              <a:spcAft>
                <a:spcPts val="800"/>
              </a:spcAft>
            </a:pPr>
            <a:r>
              <a:rPr lang="en-US" sz="1200" i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Key takeaway: Transitioning to SQL-driven processes improved performance—but true resilience combines rigorous testing with airtight security and backup discipline.</a:t>
            </a:r>
            <a:endParaRPr lang="en-US" sz="1200" i="1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n-ZA" sz="1200" dirty="0"/>
          </a:p>
        </p:txBody>
      </p:sp>
      <p:pic>
        <p:nvPicPr>
          <p:cNvPr id="2" name="20250507_2033_Office Security Alert_simple_compose_01jtp0brt7e1g94s2j6231s2ba">
            <a:hlinkClick r:id="" action="ppaction://media"/>
            <a:extLst>
              <a:ext uri="{FF2B5EF4-FFF2-40B4-BE49-F238E27FC236}">
                <a16:creationId xmlns:a16="http://schemas.microsoft.com/office/drawing/2014/main" id="{A9EB7867-A36C-E3B5-CFDF-203301C2500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629400" y="1196752"/>
            <a:ext cx="5391912" cy="510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692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000"/>
    </mc:Choice>
    <mc:Fallback xmlns="">
      <p:transition spd="slow" advTm="39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EPS Revitalisation &amp; Asset-Scan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Completion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Nov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Dec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2024)</a:t>
            </a: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93701" y="1196753"/>
            <a:ext cx="6125971" cy="5480271"/>
          </a:xfrm>
        </p:spPr>
        <p:txBody>
          <a:bodyPr>
            <a:normAutofit fontScale="77500" lnSpcReduction="20000"/>
          </a:bodyPr>
          <a:lstStyle/>
          <a:p>
            <a:pPr marL="0" marR="0" lvl="2" algn="just">
              <a:lnSpc>
                <a:spcPct val="170000"/>
              </a:lnSpc>
              <a:spcAft>
                <a:spcPts val="800"/>
              </a:spcAft>
              <a:buNone/>
            </a:pPr>
            <a:r>
              <a:rPr lang="en-US" sz="1500" b="1" kern="0" dirty="0">
                <a:latin typeface="Arial" panose="020B0604020202020204" pitchFamily="34" charset="0"/>
                <a:cs typeface="Arial" panose="020B0604020202020204" pitchFamily="34" charset="0"/>
              </a:rPr>
              <a:t>November 2024: EPS Model Rebuild &amp; Validation</a:t>
            </a:r>
          </a:p>
          <a:p>
            <a:pPr marL="342900" marR="0" lvl="2" indent="-342900" algn="just">
              <a:lnSpc>
                <a:spcPct val="17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500" kern="0" dirty="0">
                <a:latin typeface="Arial" panose="020B0604020202020204" pitchFamily="34" charset="0"/>
                <a:cs typeface="Arial" panose="020B0604020202020204" pitchFamily="34" charset="0"/>
              </a:rPr>
              <a:t>Fully rebuilt the EPS semantic model with enhanced stability and performance</a:t>
            </a:r>
          </a:p>
          <a:p>
            <a:pPr marL="342900" marR="0" lvl="2" indent="-342900" algn="just">
              <a:lnSpc>
                <a:spcPct val="17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500" kern="0" dirty="0">
                <a:latin typeface="Arial" panose="020B0604020202020204" pitchFamily="34" charset="0"/>
                <a:cs typeface="Arial" panose="020B0604020202020204" pitchFamily="34" charset="0"/>
              </a:rPr>
              <a:t>Executed end-to-end testing across suppliers, EPS event workflows, and Sinjani geo-data feeds</a:t>
            </a:r>
          </a:p>
          <a:p>
            <a:pPr marL="342900" marR="0" lvl="2" indent="-342900" algn="just">
              <a:lnSpc>
                <a:spcPct val="17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500" kern="0" dirty="0">
                <a:latin typeface="Arial" panose="020B0604020202020204" pitchFamily="34" charset="0"/>
                <a:cs typeface="Arial" panose="020B0604020202020204" pitchFamily="34" charset="0"/>
              </a:rPr>
              <a:t>Introduced rural-tracking flags to capture remote asset movements</a:t>
            </a:r>
          </a:p>
          <a:p>
            <a:pPr marL="0" marR="0" lvl="2" algn="just">
              <a:lnSpc>
                <a:spcPct val="170000"/>
              </a:lnSpc>
              <a:spcAft>
                <a:spcPts val="800"/>
              </a:spcAft>
              <a:buNone/>
            </a:pPr>
            <a:r>
              <a:rPr lang="en-US" sz="1500" b="1" kern="0" dirty="0">
                <a:latin typeface="Arial" panose="020B0604020202020204" pitchFamily="34" charset="0"/>
                <a:cs typeface="Arial" panose="020B0604020202020204" pitchFamily="34" charset="0"/>
              </a:rPr>
              <a:t>December 2024: Asset-Scanning Model </a:t>
            </a:r>
            <a:r>
              <a:rPr lang="en-US" sz="1500" b="1" kern="0" dirty="0" err="1">
                <a:latin typeface="Arial" panose="020B0604020202020204" pitchFamily="34" charset="0"/>
                <a:cs typeface="Arial" panose="020B0604020202020204" pitchFamily="34" charset="0"/>
              </a:rPr>
              <a:t>Finalisation</a:t>
            </a:r>
            <a:endParaRPr lang="en-US" sz="15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2" indent="-342900" algn="just">
              <a:lnSpc>
                <a:spcPct val="17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500" kern="0" dirty="0" err="1">
                <a:latin typeface="Arial" panose="020B0604020202020204" pitchFamily="34" charset="0"/>
                <a:cs typeface="Arial" panose="020B0604020202020204" pitchFamily="34" charset="0"/>
              </a:rPr>
              <a:t>Finalised</a:t>
            </a:r>
            <a:r>
              <a:rPr lang="en-US" sz="1500" kern="0" dirty="0">
                <a:latin typeface="Arial" panose="020B0604020202020204" pitchFamily="34" charset="0"/>
                <a:cs typeface="Arial" panose="020B0604020202020204" pitchFamily="34" charset="0"/>
              </a:rPr>
              <a:t> the asset-scan solution, integrating scans, disposals tracking, and </a:t>
            </a:r>
            <a:r>
              <a:rPr lang="en-US" sz="1500" kern="0" dirty="0" err="1">
                <a:latin typeface="Arial" panose="020B0604020202020204" pitchFamily="34" charset="0"/>
                <a:cs typeface="Arial" panose="020B0604020202020204" pitchFamily="34" charset="0"/>
              </a:rPr>
              <a:t>unauthorised</a:t>
            </a:r>
            <a:r>
              <a:rPr lang="en-US" sz="1500" kern="0" dirty="0">
                <a:latin typeface="Arial" panose="020B0604020202020204" pitchFamily="34" charset="0"/>
                <a:cs typeface="Arial" panose="020B0604020202020204" pitchFamily="34" charset="0"/>
              </a:rPr>
              <a:t>-item alerts</a:t>
            </a:r>
          </a:p>
          <a:p>
            <a:pPr marL="342900" marR="0" lvl="2" indent="-342900" algn="just">
              <a:lnSpc>
                <a:spcPct val="17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500" kern="0" dirty="0">
                <a:latin typeface="Arial" panose="020B0604020202020204" pitchFamily="34" charset="0"/>
                <a:cs typeface="Arial" panose="020B0604020202020204" pitchFamily="34" charset="0"/>
              </a:rPr>
              <a:t>Deployed and began testing the EPS Helpdesk dashboard alongside the DOHW systems team</a:t>
            </a:r>
          </a:p>
          <a:p>
            <a:pPr marL="342900" marR="0" lvl="2" indent="-342900" algn="just">
              <a:lnSpc>
                <a:spcPct val="17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500" kern="0" dirty="0">
                <a:latin typeface="Arial" panose="020B0604020202020204" pitchFamily="34" charset="0"/>
                <a:cs typeface="Arial" panose="020B0604020202020204" pitchFamily="34" charset="0"/>
              </a:rPr>
              <a:t>Applied iterative “fine-tuning” to dashboard controls for precision issue-resolution</a:t>
            </a:r>
          </a:p>
          <a:p>
            <a:pPr marL="0" marR="0">
              <a:lnSpc>
                <a:spcPct val="170000"/>
              </a:lnSpc>
              <a:spcAft>
                <a:spcPts val="800"/>
              </a:spcAft>
            </a:pPr>
            <a:r>
              <a:rPr lang="en-US" sz="15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Key takeaway: A robust EPS foundation and fully featured asset-scan model now drive comprehensive, real-time asset visibility across the province.</a:t>
            </a:r>
            <a:endParaRPr lang="en-Z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4ACFB49-2F27-4312-8484-94224F1D2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4291" y="1203543"/>
            <a:ext cx="5270991" cy="282298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B595164-352B-ECF8-AF23-6296443A8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0931" y="4252867"/>
            <a:ext cx="5497709" cy="227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86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000"/>
    </mc:Choice>
    <mc:Fallback xmlns="">
      <p:transition spd="slow" advTm="3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8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8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8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SQL Transition &amp; Dashboard Launches (Jan–Mar 2025)</a:t>
            </a: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93701" y="969264"/>
            <a:ext cx="7086091" cy="5788151"/>
          </a:xfrm>
        </p:spPr>
        <p:txBody>
          <a:bodyPr>
            <a:noAutofit/>
          </a:bodyPr>
          <a:lstStyle/>
          <a:p>
            <a:pPr marL="0" lvl="2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1200" b="1" kern="0" dirty="0">
                <a:latin typeface="Arial" panose="020B0604020202020204" pitchFamily="34" charset="0"/>
                <a:cs typeface="Arial" panose="020B0604020202020204" pitchFamily="34" charset="0"/>
              </a:rPr>
              <a:t>January 2025: Embracing SQL &amp; BAS v6 Compliance</a:t>
            </a:r>
          </a:p>
          <a:p>
            <a:pPr marL="342900" lvl="2" indent="-342900" algn="just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Recognised</a:t>
            </a: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Power BI writebacks were insufficient, adopted SQL as the primary writeback engine</a:t>
            </a:r>
          </a:p>
          <a:p>
            <a:pPr marL="342900" lvl="2" indent="-342900" algn="just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Refined dashboard fields and data mappings to align with BAS v6 requirements</a:t>
            </a:r>
          </a:p>
          <a:p>
            <a:pPr marL="0" lvl="2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1200" b="1" kern="0" dirty="0">
                <a:latin typeface="Arial" panose="020B0604020202020204" pitchFamily="34" charset="0"/>
                <a:cs typeface="Arial" panose="020B0604020202020204" pitchFamily="34" charset="0"/>
              </a:rPr>
              <a:t>February 2025: Data Clean-Up &amp; New Dashboard</a:t>
            </a:r>
          </a:p>
          <a:p>
            <a:pPr marL="342900" lvl="2" indent="-342900" algn="just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Resolved file-formatting issues: removed duplicated headers and filled blank rows</a:t>
            </a:r>
          </a:p>
          <a:p>
            <a:pPr marL="342900" lvl="2" indent="-342900" algn="just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Launched the Commodity Supplier Search dashboard, providing self-service supplier insights</a:t>
            </a:r>
          </a:p>
          <a:p>
            <a:pPr marL="0" lvl="2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1200" b="1" kern="0" dirty="0">
                <a:latin typeface="Arial" panose="020B0604020202020204" pitchFamily="34" charset="0"/>
                <a:cs typeface="Arial" panose="020B0604020202020204" pitchFamily="34" charset="0"/>
              </a:rPr>
              <a:t>March 2025: Fully Automated Semantic Model &amp; Dashboard Stability</a:t>
            </a:r>
          </a:p>
          <a:p>
            <a:pPr marL="342900" lvl="2" indent="-342900" algn="just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Completed and automated the EPS semantic model with live EPS, WCSEB, and Sinjani data feeds</a:t>
            </a:r>
          </a:p>
          <a:p>
            <a:pPr marL="342900" lvl="2" indent="-342900" algn="just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Published the Commodity Supplier Search and Asset Verification dashboards</a:t>
            </a:r>
          </a:p>
          <a:p>
            <a:pPr marL="342900" lvl="2" indent="-342900" algn="just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Achieved stable, real-time SCM dashboards, refreshing as reliably as Cape Town’s breeze</a:t>
            </a:r>
          </a:p>
          <a:p>
            <a:pPr marL="0" marR="0">
              <a:lnSpc>
                <a:spcPct val="150000"/>
              </a:lnSpc>
              <a:spcAft>
                <a:spcPts val="800"/>
              </a:spcAft>
            </a:pPr>
            <a:r>
              <a:rPr lang="en-US" sz="1200" i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Key Takeaway:</a:t>
            </a:r>
            <a:br>
              <a:rPr lang="en-US" sz="1200" i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sz="1200" i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strategic shift to SQL and rigorous data governance enabled seamless, real-time analytics and empowered users with on-demand insights.</a:t>
            </a:r>
            <a:endParaRPr lang="en-ZA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86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000"/>
    </mc:Choice>
    <mc:Fallback xmlns="">
      <p:transition spd="slow" advTm="57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Data-Driven Transformation: Key Takeaways</a:t>
            </a: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73736" y="914400"/>
            <a:ext cx="6510528" cy="5605271"/>
          </a:xfrm>
        </p:spPr>
        <p:txBody>
          <a:bodyPr>
            <a:noAutofit/>
          </a:bodyPr>
          <a:lstStyle/>
          <a:p>
            <a:pPr marL="0" lvl="2" algn="just">
              <a:spcAft>
                <a:spcPts val="800"/>
              </a:spcAft>
              <a:buNone/>
            </a:pPr>
            <a:r>
              <a:rPr lang="en-US" sz="1200" b="1" kern="0" dirty="0">
                <a:latin typeface="Arial" panose="020B0604020202020204" pitchFamily="34" charset="0"/>
                <a:cs typeface="Arial" panose="020B0604020202020204" pitchFamily="34" charset="0"/>
              </a:rPr>
              <a:t>Better Data → Better Service</a:t>
            </a:r>
          </a:p>
          <a:p>
            <a:pPr marL="342900" lvl="2" indent="-342900" algn="just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Real-time visibility into spend, asset movements, and supplier performance</a:t>
            </a:r>
          </a:p>
          <a:p>
            <a:pPr marL="342900" lvl="2" indent="-342900" algn="just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Accelerates decision-making and enhances transparency</a:t>
            </a:r>
          </a:p>
          <a:p>
            <a:pPr marL="0" lvl="2" algn="just">
              <a:spcAft>
                <a:spcPts val="800"/>
              </a:spcAft>
              <a:buNone/>
            </a:pPr>
            <a:r>
              <a:rPr lang="en-US" sz="1200" b="1" kern="0" dirty="0">
                <a:latin typeface="Arial" panose="020B0604020202020204" pitchFamily="34" charset="0"/>
                <a:cs typeface="Arial" panose="020B0604020202020204" pitchFamily="34" charset="0"/>
              </a:rPr>
              <a:t>Open, Scalable, Future-Proof Dashboards</a:t>
            </a:r>
          </a:p>
          <a:p>
            <a:pPr marL="342900" lvl="2" indent="-342900" algn="just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Built on open-source frameworks, easily extended for new requirements</a:t>
            </a:r>
          </a:p>
          <a:p>
            <a:pPr marL="342900" lvl="2" indent="-342900" algn="just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SharePoint “legendary” LOGIS uploads—warts and all—drove the need for stronger validation</a:t>
            </a:r>
          </a:p>
          <a:p>
            <a:pPr marL="0" lvl="2" algn="just">
              <a:spcAft>
                <a:spcPts val="800"/>
              </a:spcAft>
              <a:buNone/>
            </a:pPr>
            <a:r>
              <a:rPr lang="en-US" sz="1200" b="1" kern="0" dirty="0">
                <a:latin typeface="Arial" panose="020B0604020202020204" pitchFamily="34" charset="0"/>
                <a:cs typeface="Arial" panose="020B0604020202020204" pitchFamily="34" charset="0"/>
              </a:rPr>
              <a:t>From Paint-Dry Writebacks to SQL Write Access</a:t>
            </a:r>
          </a:p>
          <a:p>
            <a:pPr marL="342900" lvl="2" indent="-342900" algn="just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PowerApps writebacks proved too slow—SQL became the efficient writeback engine</a:t>
            </a:r>
          </a:p>
          <a:p>
            <a:pPr marL="0" lvl="2" algn="just">
              <a:spcAft>
                <a:spcPts val="800"/>
              </a:spcAft>
              <a:buNone/>
            </a:pPr>
            <a:r>
              <a:rPr lang="en-US" sz="1200" b="1" kern="0" dirty="0">
                <a:latin typeface="Arial" panose="020B0604020202020204" pitchFamily="34" charset="0"/>
                <a:cs typeface="Arial" panose="020B0604020202020204" pitchFamily="34" charset="0"/>
              </a:rPr>
              <a:t>Resilience &amp; Innovation</a:t>
            </a:r>
          </a:p>
          <a:p>
            <a:pPr marL="342900" lvl="2" indent="-342900" algn="just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October’s EPS data loss sparked a rebuild that delivered a more robust model</a:t>
            </a:r>
          </a:p>
          <a:p>
            <a:pPr marL="342900" lvl="2" indent="-342900" algn="just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Continuous learning led to backup protocols, tighter QA, and rapid recovery</a:t>
            </a:r>
          </a:p>
          <a:p>
            <a:pPr marL="0" lvl="2" indent="0" algn="just"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US" sz="1200" b="1" kern="0" dirty="0">
                <a:latin typeface="Arial" panose="020B0604020202020204" pitchFamily="34" charset="0"/>
                <a:cs typeface="Arial" panose="020B0604020202020204" pitchFamily="34" charset="0"/>
              </a:rPr>
              <a:t>The Big Picture</a:t>
            </a:r>
          </a:p>
          <a:p>
            <a:pPr marL="342900" lvl="2" indent="-342900" algn="just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The WC Department of Health &amp; Wellness turned a fragmented, manual SCM process</a:t>
            </a:r>
          </a:p>
          <a:p>
            <a:pPr marL="342900" lvl="2" indent="-342900" algn="just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…into a unified, digital-first powerhouse powered by real-time dashboards</a:t>
            </a:r>
          </a:p>
          <a:p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Thank you for joining the Western Cape Procurement Conference: Innovations Journey.</a:t>
            </a:r>
            <a:b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Now go forth—and always back up your dashboards!</a:t>
            </a:r>
            <a:endParaRPr lang="en-ZA" sz="9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D9464D-ACC1-9128-41F7-79E9CE71E191}"/>
              </a:ext>
            </a:extLst>
          </p:cNvPr>
          <p:cNvSpPr txBox="1"/>
          <p:nvPr/>
        </p:nvSpPr>
        <p:spPr>
          <a:xfrm>
            <a:off x="6684264" y="5728602"/>
            <a:ext cx="5114035" cy="498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7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12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90BA90-0F89-25E7-49A1-B12875E173D7}"/>
              </a:ext>
            </a:extLst>
          </p:cNvPr>
          <p:cNvSpPr/>
          <p:nvPr/>
        </p:nvSpPr>
        <p:spPr>
          <a:xfrm>
            <a:off x="6684264" y="6226687"/>
            <a:ext cx="5479441" cy="6302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</p:spTree>
    <p:extLst>
      <p:ext uri="{BB962C8B-B14F-4D97-AF65-F5344CB8AC3E}">
        <p14:creationId xmlns:p14="http://schemas.microsoft.com/office/powerpoint/2010/main" val="179469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000"/>
    </mc:Choice>
    <mc:Fallback xmlns="">
      <p:transition spd="slow" advTm="83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BBD1E-E07E-471C-A47E-ACC31D8AA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988" y="22058"/>
            <a:ext cx="11506482" cy="567726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1484"/>
                </a:solidFill>
                <a:latin typeface="Century Gothic"/>
              </a:rPr>
              <a:t>SCM Data Warehousing Project </a:t>
            </a:r>
            <a:br>
              <a:rPr lang="en-US" sz="1800" b="0" i="1" dirty="0">
                <a:latin typeface="Century Gothic"/>
              </a:rPr>
            </a:br>
            <a:r>
              <a:rPr lang="en-US" sz="1100" dirty="0">
                <a:latin typeface="Century Gothic"/>
              </a:rPr>
              <a:t>     </a:t>
            </a:r>
            <a:r>
              <a:rPr lang="en-US" sz="1400" b="1" dirty="0">
                <a:solidFill>
                  <a:schemeClr val="accent1"/>
                </a:solidFill>
                <a:latin typeface="Century Gothic"/>
              </a:rPr>
              <a:t>Link to SCM Dashboard page</a:t>
            </a:r>
            <a:r>
              <a:rPr lang="en-US" sz="1200" b="1" dirty="0">
                <a:solidFill>
                  <a:schemeClr val="accent1"/>
                </a:solidFill>
                <a:latin typeface="Century Gothic"/>
              </a:rPr>
              <a:t>  -</a:t>
            </a:r>
            <a:r>
              <a:rPr lang="en-US" sz="1100" b="1" dirty="0">
                <a:latin typeface="Century Gothic"/>
              </a:rPr>
              <a:t> </a:t>
            </a:r>
            <a:r>
              <a:rPr lang="en-US" sz="1100" i="1" dirty="0">
                <a:solidFill>
                  <a:srgbClr val="7030A0"/>
                </a:solidFill>
                <a:latin typeface="Century Gothic"/>
                <a:hlinkClick r:id="rId3"/>
              </a:rPr>
              <a:t>https://westerncape.sharepoint.com/sites/dohscm/governance/SitePages/Dashboards.aspx</a:t>
            </a:r>
            <a:endParaRPr lang="en-US" sz="1100" i="1" dirty="0">
              <a:solidFill>
                <a:srgbClr val="7030A0"/>
              </a:solidFill>
              <a:latin typeface="Century Gothic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26D3659-352F-2500-5884-A476E9FF20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7949" y="2132314"/>
            <a:ext cx="5488878" cy="35673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CEFC21-4216-FF18-54C7-37913CE036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6184" y="1638099"/>
            <a:ext cx="3482360" cy="16933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70E7AF4-1E36-B810-3E5C-DFDF7704170B}"/>
              </a:ext>
            </a:extLst>
          </p:cNvPr>
          <p:cNvSpPr txBox="1"/>
          <p:nvPr/>
        </p:nvSpPr>
        <p:spPr>
          <a:xfrm>
            <a:off x="8992181" y="1211692"/>
            <a:ext cx="26996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Commitments and Accruals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F6E5684-73CA-455E-A9BA-BB8659DA01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211" y="4172543"/>
            <a:ext cx="3005272" cy="152715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F98D29-92AD-7AEC-D397-59B7520D4F2E}"/>
              </a:ext>
            </a:extLst>
          </p:cNvPr>
          <p:cNvSpPr txBox="1"/>
          <p:nvPr/>
        </p:nvSpPr>
        <p:spPr>
          <a:xfrm>
            <a:off x="49666" y="5800582"/>
            <a:ext cx="30679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Monitor Asset verification process at your facility and search DOHW scanned asset database for assets identified as shortage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7896E0-714C-2363-CCD1-176ECCC96D53}"/>
              </a:ext>
            </a:extLst>
          </p:cNvPr>
          <p:cNvSpPr txBox="1"/>
          <p:nvPr/>
        </p:nvSpPr>
        <p:spPr>
          <a:xfrm>
            <a:off x="252139" y="3916006"/>
            <a:ext cx="26996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Asset verification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6E3CF00-8FE9-37BE-851C-7301B1AF9B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41686" y="4542754"/>
            <a:ext cx="3600648" cy="140800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78A111A-6DE7-0A9E-C5AD-2C910D6CAB67}"/>
              </a:ext>
            </a:extLst>
          </p:cNvPr>
          <p:cNvSpPr txBox="1"/>
          <p:nvPr/>
        </p:nvSpPr>
        <p:spPr>
          <a:xfrm>
            <a:off x="8541686" y="6077581"/>
            <a:ext cx="360064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Supplier search per item description for geographical area, with reference to correct commodity code to be used in EPS event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54E888B-0AC6-4D14-BFFA-C4690DD0142F}"/>
              </a:ext>
            </a:extLst>
          </p:cNvPr>
          <p:cNvSpPr txBox="1"/>
          <p:nvPr/>
        </p:nvSpPr>
        <p:spPr>
          <a:xfrm>
            <a:off x="9097059" y="4138934"/>
            <a:ext cx="26996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Supplier Search per commodity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11D2D0F-A0DC-D76D-5F15-AFFC49DBC5AE}"/>
              </a:ext>
            </a:extLst>
          </p:cNvPr>
          <p:cNvSpPr txBox="1"/>
          <p:nvPr/>
        </p:nvSpPr>
        <p:spPr>
          <a:xfrm>
            <a:off x="9926" y="3406237"/>
            <a:ext cx="3655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Update daily Budget vs expenditure linked to item detail from LOGIS spend analysis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B91BCA2-965C-E107-4EA4-B6B6EE70FDF0}"/>
              </a:ext>
            </a:extLst>
          </p:cNvPr>
          <p:cNvSpPr txBox="1"/>
          <p:nvPr/>
        </p:nvSpPr>
        <p:spPr>
          <a:xfrm>
            <a:off x="252139" y="1194375"/>
            <a:ext cx="26996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SCM impact on Budget activities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CBFA4E-08B0-FCE7-D72A-1DC99E0AA0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26" y="1531268"/>
            <a:ext cx="3343843" cy="181313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F8C1895-F071-ED8B-BCBD-8816BF9DAD3F}"/>
              </a:ext>
            </a:extLst>
          </p:cNvPr>
          <p:cNvSpPr txBox="1"/>
          <p:nvPr/>
        </p:nvSpPr>
        <p:spPr>
          <a:xfrm>
            <a:off x="4194915" y="1461279"/>
            <a:ext cx="47456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hlinkClick r:id="rId9"/>
              </a:rPr>
              <a:t>https://www.youtube.com/watch?v=AHR_7jFCMeY</a:t>
            </a:r>
            <a:endParaRPr lang="en-US" sz="11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FE4F4F-1405-CAA0-90B0-D776D72CFD34}"/>
              </a:ext>
            </a:extLst>
          </p:cNvPr>
          <p:cNvSpPr txBox="1"/>
          <p:nvPr/>
        </p:nvSpPr>
        <p:spPr>
          <a:xfrm>
            <a:off x="4462343" y="1057804"/>
            <a:ext cx="32983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What is DATA warehousing  </a:t>
            </a:r>
            <a:r>
              <a:rPr lang="en-US" sz="1400" dirty="0"/>
              <a:t>- </a:t>
            </a:r>
          </a:p>
        </p:txBody>
      </p:sp>
    </p:spTree>
    <p:extLst>
      <p:ext uri="{BB962C8B-B14F-4D97-AF65-F5344CB8AC3E}">
        <p14:creationId xmlns:p14="http://schemas.microsoft.com/office/powerpoint/2010/main" val="32320214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739498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d9Ct1aMTE22rXjNleq0M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3NfSVMHv0e5Npz.QjYF8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rzeEFIP.Ei5yEnCfpKiJ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v0Bmol0Qk2izE3K1YLBy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UOUbyN0kCIIzcNAHpeT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v0Bmol0Qk2izE3K1YLBy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UOUbyN0kCIIzcNAHpeT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v0Bmol0Qk2izE3K1YLBy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UOUbyN0kCIIzcNAHpeT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v0Bmol0Qk2izE3K1YLBy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UOUbyN0kCIIzcNAHpeT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v0Bmol0Qk2izE3K1YLBy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UOUbyN0kCIIzcNAHpeT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v0Bmol0Qk2izE3K1YLBy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UOUbyN0kCIIzcNAHpeT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v0Bmol0Qk2izE3K1YLBy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UOUbyN0kCIIzcNAHpeT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v0Bmol0Qk2izE3K1YLBy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UOUbyN0kCIIzcNAHpeTQ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v0Bmol0Qk2izE3K1YLBy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UOUbyN0kCIIzcNAHpeTQ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v0Bmol0Qk2izE3K1YLBy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UOUbyN0kCIIzcNAHpeT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v0Bmol0Qk2izE3K1YLBy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UOUbyN0kCIIzcNAHpeT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v0Bmol0Qk2izE3K1YLBy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UOUbyN0kCIIzcNAHpeT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v0Bmol0Qk2izE3K1YLByA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UOUbyN0kCIIzcNAHpeT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v0Bmol0Qk2izE3K1YLByA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UOUbyN0kCIIzcNAHpeTQ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v0Bmol0Qk2izE3K1YLByA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UOUbyN0kCIIzcNAHpeTQ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v0Bmol0Qk2izE3K1YLBy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UOUbyN0kCIIzcNAHpeTQ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v0Bmol0Qk2izE3K1YLByA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UOUbyN0kCIIzcNAHpeTQ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v0Bmol0Qk2izE3K1YLByA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UOUbyN0kCIIzcNAHpeTQ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v0Bmol0Qk2izE3K1YLByA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UOUbyN0kCIIzcNAHpeTQ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v0Bmol0Qk2izE3K1YLByA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UOUbyN0kCIIzcNAHpeTQ"/>
</p:tagLst>
</file>

<file path=ppt/theme/theme1.xml><?xml version="1.0" encoding="utf-8"?>
<a:theme xmlns:a="http://schemas.openxmlformats.org/drawingml/2006/main" name="WCG-PPT Master-121022-amc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Western Cape Government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 sz="12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f684df6-68d8-4648-946e-3e2475003ac6">
      <Terms xmlns="http://schemas.microsoft.com/office/infopath/2007/PartnerControls"/>
    </lcf76f155ced4ddcb4097134ff3c332f>
    <Completion xmlns="bf684df6-68d8-4648-946e-3e2475003ac6" xsi:nil="true"/>
    <TaxCatchAll xmlns="728f39ad-81e7-4f54-8c90-bf71e0a0cae3" xsi:nil="true"/>
    <Comments xmlns="bf684df6-68d8-4648-946e-3e2475003ac6" xsi:nil="true"/>
    <_Flow_SignoffStatus xmlns="bf684df6-68d8-4648-946e-3e2475003ac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E3E709DFA1E042934277E4CA57EE03" ma:contentTypeVersion="17" ma:contentTypeDescription="Create a new document." ma:contentTypeScope="" ma:versionID="fb8c1e0067b84f1f53578eae0a7b7341">
  <xsd:schema xmlns:xsd="http://www.w3.org/2001/XMLSchema" xmlns:xs="http://www.w3.org/2001/XMLSchema" xmlns:p="http://schemas.microsoft.com/office/2006/metadata/properties" xmlns:ns2="7eba90f2-940e-4ebf-b673-21c8b1e13f16" xmlns:ns3="bf684df6-68d8-4648-946e-3e2475003ac6" xmlns:ns4="728f39ad-81e7-4f54-8c90-bf71e0a0cae3" targetNamespace="http://schemas.microsoft.com/office/2006/metadata/properties" ma:root="true" ma:fieldsID="3dc710bb998a3003133ca818178ae7f2" ns2:_="" ns3:_="" ns4:_="">
    <xsd:import namespace="7eba90f2-940e-4ebf-b673-21c8b1e13f16"/>
    <xsd:import namespace="bf684df6-68d8-4648-946e-3e2475003ac6"/>
    <xsd:import namespace="728f39ad-81e7-4f54-8c90-bf71e0a0cae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Completion" minOccurs="0"/>
                <xsd:element ref="ns3:MediaServiceSearchPropertie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4:TaxCatchAll" minOccurs="0"/>
                <xsd:element ref="ns3:MediaServiceOCR" minOccurs="0"/>
                <xsd:element ref="ns3:Comments" minOccurs="0"/>
                <xsd:element ref="ns3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ba90f2-940e-4ebf-b673-21c8b1e13f1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684df6-68d8-4648-946e-3e2475003a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Completion" ma:index="13" nillable="true" ma:displayName="Completion" ma:format="Dropdown" ma:internalName="Completion">
      <xsd:simpleType>
        <xsd:restriction base="dms:Choice">
          <xsd:enumeration value="No"/>
          <xsd:enumeration value="Yes"/>
          <xsd:enumeration value="Automated"/>
        </xsd:restriction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58e8ec45-7f36-4a39-aefb-60bf279f74b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Comments" ma:index="23" nillable="true" ma:displayName="Comments" ma:format="Dropdown" ma:internalName="Comments">
      <xsd:simpleType>
        <xsd:restriction base="dms:Note">
          <xsd:maxLength value="255"/>
        </xsd:restriction>
      </xsd:simpleType>
    </xsd:element>
    <xsd:element name="_Flow_SignoffStatus" ma:index="24" nillable="true" ma:displayName="Sign-off status" ma:internalName="_x0024_Resources_x003a_core_x002c_Signoff_Statu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8f39ad-81e7-4f54-8c90-bf71e0a0cae3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55B88DA1-2245-40DD-8C3C-C0B8A212149E}" ma:internalName="TaxCatchAll" ma:showField="CatchAllData" ma:web="{9bb1c249-6e42-4df9-9f6a-61c03fc85ef1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A46BAA4-7022-47AF-A434-650A31FCE70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616E09E-A5EF-4297-853D-5451F9F62ABB}">
  <ds:schemaRefs>
    <ds:schemaRef ds:uri="http://schemas.microsoft.com/office/2006/metadata/properties"/>
    <ds:schemaRef ds:uri="http://schemas.microsoft.com/office/infopath/2007/PartnerControls"/>
    <ds:schemaRef ds:uri="bf684df6-68d8-4648-946e-3e2475003ac6"/>
    <ds:schemaRef ds:uri="728f39ad-81e7-4f54-8c90-bf71e0a0cae3"/>
  </ds:schemaRefs>
</ds:datastoreItem>
</file>

<file path=customXml/itemProps3.xml><?xml version="1.0" encoding="utf-8"?>
<ds:datastoreItem xmlns:ds="http://schemas.openxmlformats.org/officeDocument/2006/customXml" ds:itemID="{9B6FB369-37E1-4BFD-8D33-490DE84CAE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eba90f2-940e-4ebf-b673-21c8b1e13f16"/>
    <ds:schemaRef ds:uri="bf684df6-68d8-4648-946e-3e2475003ac6"/>
    <ds:schemaRef ds:uri="728f39ad-81e7-4f54-8c90-bf71e0a0ca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28310</TotalTime>
  <Words>1671</Words>
  <Application>Microsoft Office PowerPoint</Application>
  <PresentationFormat>Widescreen</PresentationFormat>
  <Paragraphs>168</Paragraphs>
  <Slides>19</Slides>
  <Notes>1</Notes>
  <HiddenSlides>0</HiddenSlides>
  <MMClips>3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Century Gothic</vt:lpstr>
      <vt:lpstr>Symbol</vt:lpstr>
      <vt:lpstr>WCG-PPT Master-121022-amc</vt:lpstr>
      <vt:lpstr>think-cell Slide</vt:lpstr>
      <vt:lpstr>Acrobat Document</vt:lpstr>
      <vt:lpstr>PowerPoint Presentation</vt:lpstr>
      <vt:lpstr>Timeline Digital Journey</vt:lpstr>
      <vt:lpstr>Welcome to the Innovations Journey</vt:lpstr>
      <vt:lpstr>Early SCM Challenges (2016)</vt:lpstr>
      <vt:lpstr>Barcode Scanning Rollout (2018–2019)</vt:lpstr>
      <vt:lpstr>Real-Time Data Imperative (2020)</vt:lpstr>
      <vt:lpstr>From Excel Chaos to Award-Winning Innovation</vt:lpstr>
      <vt:lpstr>Centralized Data Cubes &amp; On-Demand Reporting</vt:lpstr>
      <vt:lpstr>Azure Optimization (September 2023 – January 2024)</vt:lpstr>
      <vt:lpstr>LOGIS Helpdesk Transformation</vt:lpstr>
      <vt:lpstr>Spend Analytics Rollout (March – April 2024)</vt:lpstr>
      <vt:lpstr>Model Refinement &amp; Dashboard Testing (May – June 2024)</vt:lpstr>
      <vt:lpstr>System Hardening &amp; Automation (July – August 2024)</vt:lpstr>
      <vt:lpstr>SQL Optimization &amp; Resilience (Sep–Oct 2024)</vt:lpstr>
      <vt:lpstr>EPS Revitalisation &amp; Asset-Scan Completion (Nov–Dec 2024)</vt:lpstr>
      <vt:lpstr>SQL Transition &amp; Dashboard Launches (Jan–Mar 2025)</vt:lpstr>
      <vt:lpstr>Data-Driven Transformation: Key Takeaways</vt:lpstr>
      <vt:lpstr>SCM Data Warehousing Project       Link to SCM Dashboard page  - https://westerncape.sharepoint.com/sites/dohscm/governance/SitePages/Dashboards.aspx</vt:lpstr>
      <vt:lpstr>PowerPoint Presentation</vt:lpstr>
    </vt:vector>
  </TitlesOfParts>
  <Company>PGWC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Hector Eliott</dc:creator>
  <cp:lastModifiedBy>Monique Cloete</cp:lastModifiedBy>
  <cp:revision>1504</cp:revision>
  <cp:lastPrinted>2019-01-28T07:09:01Z</cp:lastPrinted>
  <dcterms:created xsi:type="dcterms:W3CDTF">2017-01-19T08:56:34Z</dcterms:created>
  <dcterms:modified xsi:type="dcterms:W3CDTF">2025-06-02T08:42:07Z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0x0101001EE3E709DFA1E042934277E4CA57EE03</vt:lpwstr>
  </property>
</Properties>
</file>