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7.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8.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9.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727" r:id="rId5"/>
    <p:sldMasterId id="2147483744" r:id="rId6"/>
    <p:sldMasterId id="2147483770" r:id="rId7"/>
    <p:sldMasterId id="2147483827" r:id="rId8"/>
    <p:sldMasterId id="2147483829" r:id="rId9"/>
    <p:sldMasterId id="2147483841" r:id="rId10"/>
    <p:sldMasterId id="2147483918" r:id="rId11"/>
    <p:sldMasterId id="2147483941" r:id="rId12"/>
    <p:sldMasterId id="2147483963" r:id="rId13"/>
  </p:sldMasterIdLst>
  <p:notesMasterIdLst>
    <p:notesMasterId r:id="rId41"/>
  </p:notesMasterIdLst>
  <p:handoutMasterIdLst>
    <p:handoutMasterId r:id="rId42"/>
  </p:handoutMasterIdLst>
  <p:sldIdLst>
    <p:sldId id="256" r:id="rId14"/>
    <p:sldId id="2147483647" r:id="rId15"/>
    <p:sldId id="267" r:id="rId16"/>
    <p:sldId id="269" r:id="rId17"/>
    <p:sldId id="274" r:id="rId18"/>
    <p:sldId id="262" r:id="rId19"/>
    <p:sldId id="260" r:id="rId20"/>
    <p:sldId id="261" r:id="rId21"/>
    <p:sldId id="2147483627" r:id="rId22"/>
    <p:sldId id="266" r:id="rId23"/>
    <p:sldId id="257" r:id="rId24"/>
    <p:sldId id="273" r:id="rId25"/>
    <p:sldId id="272" r:id="rId26"/>
    <p:sldId id="271" r:id="rId27"/>
    <p:sldId id="2147483637" r:id="rId28"/>
    <p:sldId id="268" r:id="rId29"/>
    <p:sldId id="270" r:id="rId30"/>
    <p:sldId id="7643" r:id="rId31"/>
    <p:sldId id="7649" r:id="rId32"/>
    <p:sldId id="7640" r:id="rId33"/>
    <p:sldId id="7644" r:id="rId34"/>
    <p:sldId id="7641" r:id="rId35"/>
    <p:sldId id="7647" r:id="rId36"/>
    <p:sldId id="7648" r:id="rId37"/>
    <p:sldId id="7646" r:id="rId38"/>
    <p:sldId id="7642" r:id="rId39"/>
    <p:sldId id="26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51BAE568-8587-470F-A814-2763E21E951D}">
          <p14:sldIdLst>
            <p14:sldId id="256"/>
            <p14:sldId id="2147483647"/>
            <p14:sldId id="267"/>
            <p14:sldId id="269"/>
            <p14:sldId id="274"/>
            <p14:sldId id="262"/>
            <p14:sldId id="260"/>
            <p14:sldId id="261"/>
            <p14:sldId id="2147483627"/>
            <p14:sldId id="266"/>
            <p14:sldId id="257"/>
            <p14:sldId id="273"/>
            <p14:sldId id="272"/>
            <p14:sldId id="271"/>
            <p14:sldId id="2147483637"/>
            <p14:sldId id="268"/>
            <p14:sldId id="270"/>
            <p14:sldId id="7643"/>
            <p14:sldId id="7649"/>
            <p14:sldId id="7640"/>
            <p14:sldId id="7644"/>
            <p14:sldId id="7641"/>
            <p14:sldId id="7647"/>
            <p14:sldId id="7648"/>
            <p14:sldId id="7646"/>
            <p14:sldId id="7642"/>
            <p14:sldId id="26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8B6DB7-E702-57BF-F637-8D3962A9936D}" name="Sonal Sharma" initials="SS" userId="S::sonal.sharma@zycus.com::abd28a28-0142-4e19-82fe-188fd99a291c" providerId="AD"/>
  <p188:author id="{5EF2DCC8-4A58-3E6F-5261-EF1A21D47819}" name="Tejit Mithal" initials="TM" userId="S::tejit.mithal@zycus.com::bfe40915-04b8-4950-b7d7-176658f0fe71" providerId="AD"/>
  <p188:author id="{694287EC-F7A9-8FB3-3D52-C6E6B09B3A0B}" name="Saurabh K Sharma" initials="SKS" userId="S::saurabh.s@zycus.com::84560570-6935-41c1-94c8-e84ae43d2ce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laka Desai" initials="SD" lastIdx="12" clrIdx="0"/>
  <p:cmAuthor id="7" name="Agnieszka Matlega" initials="AM" lastIdx="31" clrIdx="6"/>
  <p:cmAuthor id="1" name="Mrunal Shinde" initials="MS" lastIdx="1" clrIdx="0"/>
  <p:cmAuthor id="8" name="Thomas Bioud" initials="TB" lastIdx="3" clrIdx="7"/>
  <p:cmAuthor id="2" name="Moulshri Sharma" initials="MS" lastIdx="54" clrIdx="1"/>
  <p:cmAuthor id="9" name="Laurent Probst" initials="LP" lastIdx="2" clrIdx="8"/>
  <p:cmAuthor id="3" name="Somdipto Ghosh" initials="SG" lastIdx="3" clrIdx="2"/>
  <p:cmAuthor id="10" name="Gareth Adams" initials="GA" lastIdx="1" clrIdx="9"/>
  <p:cmAuthor id="4" name="Nachiket Bhagdikar" initials="NB" lastIdx="1" clrIdx="3"/>
  <p:cmAuthor id="11" name="Ashish Naik" initials="AN" lastIdx="1" clrIdx="10"/>
  <p:cmAuthor id="5" name="Adriel Pinto" initials="AP" lastIdx="12" clrIdx="4"/>
  <p:cmAuthor id="6" name="chetan.pangavane" initials="c" lastIdx="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E4EDF3"/>
    <a:srgbClr val="FEFEFE"/>
    <a:srgbClr val="FAFBF8"/>
    <a:srgbClr val="DEDEDC"/>
    <a:srgbClr val="E6E7E5"/>
    <a:srgbClr val="EBECE9"/>
    <a:srgbClr val="F4F5F2"/>
    <a:srgbClr val="E9EAE7"/>
    <a:srgbClr val="F9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E17621-8FE0-4550-8B4D-947E9BEBBD9A}" v="2" dt="2025-05-26T16:22:03.291"/>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034" autoAdjust="0"/>
  </p:normalViewPr>
  <p:slideViewPr>
    <p:cSldViewPr snapToGrid="0">
      <p:cViewPr varScale="1">
        <p:scale>
          <a:sx n="55" d="100"/>
          <a:sy n="55" d="100"/>
        </p:scale>
        <p:origin x="10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ea typeface="Calibri" panose="020F0502020204030204" charset="0"/>
              <a:cs typeface="Calibri" panose="020F050202020403020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ea typeface="Calibri" panose="020F0502020204030204" charset="0"/>
                <a:cs typeface="Calibri" panose="020F0502020204030204" charset="0"/>
              </a:rPr>
              <a:t>5/27/2025</a:t>
            </a:fld>
            <a:endParaRPr lang="en-US">
              <a:ea typeface="Calibri" panose="020F0502020204030204" charset="0"/>
              <a:cs typeface="Calibri" panose="020F050202020403020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ea typeface="Calibri" panose="020F0502020204030204" charset="0"/>
              <a:cs typeface="Calibri" panose="020F050202020403020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ea typeface="Calibri" panose="020F0502020204030204" charset="0"/>
                <a:cs typeface="Calibri" panose="020F0502020204030204" charset="0"/>
              </a:rPr>
              <a:t>‹#›</a:t>
            </a:fld>
            <a:endParaRPr lang="en-US">
              <a:ea typeface="Calibri" panose="020F0502020204030204" charset="0"/>
              <a:cs typeface="Calibri" panose="020F050202020403020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1T12:49:36.67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65,'26'0,"41"0,0-2,87-14,-80 7,0 3,136 7,-81 1,-127-1,37-1,0-1,-1-1,59-12,-50 6,1 2,0 3,0 2,52 5,10-2,-47-2,0-1,0 2,104 16,-103-8,1-3,0-4,71-5,-11 0,0 2,143 3,-60 26,-197-27,65 2,92-7,-93-10,-54 9,-1 1,34-2,-35 6,41-6,-41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1T12:49:42.4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0,'77'4,"96"16,7 2,863-7,-634-19,1710 4,-2039 5,0 4,124 29,-150-27,48 9,0-5,1-5,116-2,1477-12,-881 7,-39-3,-745-2,0-1,31-7,-31 4,60-2,43 6,304 5,-319 10,-88-7,0-2,0-2,0-1,0-1,0-1,32-7,13-2,0 2,1 4,95 6,-40 1,708-3,-823 1,0 1,33 7,-4 1,-19-7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1T12:49:51.0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0,'2071'0,"-1991"5,0 2,107 25,-94-14,98 6,-49-24,17 2,-111 4,62 15,-67-11,0-1,47 1,174-9,-125-2,-133 1,-2 0,0 0,0 0,1 0,-1 0,0 0,0-1,0 0,0 0,0 0,0-1,0 1,5-4,-3-1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Calibri" panose="020F0502020204030204" charset="0"/>
                <a:cs typeface="Calibri" panose="020F050202020403020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Calibri" panose="020F0502020204030204" charset="0"/>
                <a:cs typeface="Calibri" panose="020F0502020204030204" charset="0"/>
              </a:defRPr>
            </a:lvl1pPr>
          </a:lstStyle>
          <a:p>
            <a:fld id="{370EEE10-5426-45D1-A805-8DB27547B79C}" type="datetimeFigureOut">
              <a:rPr lang="en-US"/>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Calibri" panose="020F0502020204030204" charset="0"/>
                <a:cs typeface="Calibri" panose="020F050202020403020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Calibri" panose="020F0502020204030204" charset="0"/>
                <a:cs typeface="Calibri" panose="020F0502020204030204" charset="0"/>
              </a:defRPr>
            </a:lvl1pPr>
          </a:lstStyle>
          <a:p>
            <a:fld id="{2286FC83-23D1-4863-97BA-9CF8BE721694}" type="slidenum">
              <a:r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Calibri" panose="020F0502020204030204" charset="0"/>
        <a:cs typeface="Calibri" panose="020F0502020204030204" charset="0"/>
      </a:defRPr>
    </a:lvl1pPr>
    <a:lvl2pPr marL="457200" algn="l" defTabSz="914400" rtl="0" eaLnBrk="1" latinLnBrk="0" hangingPunct="1">
      <a:defRPr sz="1200" kern="1200">
        <a:solidFill>
          <a:schemeClr val="tx1"/>
        </a:solidFill>
        <a:latin typeface="+mn-lt"/>
        <a:ea typeface="Calibri" panose="020F0502020204030204" charset="0"/>
        <a:cs typeface="Calibri" panose="020F0502020204030204" charset="0"/>
      </a:defRPr>
    </a:lvl2pPr>
    <a:lvl3pPr marL="914400" algn="l" defTabSz="914400" rtl="0" eaLnBrk="1" latinLnBrk="0" hangingPunct="1">
      <a:defRPr sz="1200" kern="1200">
        <a:solidFill>
          <a:schemeClr val="tx1"/>
        </a:solidFill>
        <a:latin typeface="+mn-lt"/>
        <a:ea typeface="Calibri" panose="020F0502020204030204" charset="0"/>
        <a:cs typeface="Calibri" panose="020F0502020204030204" charset="0"/>
      </a:defRPr>
    </a:lvl3pPr>
    <a:lvl4pPr marL="1371600" algn="l" defTabSz="914400" rtl="0" eaLnBrk="1" latinLnBrk="0" hangingPunct="1">
      <a:defRPr sz="1200" kern="1200">
        <a:solidFill>
          <a:schemeClr val="tx1"/>
        </a:solidFill>
        <a:latin typeface="+mn-lt"/>
        <a:ea typeface="Calibri" panose="020F0502020204030204" charset="0"/>
        <a:cs typeface="Calibri" panose="020F0502020204030204" charset="0"/>
      </a:defRPr>
    </a:lvl4pPr>
    <a:lvl5pPr marL="1828800" algn="l" defTabSz="914400" rtl="0" eaLnBrk="1" latinLnBrk="0" hangingPunct="1">
      <a:defRPr sz="1200" kern="1200">
        <a:solidFill>
          <a:schemeClr val="tx1"/>
        </a:solidFill>
        <a:latin typeface="+mn-lt"/>
        <a:ea typeface="Calibri" panose="020F0502020204030204" charset="0"/>
        <a:cs typeface="Calibri" panose="020F050202020403020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9408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6C50D-6825-D188-876B-5CBCFC8FF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73C7F-E259-CE98-83A0-49B341A44B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0CD6EF-4EF0-F82C-0431-C1C0007A1950}"/>
              </a:ext>
            </a:extLst>
          </p:cNvPr>
          <p:cNvSpPr>
            <a:spLocks noGrp="1"/>
          </p:cNvSpPr>
          <p:nvPr>
            <p:ph type="body" idx="1"/>
          </p:nvPr>
        </p:nvSpPr>
        <p:spPr/>
        <p:txBody>
          <a:bodyPr/>
          <a:lstStyle/>
          <a:p>
            <a:pPr marL="0" marR="0">
              <a:lnSpc>
                <a:spcPct val="107000"/>
              </a:lnSpc>
              <a:spcBef>
                <a:spcPts val="0"/>
              </a:spcBef>
              <a:spcAft>
                <a:spcPts val="800"/>
              </a:spcAft>
            </a:pPr>
            <a:r>
              <a:rPr lang="en-US" sz="1200" kern="100" dirty="0">
                <a:solidFill>
                  <a:srgbClr val="1F1F1F"/>
                </a:solidFill>
                <a:effectLst/>
                <a:latin typeface="Arial" panose="020B0604020202020204" pitchFamily="34" charset="0"/>
                <a:ea typeface="Aptos" panose="020B0004020202020204" pitchFamily="34" charset="0"/>
                <a:cs typeface="Times New Roman" panose="02020603050405020304" pitchFamily="18" charset="0"/>
              </a:rPr>
              <a:t>Good morning/afternoon everyone, and welcome! We stand at the precipice of a new evolution – Generative AI.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Zycus, for many years we have strived to push boundaries and lead innovation. </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Today, I want to introduce you to a technology that aligns perfectly with that vision: Generative AI.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According to analysts’ procurement is not untouched by the magic of Gen AI. While Gartner says that 80% of new enterprises procurement apps with use AI by 2025.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Mckinsey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confirms on the potential of unlocking trillions of dollars in savings with use of AI.</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Early adopters are definitely going to gain an edge.</a:t>
            </a:r>
          </a:p>
          <a:p>
            <a:endParaRPr lang="en-US" dirty="0"/>
          </a:p>
        </p:txBody>
      </p:sp>
      <p:sp>
        <p:nvSpPr>
          <p:cNvPr id="4" name="Slide Number Placeholder 3">
            <a:extLst>
              <a:ext uri="{FF2B5EF4-FFF2-40B4-BE49-F238E27FC236}">
                <a16:creationId xmlns:a16="http://schemas.microsoft.com/office/drawing/2014/main" id="{6B0A16B1-F654-DD2C-B4A9-4F2667E34E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3829832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kern="100">
                <a:solidFill>
                  <a:srgbClr val="1F1F1F"/>
                </a:solidFill>
                <a:effectLst/>
                <a:latin typeface="Arial" panose="020B0604020202020204" pitchFamily="34" charset="0"/>
                <a:ea typeface="Aptos" panose="020B0004020202020204" pitchFamily="34" charset="0"/>
                <a:cs typeface="Times New Roman" panose="02020603050405020304" pitchFamily="18" charset="0"/>
              </a:rPr>
              <a:t>Good morning/afternoon everyone, and welcome! We stand at the precipice of a new evolution – Generative AI. </a:t>
            </a:r>
            <a:r>
              <a:rPr lang="en-US" sz="1200" kern="100">
                <a:effectLst/>
                <a:latin typeface="Aptos" panose="020B0004020202020204" pitchFamily="34" charset="0"/>
                <a:ea typeface="Aptos" panose="020B0004020202020204" pitchFamily="34" charset="0"/>
                <a:cs typeface="Times New Roman" panose="02020603050405020304" pitchFamily="18" charset="0"/>
              </a:rPr>
              <a:t>At Zycus, for many years we have strived to push boundaries and lead innovation. </a:t>
            </a:r>
          </a:p>
          <a:p>
            <a:pPr marL="0" marR="0">
              <a:lnSpc>
                <a:spcPct val="107000"/>
              </a:lnSpc>
              <a:spcBef>
                <a:spcPts val="0"/>
              </a:spcBef>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Today, I want to introduce you to a technology that aligns perfectly with that vision: Generative AI. </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According to analysts’ procurement is not untouched by the magic of Gen AI. While Gartner says that 80% of new enterprises procurement apps with use AI by 2025.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Mckinsey</a:t>
            </a:r>
            <a:r>
              <a:rPr lang="en-US" sz="1800" kern="100">
                <a:effectLst/>
                <a:latin typeface="Aptos" panose="020B0004020202020204" pitchFamily="34" charset="0"/>
                <a:ea typeface="Aptos" panose="020B0004020202020204" pitchFamily="34" charset="0"/>
                <a:cs typeface="Times New Roman" panose="02020603050405020304" pitchFamily="18" charset="0"/>
              </a:rPr>
              <a:t> confirms on the potential of unlocking trillions of dollars in savings with use of AI.</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Early adopters are definitely going to gain an edge.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6191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005DF-E411-6032-B465-AEDCE6439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64149-F760-7C87-336D-EA920EB9E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71A25-8527-3CA8-1C16-CFEB738A042E}"/>
              </a:ext>
            </a:extLst>
          </p:cNvPr>
          <p:cNvSpPr>
            <a:spLocks noGrp="1"/>
          </p:cNvSpPr>
          <p:nvPr>
            <p:ph type="body" idx="1"/>
          </p:nvPr>
        </p:nvSpPr>
        <p:spPr/>
        <p:txBody>
          <a:bodyPr/>
          <a:lstStyle/>
          <a:p>
            <a:pPr marL="0" marR="0">
              <a:lnSpc>
                <a:spcPct val="107000"/>
              </a:lnSpc>
              <a:spcBef>
                <a:spcPts val="0"/>
              </a:spcBef>
              <a:spcAft>
                <a:spcPts val="800"/>
              </a:spcAft>
            </a:pPr>
            <a:r>
              <a:rPr lang="en-US" sz="1200" kern="100" dirty="0">
                <a:solidFill>
                  <a:srgbClr val="1F1F1F"/>
                </a:solidFill>
                <a:effectLst/>
                <a:latin typeface="Arial" panose="020B0604020202020204" pitchFamily="34" charset="0"/>
                <a:ea typeface="Aptos" panose="020B0004020202020204" pitchFamily="34" charset="0"/>
                <a:cs typeface="Times New Roman" panose="02020603050405020304" pitchFamily="18" charset="0"/>
              </a:rPr>
              <a:t>Good morning/afternoon everyone, and welcome! We stand at the precipice of a new evolution – Generative AI.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Zycus, for many years we have strived to push boundaries and lead innovation. </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Today, I want to introduce you to a technology that aligns perfectly with that vision: Generative AI.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According to analysts’ procurement is not untouched by the magic of Gen AI. While Gartner says that 80% of new enterprises procurement apps with use AI by 2025.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Mckinsey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confirms on the potential of unlocking trillions of dollars in savings with use of AI.</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Early adopters are definitely going to gain an edge.</a:t>
            </a:r>
          </a:p>
          <a:p>
            <a:endParaRPr lang="en-US" dirty="0"/>
          </a:p>
        </p:txBody>
      </p:sp>
      <p:sp>
        <p:nvSpPr>
          <p:cNvPr id="4" name="Slide Number Placeholder 3">
            <a:extLst>
              <a:ext uri="{FF2B5EF4-FFF2-40B4-BE49-F238E27FC236}">
                <a16:creationId xmlns:a16="http://schemas.microsoft.com/office/drawing/2014/main" id="{89302328-79E0-5041-C823-AC1835BB5C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4104801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FAD0C-7A42-2A93-B6B1-853AB1A1D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11DB0-76E1-EDED-A63E-7E93412BF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5F2B6-DA50-AF7E-F00C-9E1E93126C07}"/>
              </a:ext>
            </a:extLst>
          </p:cNvPr>
          <p:cNvSpPr>
            <a:spLocks noGrp="1"/>
          </p:cNvSpPr>
          <p:nvPr>
            <p:ph type="body" idx="1"/>
          </p:nvPr>
        </p:nvSpPr>
        <p:spPr/>
        <p:txBody>
          <a:bodyPr/>
          <a:lstStyle/>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Why should procurement leaders pay attention to it?</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is not just about automation; it's about creating a smarter, more efficient, and user-friendly procurement experience.</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By leveraging </a:t>
            </a: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organizations can unlock significant benefits, improve productivity and compliance and giving  organizations who make the shift a clear competitive leverage </a:t>
            </a:r>
          </a:p>
          <a:p>
            <a:endParaRPr lang="en-US"/>
          </a:p>
        </p:txBody>
      </p:sp>
      <p:sp>
        <p:nvSpPr>
          <p:cNvPr id="4" name="Slide Number Placeholder 3">
            <a:extLst>
              <a:ext uri="{FF2B5EF4-FFF2-40B4-BE49-F238E27FC236}">
                <a16:creationId xmlns:a16="http://schemas.microsoft.com/office/drawing/2014/main" id="{46274240-E2AF-3C58-2F06-F694DD4698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Calibri"/>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Calibri" panose="020F0502020204030204" charset="0"/>
              <a:cs typeface="Calibri" panose="020F0502020204030204" charset="0"/>
            </a:endParaRPr>
          </a:p>
        </p:txBody>
      </p:sp>
    </p:spTree>
    <p:extLst>
      <p:ext uri="{BB962C8B-B14F-4D97-AF65-F5344CB8AC3E}">
        <p14:creationId xmlns:p14="http://schemas.microsoft.com/office/powerpoint/2010/main" val="349593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D04F6-1E97-74AF-AFE2-4FEE5BE8E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B5F81-FEFA-99EC-3B2B-1058C8F5B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BFE05-5312-D62F-5E57-AB2C068B4E7E}"/>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5CDC59F4-6E4D-5E2E-4738-8A8DF26B59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EF5928-1A2D-4781-8929-95E819761D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7291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show you how we make procurement truly effortless within your Microsoft Teams environment. Everything your teams need is right where they already work.</a:t>
            </a:r>
          </a:p>
          <a:p>
            <a:r>
              <a:rPr lang="en-US" dirty="0"/>
              <a:t>Look at the power this gives you - complete configurability to match your organization's unique needs. Your policies, your workflows, your way. But what makes this revolutionary is our singular data lake connecting every piece of your source-to-pay process. No more switching between applications - just ask and get what you need.</a:t>
            </a:r>
          </a:p>
          <a:p>
            <a:r>
              <a:rPr lang="en-US" dirty="0"/>
              <a:t>Want to track a requisition? Just a few clicks. Need to purchase items? Simple commands get it done. Everything maintains compliance automatically while guiding users through the process. And with proactive alerts and seamless collaboration, your teams will actually want to use the system.</a:t>
            </a:r>
          </a:p>
          <a:p>
            <a:r>
              <a:rPr lang="en-US" dirty="0"/>
              <a:t>The best part? Everything you're about to see in our demo is available on both desktop and mobile. Whether you're at your desk or on the go, you have the full power of intelligent procurement at your fingertips. </a:t>
            </a:r>
          </a:p>
          <a:p>
            <a:endParaRPr lang="en-GB" dirty="0"/>
          </a:p>
        </p:txBody>
      </p:sp>
      <p:sp>
        <p:nvSpPr>
          <p:cNvPr id="4" name="Slide Number Placeholder 3"/>
          <p:cNvSpPr>
            <a:spLocks noGrp="1"/>
          </p:cNvSpPr>
          <p:nvPr>
            <p:ph type="sldNum" sz="quarter" idx="5"/>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0DD9472B-4190-4A06-8460-C461B93397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765"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2409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A3DD0-3767-F25C-C562-DE4E5C80E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760EF-9381-A764-E8A7-DB0FA4AF0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9C037-2B13-D8E2-3A0F-CEB235F6FDAD}"/>
              </a:ext>
            </a:extLst>
          </p:cNvPr>
          <p:cNvSpPr>
            <a:spLocks noGrp="1"/>
          </p:cNvSpPr>
          <p:nvPr>
            <p:ph type="body" idx="1"/>
          </p:nvPr>
        </p:nvSpPr>
        <p:spPr/>
        <p:txBody>
          <a:bodyPr/>
          <a:lstStyle/>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Why should procurement leaders pay attention to it?</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is not just about automation; it's about creating a smarter, more efficient, and user-friendly procurement experience.</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By leveraging </a:t>
            </a: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organizations can unlock significant benefits, improve productivity and compliance and giving  organizations who make the shift a clear competitive leverage </a:t>
            </a:r>
          </a:p>
          <a:p>
            <a:endParaRPr lang="en-US"/>
          </a:p>
        </p:txBody>
      </p:sp>
      <p:sp>
        <p:nvSpPr>
          <p:cNvPr id="4" name="Slide Number Placeholder 3">
            <a:extLst>
              <a:ext uri="{FF2B5EF4-FFF2-40B4-BE49-F238E27FC236}">
                <a16:creationId xmlns:a16="http://schemas.microsoft.com/office/drawing/2014/main" id="{47256F68-B599-76EC-BD8D-2062F5FD10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Calibri"/>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Calibri" panose="020F0502020204030204" charset="0"/>
              <a:cs typeface="Calibri" panose="020F0502020204030204" charset="0"/>
            </a:endParaRPr>
          </a:p>
        </p:txBody>
      </p:sp>
    </p:spTree>
    <p:extLst>
      <p:ext uri="{BB962C8B-B14F-4D97-AF65-F5344CB8AC3E}">
        <p14:creationId xmlns:p14="http://schemas.microsoft.com/office/powerpoint/2010/main" val="1388925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00ED-6CC6-31E5-F05F-6ABC44CBB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A5DFC-0FC8-1735-8217-1DF23A2F8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01BF4-0504-E93E-9F42-A6C067FC067E}"/>
              </a:ext>
            </a:extLst>
          </p:cNvPr>
          <p:cNvSpPr>
            <a:spLocks noGrp="1"/>
          </p:cNvSpPr>
          <p:nvPr>
            <p:ph type="body" idx="1"/>
          </p:nvPr>
        </p:nvSpPr>
        <p:spPr/>
        <p:txBody>
          <a:bodyPr/>
          <a:lstStyle/>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Why should procurement leaders pay attention to it?</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is not just about automation; it's about creating a smarter, more efficient, and user-friendly procurement experience.</a:t>
            </a:r>
          </a:p>
          <a:p>
            <a:pPr marL="342900" marR="0" lvl="0" indent="-342900">
              <a:lnSpc>
                <a:spcPct val="107000"/>
              </a:lnSpc>
              <a:spcBef>
                <a:spcPts val="0"/>
              </a:spcBef>
              <a:spcAft>
                <a:spcPts val="800"/>
              </a:spcAft>
              <a:buFont typeface="Aptos" panose="020B00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By leveraging </a:t>
            </a:r>
            <a:r>
              <a:rPr lang="en-US" sz="1800" kern="100" err="1">
                <a:effectLst/>
                <a:latin typeface="Aptos" panose="020B0004020202020204" pitchFamily="34" charset="0"/>
                <a:ea typeface="Aptos" panose="020B0004020202020204" pitchFamily="34" charset="0"/>
                <a:cs typeface="Times New Roman" panose="02020603050405020304" pitchFamily="18" charset="0"/>
              </a:rPr>
              <a:t>GenAI</a:t>
            </a:r>
            <a:r>
              <a:rPr lang="en-US" sz="1800" kern="100">
                <a:effectLst/>
                <a:latin typeface="Aptos" panose="020B0004020202020204" pitchFamily="34" charset="0"/>
                <a:ea typeface="Aptos" panose="020B0004020202020204" pitchFamily="34" charset="0"/>
                <a:cs typeface="Times New Roman" panose="02020603050405020304" pitchFamily="18" charset="0"/>
              </a:rPr>
              <a:t>, organizations can unlock significant benefits, improve productivity and compliance and giving  organizations who make the shift a clear competitive leverage </a:t>
            </a:r>
          </a:p>
          <a:p>
            <a:endParaRPr lang="en-US"/>
          </a:p>
        </p:txBody>
      </p:sp>
      <p:sp>
        <p:nvSpPr>
          <p:cNvPr id="4" name="Slide Number Placeholder 3">
            <a:extLst>
              <a:ext uri="{FF2B5EF4-FFF2-40B4-BE49-F238E27FC236}">
                <a16:creationId xmlns:a16="http://schemas.microsoft.com/office/drawing/2014/main" id="{EC0A99B5-671F-2B20-CC8C-450EACE1EA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Calibri"/>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Calibri" panose="020F0502020204030204" charset="0"/>
              <a:cs typeface="Calibri" panose="020F0502020204030204" charset="0"/>
            </a:endParaRPr>
          </a:p>
        </p:txBody>
      </p:sp>
    </p:spTree>
    <p:extLst>
      <p:ext uri="{BB962C8B-B14F-4D97-AF65-F5344CB8AC3E}">
        <p14:creationId xmlns:p14="http://schemas.microsoft.com/office/powerpoint/2010/main" val="271993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FDE5A-4360-EA96-3318-FA1D93165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395C0-00D0-6B4A-FEE7-7FE1193E9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BFE77-1038-AB88-66AC-03C13E930BF8}"/>
              </a:ext>
            </a:extLst>
          </p:cNvPr>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sz="11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642BA83-CFB3-71BB-C11A-459B0BC12E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2415060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87BB2-8C79-713E-8C81-12B66CEAA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DD9D7-A789-DBA1-7E43-1053C1C7A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4DD51-D748-0FE8-03F9-E0112952B07A}"/>
              </a:ext>
            </a:extLst>
          </p:cNvPr>
          <p:cNvSpPr>
            <a:spLocks noGrp="1"/>
          </p:cNvSpPr>
          <p:nvPr>
            <p:ph type="body" idx="1"/>
          </p:nvPr>
        </p:nvSpPr>
        <p:spPr/>
        <p:txBody>
          <a:bodyPr/>
          <a:lstStyle/>
          <a:p>
            <a:pPr marL="0" marR="0">
              <a:lnSpc>
                <a:spcPct val="107000"/>
              </a:lnSpc>
              <a:spcBef>
                <a:spcPts val="0"/>
              </a:spcBef>
              <a:spcAft>
                <a:spcPts val="800"/>
              </a:spcAft>
            </a:pPr>
            <a:r>
              <a:rPr lang="en-US" sz="1200" kern="100">
                <a:solidFill>
                  <a:srgbClr val="1F1F1F"/>
                </a:solidFill>
                <a:effectLst/>
                <a:latin typeface="Arial" panose="020B0604020202020204" pitchFamily="34" charset="0"/>
                <a:ea typeface="Aptos" panose="020B0004020202020204" pitchFamily="34" charset="0"/>
                <a:cs typeface="Times New Roman" panose="02020603050405020304" pitchFamily="18" charset="0"/>
              </a:rPr>
              <a:t>Good morning/afternoon everyone, and welcome! We stand at the precipice of a new evolution – Generative AI. </a:t>
            </a:r>
            <a:r>
              <a:rPr lang="en-US" sz="1200" kern="100">
                <a:effectLst/>
                <a:latin typeface="Aptos" panose="020B0004020202020204" pitchFamily="34" charset="0"/>
                <a:ea typeface="Aptos" panose="020B0004020202020204" pitchFamily="34" charset="0"/>
                <a:cs typeface="Times New Roman" panose="02020603050405020304" pitchFamily="18" charset="0"/>
              </a:rPr>
              <a:t>At Zycus, for many years we have strived to push boundaries and lead innovation. </a:t>
            </a:r>
          </a:p>
          <a:p>
            <a:pPr marL="0" marR="0">
              <a:lnSpc>
                <a:spcPct val="107000"/>
              </a:lnSpc>
              <a:spcBef>
                <a:spcPts val="0"/>
              </a:spcBef>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Today, I want to introduce you to a technology that aligns perfectly with that vision: Generative AI. </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According to analysts’ procurement is not untouched by the magic of Gen AI. While Gartner says that 80% of new enterprises procurement apps with use AI by 2025.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Mckinsey</a:t>
            </a:r>
            <a:r>
              <a:rPr lang="en-US" sz="1800" kern="100">
                <a:effectLst/>
                <a:latin typeface="Aptos" panose="020B0004020202020204" pitchFamily="34" charset="0"/>
                <a:ea typeface="Aptos" panose="020B0004020202020204" pitchFamily="34" charset="0"/>
                <a:cs typeface="Times New Roman" panose="02020603050405020304" pitchFamily="18" charset="0"/>
              </a:rPr>
              <a:t> confirms on the potential of unlocking trillions of dollars in savings with use of AI.</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Early adopters are definitely going to gain an edge.</a:t>
            </a:r>
          </a:p>
          <a:p>
            <a:endParaRPr lang="en-US"/>
          </a:p>
        </p:txBody>
      </p:sp>
      <p:sp>
        <p:nvSpPr>
          <p:cNvPr id="4" name="Slide Number Placeholder 3">
            <a:extLst>
              <a:ext uri="{FF2B5EF4-FFF2-40B4-BE49-F238E27FC236}">
                <a16:creationId xmlns:a16="http://schemas.microsoft.com/office/drawing/2014/main" id="{DC27D15D-6DB3-A04D-B52F-018BB43BC1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488292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7D140-EABD-025D-2423-E886CA63A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C8F22-CFAB-2457-C183-4FFDA9847D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69139-7556-AF1F-7B77-64EDBE8F8A03}"/>
              </a:ext>
            </a:extLst>
          </p:cNvPr>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sz="11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91C0EFD-26EA-89AA-1E8A-42187DB153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E90B80-2FF8-462E-8125-BF3AD90373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3520268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5E6A-3B45-F9DB-4FA7-DCABEDD47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BEE8C-1A1A-2510-89B7-A2144BD48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85881-66DB-F7F1-32C7-60865AC4041A}"/>
              </a:ext>
            </a:extLst>
          </p:cNvPr>
          <p:cNvSpPr>
            <a:spLocks noGrp="1"/>
          </p:cNvSpPr>
          <p:nvPr>
            <p:ph type="body" idx="1"/>
          </p:nvPr>
        </p:nvSpPr>
        <p:spPr/>
        <p:txBody>
          <a:bodyPr/>
          <a:lstStyle/>
          <a:p>
            <a:pPr marL="228600" indent="-228600">
              <a:buAutoNum type="arabicPeriod"/>
            </a:pPr>
            <a:r>
              <a:rPr lang="en-US"/>
              <a:t>A critical gap in the procurement landscape is what we call 'the missing middle.' These are costs that, due to their low value but high volume, often go unmanaged or ignored. Yet, they represent a significant savings opportunity that has remained largely untapped. ANA targets this specific area, ensuring that no savings opportunity slips through the cracks.</a:t>
            </a:r>
          </a:p>
        </p:txBody>
      </p:sp>
      <p:sp>
        <p:nvSpPr>
          <p:cNvPr id="4" name="Slide Number Placeholder 3">
            <a:extLst>
              <a:ext uri="{FF2B5EF4-FFF2-40B4-BE49-F238E27FC236}">
                <a16:creationId xmlns:a16="http://schemas.microsoft.com/office/drawing/2014/main" id="{608C98FC-0702-0238-EA0B-E33271E82B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0BFCFB-4B13-4A3C-8792-DE19FCD414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Calibri" panose="020F0502020204030204" charset="0"/>
                <a:cs typeface="Calibri" panose="020F050202020403020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Calibri" panose="020F0502020204030204" charset="0"/>
              <a:cs typeface="Calibri" panose="020F0502020204030204" charset="0"/>
            </a:endParaRPr>
          </a:p>
        </p:txBody>
      </p:sp>
    </p:spTree>
    <p:extLst>
      <p:ext uri="{BB962C8B-B14F-4D97-AF65-F5344CB8AC3E}">
        <p14:creationId xmlns:p14="http://schemas.microsoft.com/office/powerpoint/2010/main" val="3830407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286FC83-23D1-4863-97BA-9CF8BE721694}" type="slidenum">
              <a:rPr lang="en-NL" smtClean="0"/>
              <a:t>27</a:t>
            </a:fld>
            <a:endParaRPr lang="en-NL"/>
          </a:p>
        </p:txBody>
      </p:sp>
    </p:spTree>
    <p:extLst>
      <p:ext uri="{BB962C8B-B14F-4D97-AF65-F5344CB8AC3E}">
        <p14:creationId xmlns:p14="http://schemas.microsoft.com/office/powerpoint/2010/main" val="25733527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3.xml"/><Relationship Id="rId1" Type="http://schemas.openxmlformats.org/officeDocument/2006/relationships/tags" Target="../tags/tag1.xml"/><Relationship Id="rId4" Type="http://schemas.openxmlformats.org/officeDocument/2006/relationships/image" Target="../media/image1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3.jpe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7.xml"/><Relationship Id="rId4" Type="http://schemas.openxmlformats.org/officeDocument/2006/relationships/image" Target="../media/image15.sv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eg"/><Relationship Id="rId1" Type="http://schemas.openxmlformats.org/officeDocument/2006/relationships/slideMaster" Target="../slideMasters/slideMaster8.xml"/><Relationship Id="rId4" Type="http://schemas.openxmlformats.org/officeDocument/2006/relationships/image" Target="../media/image19.sv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Master" Target="../slideMasters/slideMaster8.xml"/><Relationship Id="rId4" Type="http://schemas.openxmlformats.org/officeDocument/2006/relationships/image" Target="../media/image19.sv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Master" Target="../slideMasters/slideMaster8.xml"/><Relationship Id="rId4" Type="http://schemas.openxmlformats.org/officeDocument/2006/relationships/image" Target="../media/image19.sv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eg"/><Relationship Id="rId1" Type="http://schemas.openxmlformats.org/officeDocument/2006/relationships/slideMaster" Target="../slideMasters/slideMaster9.xml"/><Relationship Id="rId4" Type="http://schemas.openxmlformats.org/officeDocument/2006/relationships/image" Target="../media/image19.svg"/></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Master" Target="../slideMasters/slideMaster9.xml"/><Relationship Id="rId4" Type="http://schemas.openxmlformats.org/officeDocument/2006/relationships/image" Target="../media/image19.sv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Master" Target="../slideMasters/slideMaster9.xml"/><Relationship Id="rId4" Type="http://schemas.openxmlformats.org/officeDocument/2006/relationships/image" Target="../media/image19.sv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0.xml"/><Relationship Id="rId4" Type="http://schemas.openxmlformats.org/officeDocument/2006/relationships/image" Target="../media/image3.jpeg"/></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0.xml"/><Relationship Id="rId4" Type="http://schemas.openxmlformats.org/officeDocument/2006/relationships/image" Target="../media/image10.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p:cNvGrpSpPr/>
          <p:nvPr userDrawn="1"/>
        </p:nvGrpSpPr>
        <p:grpSpPr>
          <a:xfrm>
            <a:off x="0" y="1931669"/>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12" name="Rectangle 11"/>
          <p:cNvSpPr/>
          <p:nvPr userDrawn="1"/>
        </p:nvSpPr>
        <p:spPr>
          <a:xfrm>
            <a:off x="7053" y="3106648"/>
            <a:ext cx="5885747" cy="1541552"/>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14" name="Oval 13"/>
          <p:cNvSpPr/>
          <p:nvPr userDrawn="1"/>
        </p:nvSpPr>
        <p:spPr>
          <a:xfrm>
            <a:off x="6635747" y="909320"/>
            <a:ext cx="4572000" cy="47914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15" name="Oval 14"/>
          <p:cNvSpPr/>
          <p:nvPr userDrawn="1"/>
        </p:nvSpPr>
        <p:spPr>
          <a:xfrm>
            <a:off x="6553200" y="797560"/>
            <a:ext cx="4754880" cy="4998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16" name="Oval 15"/>
          <p:cNvSpPr/>
          <p:nvPr userDrawn="1"/>
        </p:nvSpPr>
        <p:spPr>
          <a:xfrm>
            <a:off x="6325616" y="557784"/>
            <a:ext cx="5230368" cy="549859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ctrTitle"/>
          </p:nvPr>
        </p:nvSpPr>
        <p:spPr>
          <a:xfrm>
            <a:off x="264277" y="3114042"/>
            <a:ext cx="5628523" cy="1470025"/>
          </a:xfrm>
        </p:spPr>
        <p:txBody>
          <a:bodyPr>
            <a:normAutofit/>
          </a:bodyPr>
          <a:lstStyle>
            <a:lvl1pPr algn="l">
              <a:defRPr sz="3735" b="1">
                <a:solidFill>
                  <a:schemeClr val="bg1"/>
                </a:solidFill>
                <a:latin typeface="Calibri" panose="020F050202020403020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54117" y="4759960"/>
            <a:ext cx="5841883" cy="711200"/>
          </a:xfrm>
        </p:spPr>
        <p:txBody>
          <a:bodyPr>
            <a:normAutofit/>
          </a:bodyPr>
          <a:lstStyle>
            <a:lvl1pPr marL="0" indent="0" algn="l">
              <a:buNone/>
              <a:defRPr sz="2135" b="1">
                <a:solidFill>
                  <a:schemeClr val="bg1"/>
                </a:solidFill>
                <a:latin typeface="Calibri" panose="020F0502020204030204" charset="0"/>
                <a:cs typeface="Arial" panose="020B0604020202020204" pitchFamily="34" charset="0"/>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300"/>
                                        <p:tgtEl>
                                          <p:spTgt spid="9"/>
                                        </p:tgtEl>
                                      </p:cBhvr>
                                    </p:animEffect>
                                    <p:anim calcmode="lin" valueType="num">
                                      <p:cBhvr>
                                        <p:cTn id="16" dur="300" fill="hold"/>
                                        <p:tgtEl>
                                          <p:spTgt spid="9"/>
                                        </p:tgtEl>
                                        <p:attrNameLst>
                                          <p:attrName>ppt_x</p:attrName>
                                        </p:attrNameLst>
                                      </p:cBhvr>
                                      <p:tavLst>
                                        <p:tav tm="0">
                                          <p:val>
                                            <p:strVal val="#ppt_x"/>
                                          </p:val>
                                        </p:tav>
                                        <p:tav tm="100000">
                                          <p:val>
                                            <p:strVal val="#ppt_x"/>
                                          </p:val>
                                        </p:tav>
                                      </p:tavLst>
                                    </p:anim>
                                    <p:anim calcmode="lin" valueType="num">
                                      <p:cBhvr>
                                        <p:cTn id="17" dur="3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1"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8)">
                                      <p:cBhvr>
                                        <p:cTn id="21" dur="300"/>
                                        <p:tgtEl>
                                          <p:spTgt spid="14"/>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4)">
                                      <p:cBhvr>
                                        <p:cTn id="24" dur="300"/>
                                        <p:tgtEl>
                                          <p:spTgt spid="15"/>
                                        </p:tgtEl>
                                      </p:cBhvr>
                                    </p:animEffect>
                                  </p:childTnLst>
                                </p:cTn>
                              </p:par>
                            </p:childTnLst>
                          </p:cTn>
                        </p:par>
                        <p:par>
                          <p:cTn id="25" fill="hold">
                            <p:stCondLst>
                              <p:cond delay="2000"/>
                            </p:stCondLst>
                            <p:childTnLst>
                              <p:par>
                                <p:cTn id="26" presetID="21" presetClass="exit" presetSubtype="1" fill="hold" grpId="1" nodeType="afterEffect">
                                  <p:stCondLst>
                                    <p:cond delay="0"/>
                                  </p:stCondLst>
                                  <p:childTnLst>
                                    <p:animEffect transition="out" filter="wheel(1)">
                                      <p:cBhvr>
                                        <p:cTn id="27" dur="300"/>
                                        <p:tgtEl>
                                          <p:spTgt spid="14"/>
                                        </p:tgtEl>
                                      </p:cBhvr>
                                    </p:animEffect>
                                    <p:set>
                                      <p:cBhvr>
                                        <p:cTn id="28" dur="1" fill="hold">
                                          <p:stCondLst>
                                            <p:cond delay="299"/>
                                          </p:stCondLst>
                                        </p:cTn>
                                        <p:tgtEl>
                                          <p:spTgt spid="14"/>
                                        </p:tgtEl>
                                        <p:attrNameLst>
                                          <p:attrName>style.visibility</p:attrName>
                                        </p:attrNameLst>
                                      </p:cBhvr>
                                      <p:to>
                                        <p:strVal val="hidden"/>
                                      </p:to>
                                    </p:set>
                                  </p:childTnLst>
                                </p:cTn>
                              </p:par>
                              <p:par>
                                <p:cTn id="29" presetID="21" presetClass="exit" presetSubtype="1" fill="hold" grpId="1" nodeType="withEffect">
                                  <p:stCondLst>
                                    <p:cond delay="0"/>
                                  </p:stCondLst>
                                  <p:childTnLst>
                                    <p:animEffect transition="out" filter="wheel(1)">
                                      <p:cBhvr>
                                        <p:cTn id="30" dur="300"/>
                                        <p:tgtEl>
                                          <p:spTgt spid="15"/>
                                        </p:tgtEl>
                                      </p:cBhvr>
                                    </p:animEffect>
                                    <p:set>
                                      <p:cBhvr>
                                        <p:cTn id="31" dur="1" fill="hold">
                                          <p:stCondLst>
                                            <p:cond delay="299"/>
                                          </p:stCondLst>
                                        </p:cTn>
                                        <p:tgtEl>
                                          <p:spTgt spid="15"/>
                                        </p:tgtEl>
                                        <p:attrNameLst>
                                          <p:attrName>style.visibility</p:attrName>
                                        </p:attrNameLst>
                                      </p:cBhvr>
                                      <p:to>
                                        <p:strVal val="hidden"/>
                                      </p:to>
                                    </p:set>
                                  </p:childTnLst>
                                </p:cTn>
                              </p:par>
                              <p:par>
                                <p:cTn id="32" presetID="21"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4)">
                                      <p:cBhvr>
                                        <p:cTn id="34" dur="300"/>
                                        <p:tgtEl>
                                          <p:spTgt spid="16"/>
                                        </p:tgtEl>
                                      </p:cBhvr>
                                    </p:animEffect>
                                  </p:childTnLst>
                                </p:cTn>
                              </p:par>
                              <p:par>
                                <p:cTn id="35" presetID="21" presetClass="exit" presetSubtype="1" fill="hold" grpId="1" nodeType="withEffect">
                                  <p:stCondLst>
                                    <p:cond delay="0"/>
                                  </p:stCondLst>
                                  <p:childTnLst>
                                    <p:animEffect transition="out" filter="wheel(1)">
                                      <p:cBhvr>
                                        <p:cTn id="36" dur="300"/>
                                        <p:tgtEl>
                                          <p:spTgt spid="16"/>
                                        </p:tgtEl>
                                      </p:cBhvr>
                                    </p:animEffect>
                                    <p:set>
                                      <p:cBhvr>
                                        <p:cTn id="37" dur="1" fill="hold">
                                          <p:stCondLst>
                                            <p:cond delay="2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6088027"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544637"/>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p:cNvSpPr/>
          <p:nvPr userDrawn="1"/>
        </p:nvSpPr>
        <p:spPr>
          <a:xfrm>
            <a:off x="-8328"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07200" y="1600200"/>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a:xfrm>
            <a:off x="1" y="3429001"/>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userDrawn="1"/>
        </p:nvSpPr>
        <p:spPr>
          <a:xfrm>
            <a:off x="1" y="6477001"/>
            <a:ext cx="12197081" cy="380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6" name="Rectangle 5"/>
          <p:cNvSpPr/>
          <p:nvPr userDrawn="1"/>
        </p:nvSpPr>
        <p:spPr>
          <a:xfrm>
            <a:off x="0" y="2"/>
            <a:ext cx="12192000" cy="6855695"/>
          </a:xfrm>
          <a:prstGeom prst="rect">
            <a:avLst/>
          </a:prstGeom>
          <a:solidFill>
            <a:srgbClr val="30354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9" name="Rectangle 8"/>
          <p:cNvSpPr/>
          <p:nvPr userDrawn="1"/>
        </p:nvSpPr>
        <p:spPr>
          <a:xfrm>
            <a:off x="2" y="1722120"/>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userDrawn="1"/>
        </p:nvSpPr>
        <p:spPr>
          <a:xfrm>
            <a:off x="1" y="6477001"/>
            <a:ext cx="12197081" cy="380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
        <p:nvSpPr>
          <p:cNvPr id="6" name="TextBox 5"/>
          <p:cNvSpPr txBox="1"/>
          <p:nvPr userDrawn="1"/>
        </p:nvSpPr>
        <p:spPr>
          <a:xfrm>
            <a:off x="244826" y="6497542"/>
            <a:ext cx="11729493" cy="260521"/>
          </a:xfrm>
          <a:prstGeom prst="rect">
            <a:avLst/>
          </a:prstGeom>
          <a:noFill/>
        </p:spPr>
        <p:txBody>
          <a:bodyPr wrap="none" rtlCol="0">
            <a:spAutoFit/>
          </a:bodyPr>
          <a:lstStyle/>
          <a:p>
            <a:pPr marL="0" marR="0" indent="0" algn="l" defTabSz="1219200" rtl="0" eaLnBrk="1" fontAlgn="auto" latinLnBrk="0" hangingPunct="1">
              <a:lnSpc>
                <a:spcPct val="100000"/>
              </a:lnSpc>
              <a:spcBef>
                <a:spcPts val="0"/>
              </a:spcBef>
              <a:spcAft>
                <a:spcPts val="0"/>
              </a:spcAft>
              <a:buClrTx/>
              <a:buSzTx/>
              <a:buFontTx/>
              <a:buNone/>
              <a:defRPr/>
            </a:pPr>
            <a:r>
              <a:rPr lang="en-IN" sz="1095">
                <a:solidFill>
                  <a:srgbClr val="FFC000"/>
                </a:solidFill>
                <a:latin typeface="Calibri" panose="020F0502020204030204" charset="0"/>
                <a:ea typeface="Calibri" panose="020F0502020204030204" charset="0"/>
                <a:cs typeface="Arial" panose="020B0604020202020204" pitchFamily="34" charset="0"/>
              </a:rPr>
              <a:t>Source to Pay Suite:   </a:t>
            </a:r>
            <a:r>
              <a:rPr lang="en-IN" sz="1095">
                <a:solidFill>
                  <a:schemeClr val="bg1"/>
                </a:solidFill>
                <a:latin typeface="Calibri" panose="020F0502020204030204" charset="0"/>
                <a:ea typeface="Calibri" panose="020F0502020204030204" charset="0"/>
                <a:cs typeface="Arial" panose="020B0604020202020204" pitchFamily="34" charset="0"/>
              </a:rPr>
              <a:t>Spend Analysis | </a:t>
            </a:r>
            <a:r>
              <a:rPr lang="en-IN" sz="1095" err="1">
                <a:solidFill>
                  <a:schemeClr val="bg1"/>
                </a:solidFill>
                <a:latin typeface="Calibri" panose="020F0502020204030204" charset="0"/>
                <a:ea typeface="Calibri" panose="020F0502020204030204" charset="0"/>
                <a:cs typeface="Arial" panose="020B0604020202020204" pitchFamily="34" charset="0"/>
              </a:rPr>
              <a:t>eSourcing</a:t>
            </a:r>
            <a:r>
              <a:rPr lang="en-IN" sz="1095">
                <a:solidFill>
                  <a:schemeClr val="bg1"/>
                </a:solidFill>
                <a:latin typeface="Calibri" panose="020F0502020204030204" charset="0"/>
                <a:ea typeface="Calibri" panose="020F0502020204030204" charset="0"/>
                <a:cs typeface="Arial" panose="020B0604020202020204" pitchFamily="34" charset="0"/>
              </a:rPr>
              <a:t> | Contract Management | Supplier Management | Savings Management | Project Management | Request Management | Procure-to-Pay</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6088027"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13053" y="3"/>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0" y="899162"/>
            <a:ext cx="8737600" cy="595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0" y="899162"/>
            <a:ext cx="8737600"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1" y="899162"/>
            <a:ext cx="12197081"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0E6CC-15D9-4974-B3D0-F1CE60E60376}"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0E6CC-15D9-4974-B3D0-F1CE60E60376}"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
        <p:nvSpPr>
          <p:cNvPr id="15" name="Rectangle 14"/>
          <p:cNvSpPr/>
          <p:nvPr userDrawn="1"/>
        </p:nvSpPr>
        <p:spPr>
          <a:xfrm>
            <a:off x="3563054" y="2778207"/>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grpSp>
        <p:nvGrpSpPr>
          <p:cNvPr id="16" name="Group 15"/>
          <p:cNvGrpSpPr/>
          <p:nvPr userDrawn="1"/>
        </p:nvGrpSpPr>
        <p:grpSpPr>
          <a:xfrm>
            <a:off x="0" y="2778207"/>
            <a:ext cx="3563053" cy="1162051"/>
            <a:chOff x="424129" y="616687"/>
            <a:chExt cx="3233471" cy="1054562"/>
          </a:xfrm>
        </p:grpSpPr>
        <p:sp>
          <p:nvSpPr>
            <p:cNvPr id="17" name="Rectangle 16"/>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9" name="TextBox 8"/>
          <p:cNvSpPr txBox="1"/>
          <p:nvPr userDrawn="1"/>
        </p:nvSpPr>
        <p:spPr>
          <a:xfrm>
            <a:off x="3573214" y="3068579"/>
            <a:ext cx="3022943" cy="666786"/>
          </a:xfrm>
          <a:prstGeom prst="rect">
            <a:avLst/>
          </a:prstGeom>
          <a:noFill/>
        </p:spPr>
        <p:txBody>
          <a:bodyPr wrap="none" rtlCol="0">
            <a:spAutoFit/>
          </a:bodyPr>
          <a:lstStyle/>
          <a:p>
            <a:r>
              <a:rPr lang="en-US" sz="3735" b="1">
                <a:solidFill>
                  <a:schemeClr val="bg1"/>
                </a:solidFill>
                <a:latin typeface="Calibri" panose="020F0502020204030204" charset="0"/>
                <a:ea typeface="Calibri" panose="020F0502020204030204" charset="0"/>
                <a:cs typeface="Arial" panose="020B0604020202020204" pitchFamily="34" charset="0"/>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5" y="2778208"/>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5" name="Title 5"/>
          <p:cNvSpPr txBox="1"/>
          <p:nvPr userDrawn="1"/>
        </p:nvSpPr>
        <p:spPr>
          <a:xfrm>
            <a:off x="3669417" y="2856599"/>
            <a:ext cx="11468985" cy="1053028"/>
          </a:xfrm>
          <a:prstGeom prst="rect">
            <a:avLst/>
          </a:prstGeom>
          <a:noFill/>
          <a:ln>
            <a:noFill/>
          </a:ln>
        </p:spPr>
        <p:txBody>
          <a:bodyPr spcFirstLastPara="1" wrap="square" lIns="121900" tIns="121900" rIns="121900" bIns="121900" anchor="t" anchorCtr="0">
            <a:noAutofit/>
          </a:bodyPr>
          <a:lstStyle/>
          <a:p>
            <a:pPr marL="12700" lvl="0">
              <a:lnSpc>
                <a:spcPct val="120000"/>
              </a:lnSpc>
              <a:buClr>
                <a:schemeClr val="dk1"/>
              </a:buClr>
              <a:buSzPts val="2800"/>
              <a:defRPr/>
            </a:pPr>
            <a:r>
              <a:rPr lang="en-IN" sz="2665" b="1">
                <a:solidFill>
                  <a:schemeClr val="bg1"/>
                </a:solidFill>
                <a:latin typeface="Calibri" panose="020F0502020204030204" charset="0"/>
                <a:ea typeface="Calibri" panose="020F0502020204030204" charset="0"/>
                <a:cs typeface="Arial" panose="020B0604020202020204" pitchFamily="34" charset="0"/>
              </a:rPr>
              <a:t>A long-term sustainable partner</a:t>
            </a:r>
            <a:br>
              <a:rPr kumimoji="0" lang="en-IN" sz="2665" b="1" i="0" u="none" strike="noStrike" kern="0" cap="none" spc="0" normalizeH="0" baseline="0" noProof="0">
                <a:ln>
                  <a:noFill/>
                </a:ln>
                <a:solidFill>
                  <a:schemeClr val="bg1"/>
                </a:solidFill>
                <a:effectLst/>
                <a:uLnTx/>
                <a:uFillTx/>
                <a:latin typeface="Calibri" panose="020F0502020204030204" charset="0"/>
                <a:ea typeface="Calibri" panose="020F0502020204030204" charset="0"/>
                <a:cs typeface="Arial" panose="020B0604020202020204" pitchFamily="34" charset="0"/>
                <a:sym typeface="Calibri" panose="020F0502020204030204" charset="0"/>
              </a:rPr>
            </a:br>
            <a:r>
              <a:rPr lang="en-GB" sz="1600">
                <a:solidFill>
                  <a:schemeClr val="bg1"/>
                </a:solidFill>
                <a:latin typeface="Calibri" panose="020F0502020204030204" charset="0"/>
                <a:ea typeface="Calibri" panose="020F0502020204030204" charset="0"/>
                <a:cs typeface="Arial" panose="020B0604020202020204" pitchFamily="34" charset="0"/>
              </a:rPr>
              <a:t>for your AI powered procurement transformation journey</a:t>
            </a:r>
            <a:endParaRPr kumimoji="0" lang="en-IN" sz="2400" b="0" i="0" u="none" strike="noStrike" kern="0" cap="none" spc="0" normalizeH="0" baseline="0" noProof="0">
              <a:ln>
                <a:noFill/>
              </a:ln>
              <a:solidFill>
                <a:schemeClr val="bg1"/>
              </a:solidFill>
              <a:effectLst/>
              <a:uLnTx/>
              <a:uFillTx/>
              <a:latin typeface="Calibri" panose="020F0502020204030204" charset="0"/>
              <a:ea typeface="Calibri" panose="020F0502020204030204" charset="0"/>
              <a:cs typeface="Arial" panose="020B0604020202020204" pitchFamily="34" charset="0"/>
              <a:sym typeface="Calibri" panose="020F0502020204030204" charset="0"/>
            </a:endParaRPr>
          </a:p>
        </p:txBody>
      </p:sp>
      <p:grpSp>
        <p:nvGrpSpPr>
          <p:cNvPr id="6" name="Group 5"/>
          <p:cNvGrpSpPr/>
          <p:nvPr userDrawn="1"/>
        </p:nvGrpSpPr>
        <p:grpSpPr>
          <a:xfrm>
            <a:off x="0" y="2778208"/>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4" y="2778207"/>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5" name="Title 5"/>
          <p:cNvSpPr txBox="1"/>
          <p:nvPr userDrawn="1"/>
        </p:nvSpPr>
        <p:spPr>
          <a:xfrm>
            <a:off x="3669416" y="2856598"/>
            <a:ext cx="11468985" cy="1053028"/>
          </a:xfrm>
          <a:prstGeom prst="rect">
            <a:avLst/>
          </a:prstGeom>
          <a:noFill/>
          <a:ln>
            <a:noFill/>
          </a:ln>
        </p:spPr>
        <p:txBody>
          <a:bodyPr spcFirstLastPara="1" wrap="square" lIns="121900" tIns="121900" rIns="121900" bIns="121900" anchor="t" anchorCtr="0">
            <a:noAutofit/>
          </a:bodyPr>
          <a:lstStyle/>
          <a:p>
            <a:pPr marL="12700" lvl="0">
              <a:lnSpc>
                <a:spcPct val="120000"/>
              </a:lnSpc>
              <a:buClr>
                <a:schemeClr val="dk1"/>
              </a:buClr>
              <a:buSzPts val="2800"/>
              <a:defRPr/>
            </a:pPr>
            <a:r>
              <a:rPr lang="en-IN" sz="2665" b="1">
                <a:solidFill>
                  <a:schemeClr val="bg1"/>
                </a:solidFill>
                <a:latin typeface="Calibri" panose="020F0502020204030204" charset="0"/>
                <a:ea typeface="Calibri" panose="020F0502020204030204" charset="0"/>
                <a:cs typeface="Arial" panose="020B0604020202020204" pitchFamily="34" charset="0"/>
              </a:rPr>
              <a:t>A long-term sustainable partner</a:t>
            </a:r>
            <a:br>
              <a:rPr kumimoji="0" lang="en-IN" sz="2665" b="1" i="0" u="none" strike="noStrike" kern="0" cap="none" spc="0" normalizeH="0" baseline="0" noProof="0">
                <a:ln>
                  <a:noFill/>
                </a:ln>
                <a:solidFill>
                  <a:schemeClr val="bg1"/>
                </a:solidFill>
                <a:effectLst/>
                <a:uLnTx/>
                <a:uFillTx/>
                <a:latin typeface="Calibri" panose="020F0502020204030204" charset="0"/>
                <a:ea typeface="Calibri" panose="020F0502020204030204" charset="0"/>
                <a:cs typeface="Arial" panose="020B0604020202020204" pitchFamily="34" charset="0"/>
                <a:sym typeface="Calibri" panose="020F0502020204030204" charset="0"/>
              </a:rPr>
            </a:br>
            <a:r>
              <a:rPr lang="en-GB" sz="1600">
                <a:solidFill>
                  <a:schemeClr val="bg1"/>
                </a:solidFill>
                <a:latin typeface="Calibri" panose="020F0502020204030204" charset="0"/>
                <a:ea typeface="Calibri" panose="020F0502020204030204" charset="0"/>
                <a:cs typeface="Arial" panose="020B0604020202020204" pitchFamily="34" charset="0"/>
              </a:rPr>
              <a:t>for your AI powered procurement transformation journey</a:t>
            </a:r>
            <a:endParaRPr kumimoji="0" lang="en-IN" sz="2400" b="0" i="0" u="none" strike="noStrike" kern="0" cap="none" spc="0" normalizeH="0" baseline="0" noProof="0">
              <a:ln>
                <a:noFill/>
              </a:ln>
              <a:solidFill>
                <a:schemeClr val="bg1"/>
              </a:solidFill>
              <a:effectLst/>
              <a:uLnTx/>
              <a:uFillTx/>
              <a:latin typeface="Calibri" panose="020F0502020204030204" charset="0"/>
              <a:ea typeface="Calibri" panose="020F0502020204030204" charset="0"/>
              <a:cs typeface="Arial" panose="020B0604020202020204" pitchFamily="34" charset="0"/>
              <a:sym typeface="Calibri" panose="020F0502020204030204" charset="0"/>
            </a:endParaRPr>
          </a:p>
        </p:txBody>
      </p:sp>
      <p:grpSp>
        <p:nvGrpSpPr>
          <p:cNvPr id="6" name="Group 5"/>
          <p:cNvGrpSpPr/>
          <p:nvPr userDrawn="1"/>
        </p:nvGrpSpPr>
        <p:grpSpPr>
          <a:xfrm>
            <a:off x="0" y="2778207"/>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7097" y="431032"/>
            <a:ext cx="2148856" cy="21851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0E6CC-15D9-4974-B3D0-F1CE60E60376}"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userDrawn="1">
  <p:cSld name="6_Section header">
    <p:spTree>
      <p:nvGrpSpPr>
        <p:cNvPr id="1" name="Shape 14"/>
        <p:cNvGrpSpPr/>
        <p:nvPr/>
      </p:nvGrpSpPr>
      <p:grpSpPr>
        <a:xfrm>
          <a:off x="0" y="0"/>
          <a:ext cx="0" cy="0"/>
          <a:chOff x="0" y="0"/>
          <a:chExt cx="0" cy="0"/>
        </a:xfrm>
      </p:grpSpPr>
      <p:sp>
        <p:nvSpPr>
          <p:cNvPr id="4" name="Google Shape;79;p16"/>
          <p:cNvSpPr/>
          <p:nvPr userDrawn="1"/>
        </p:nvSpPr>
        <p:spPr>
          <a:xfrm>
            <a:off x="2" y="0"/>
            <a:ext cx="12191999" cy="6858000"/>
          </a:xfrm>
          <a:prstGeom prst="rect">
            <a:avLst/>
          </a:prstGeom>
          <a:solidFill>
            <a:srgbClr val="282E4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5">
              <a:ea typeface="Calibri" panose="020F0502020204030204" charset="0"/>
              <a:cs typeface="Calibri" panose="020F0502020204030204" charset="0"/>
            </a:endParaRPr>
          </a:p>
        </p:txBody>
      </p:sp>
      <p:sp>
        <p:nvSpPr>
          <p:cNvPr id="15" name="Google Shape;15;p3"/>
          <p:cNvSpPr txBox="1">
            <a:spLocks noGrp="1"/>
          </p:cNvSpPr>
          <p:nvPr>
            <p:ph type="title" hasCustomPrompt="1"/>
          </p:nvPr>
        </p:nvSpPr>
        <p:spPr>
          <a:xfrm>
            <a:off x="415600" y="2867800"/>
            <a:ext cx="11360800" cy="1122400"/>
          </a:xfrm>
          <a:prstGeom prst="rect">
            <a:avLst/>
          </a:prstGeom>
        </p:spPr>
        <p:txBody>
          <a:bodyPr spcFirstLastPara="1" wrap="square" lIns="91425" tIns="91425" rIns="91425" bIns="91425" anchor="ctr" anchorCtr="0">
            <a:normAutofit/>
          </a:bodyPr>
          <a:lstStyle>
            <a:lvl1pPr lvl="0" algn="l">
              <a:spcBef>
                <a:spcPts val="0"/>
              </a:spcBef>
              <a:spcAft>
                <a:spcPts val="0"/>
              </a:spcAft>
              <a:buSzPts val="3600"/>
              <a:buNone/>
              <a:defRPr sz="4800" b="1">
                <a:solidFill>
                  <a:schemeClr val="bg1"/>
                </a:solidFill>
                <a:latin typeface="Corbel" panose="020B0503020204020204" pitchFamily="34" charset="0"/>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n-IN"/>
              <a:t>THIS IS A SLIDE BREAKER</a:t>
            </a:r>
          </a:p>
        </p:txBody>
      </p:sp>
      <p:sp>
        <p:nvSpPr>
          <p:cNvPr id="16" name="Google Shape;16;p3"/>
          <p:cNvSpPr txBox="1">
            <a:spLocks noGrp="1"/>
          </p:cNvSpPr>
          <p:nvPr>
            <p:ph type="sldNum" idx="12"/>
          </p:nvPr>
        </p:nvSpPr>
        <p:spPr>
          <a:xfrm>
            <a:off x="11280995" y="277677"/>
            <a:ext cx="565452" cy="405617"/>
          </a:xfrm>
          <a:prstGeom prst="rect">
            <a:avLst/>
          </a:prstGeom>
        </p:spPr>
        <p:txBody>
          <a:bodyPr spcFirstLastPara="1" wrap="square" lIns="91425" tIns="91425" rIns="91425" bIns="91425" anchor="ctr" anchorCtr="0">
            <a:normAutofit/>
          </a:bodyPr>
          <a:lstStyle>
            <a:lvl1pPr lvl="0">
              <a:buNone/>
              <a:defRPr>
                <a:solidFill>
                  <a:schemeClr val="bg1"/>
                </a:solidFill>
                <a:latin typeface="Segoe UI" panose="020B0502040204020203" pitchFamily="34" charset="0"/>
                <a:cs typeface="Segoe UI" panose="020B0502040204020203"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t>‹#›</a:t>
            </a:fld>
            <a:endParaRPr lang="en-GB"/>
          </a:p>
        </p:txBody>
      </p:sp>
      <p:pic>
        <p:nvPicPr>
          <p:cNvPr id="2050" name="Picture 2" descr="https://lh4.googleusercontent.com/JifoaszDfvbdVhNwuzYt9M1-3NO4X4g6HFHUxup9q-lYm6Y8NdcowN5GYD5Xs1UbeXH3injnCdtWdZ4EEx2bHa9h6BoqceXDJYw28RXsJa1cKLDJ4dQgs08mEti2ViIp0aIbUGzeybY"/>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2615" t="42667" r="38703" b="48121"/>
          <a:stretch>
            <a:fillRect/>
          </a:stretch>
        </p:blipFill>
        <p:spPr bwMode="auto">
          <a:xfrm>
            <a:off x="9753600" y="6070337"/>
            <a:ext cx="2092845" cy="58049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9;p4"/>
          <p:cNvSpPr txBox="1">
            <a:spLocks noGrp="1"/>
          </p:cNvSpPr>
          <p:nvPr>
            <p:ph type="body" idx="1" hasCustomPrompt="1"/>
          </p:nvPr>
        </p:nvSpPr>
        <p:spPr>
          <a:xfrm>
            <a:off x="267469" y="4010825"/>
            <a:ext cx="11360800" cy="888763"/>
          </a:xfrm>
          <a:prstGeom prst="rect">
            <a:avLst/>
          </a:prstGeom>
        </p:spPr>
        <p:txBody>
          <a:bodyPr spcFirstLastPara="1" wrap="square" lIns="91425" tIns="91425" rIns="91425" bIns="91425" anchor="t" anchorCtr="0">
            <a:normAutofit/>
          </a:bodyPr>
          <a:lstStyle>
            <a:lvl1pPr marL="152400" lvl="0" indent="0">
              <a:spcBef>
                <a:spcPts val="0"/>
              </a:spcBef>
              <a:spcAft>
                <a:spcPts val="0"/>
              </a:spcAft>
              <a:buSzPts val="1800"/>
              <a:buNone/>
              <a:defRPr>
                <a:solidFill>
                  <a:schemeClr val="bg1"/>
                </a:solidFill>
                <a:latin typeface="Segoe UI" panose="020B0502040204020203" pitchFamily="34" charset="0"/>
                <a:cs typeface="Segoe UI" panose="020B0502040204020203" pitchFamily="34" charset="0"/>
              </a:defRPr>
            </a:lvl1pPr>
            <a:lvl2pPr marL="1219200" lvl="1" indent="-423545">
              <a:spcBef>
                <a:spcPts val="0"/>
              </a:spcBef>
              <a:spcAft>
                <a:spcPts val="0"/>
              </a:spcAft>
              <a:buSzPts val="1400"/>
              <a:buChar char="○"/>
              <a:defRPr/>
            </a:lvl2pPr>
            <a:lvl3pPr marL="1828800" lvl="2" indent="-423545">
              <a:spcBef>
                <a:spcPts val="0"/>
              </a:spcBef>
              <a:spcAft>
                <a:spcPts val="0"/>
              </a:spcAft>
              <a:buSzPts val="1400"/>
              <a:buChar char="■"/>
              <a:defRPr/>
            </a:lvl3pPr>
            <a:lvl4pPr marL="2438400" lvl="3" indent="-423545">
              <a:spcBef>
                <a:spcPts val="0"/>
              </a:spcBef>
              <a:spcAft>
                <a:spcPts val="0"/>
              </a:spcAft>
              <a:buSzPts val="1400"/>
              <a:buChar char="●"/>
              <a:defRPr/>
            </a:lvl4pPr>
            <a:lvl5pPr marL="3048000" lvl="4" indent="-423545">
              <a:spcBef>
                <a:spcPts val="0"/>
              </a:spcBef>
              <a:spcAft>
                <a:spcPts val="0"/>
              </a:spcAft>
              <a:buSzPts val="1400"/>
              <a:buChar char="○"/>
              <a:defRPr/>
            </a:lvl5pPr>
            <a:lvl6pPr marL="3657600" lvl="5" indent="-423545">
              <a:spcBef>
                <a:spcPts val="0"/>
              </a:spcBef>
              <a:spcAft>
                <a:spcPts val="0"/>
              </a:spcAft>
              <a:buSzPts val="1400"/>
              <a:buChar char="■"/>
              <a:defRPr/>
            </a:lvl6pPr>
            <a:lvl7pPr marL="4267200" lvl="6" indent="-423545">
              <a:spcBef>
                <a:spcPts val="0"/>
              </a:spcBef>
              <a:spcAft>
                <a:spcPts val="0"/>
              </a:spcAft>
              <a:buSzPts val="1400"/>
              <a:buChar char="●"/>
              <a:defRPr/>
            </a:lvl7pPr>
            <a:lvl8pPr marL="4876800" lvl="7" indent="-423545">
              <a:spcBef>
                <a:spcPts val="0"/>
              </a:spcBef>
              <a:spcAft>
                <a:spcPts val="0"/>
              </a:spcAft>
              <a:buSzPts val="1400"/>
              <a:buChar char="○"/>
              <a:defRPr/>
            </a:lvl8pPr>
            <a:lvl9pPr marL="5486400" lvl="8" indent="-423545">
              <a:spcBef>
                <a:spcPts val="0"/>
              </a:spcBef>
              <a:spcAft>
                <a:spcPts val="0"/>
              </a:spcAft>
              <a:buSzPts val="1400"/>
              <a:buChar char="■"/>
              <a:defRPr/>
            </a:lvl9pPr>
          </a:lstStyle>
          <a:p>
            <a:r>
              <a:rPr lang="en-IN"/>
              <a:t>This is a subtitle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grpSp>
        <p:nvGrpSpPr>
          <p:cNvPr id="9" name="Group 8"/>
          <p:cNvGrpSpPr/>
          <p:nvPr userDrawn="1"/>
        </p:nvGrpSpPr>
        <p:grpSpPr>
          <a:xfrm>
            <a:off x="0" y="391273"/>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ea typeface="Calibri" panose="020F0502020204030204" charset="0"/>
                <a:cs typeface="Calibri" panose="020F050202020403020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27080" y="850370"/>
              <a:ext cx="2833885" cy="630540"/>
            </a:xfrm>
            <a:prstGeom prst="rect">
              <a:avLst/>
            </a:prstGeom>
          </p:spPr>
        </p:pic>
      </p:grpSp>
      <p:sp>
        <p:nvSpPr>
          <p:cNvPr id="12" name="Rectangle 11"/>
          <p:cNvSpPr/>
          <p:nvPr userDrawn="1"/>
        </p:nvSpPr>
        <p:spPr>
          <a:xfrm>
            <a:off x="7054" y="4175761"/>
            <a:ext cx="7197310" cy="1847281"/>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sp>
        <p:nvSpPr>
          <p:cNvPr id="2" name="Title 1"/>
          <p:cNvSpPr>
            <a:spLocks noGrp="1"/>
          </p:cNvSpPr>
          <p:nvPr>
            <p:ph type="ctrTitle"/>
          </p:nvPr>
        </p:nvSpPr>
        <p:spPr>
          <a:xfrm>
            <a:off x="264277" y="4488885"/>
            <a:ext cx="5628523" cy="1470025"/>
          </a:xfrm>
        </p:spPr>
        <p:txBody>
          <a:bodyPr>
            <a:normAutofit/>
          </a:bodyPr>
          <a:lstStyle>
            <a:lvl1pPr algn="l">
              <a:defRPr sz="3735" b="1">
                <a:solidFill>
                  <a:schemeClr val="bg1"/>
                </a:solidFill>
                <a:latin typeface="Calibri" panose="020F0502020204030204" charset="0"/>
                <a:cs typeface="Arial" panose="020B0604020202020204" pitchFamily="34" charset="0"/>
              </a:defRPr>
            </a:lvl1pPr>
          </a:lstStyle>
          <a:p>
            <a:r>
              <a:rPr lang="en-US"/>
              <a:t>Click to edit Master title style</a:t>
            </a:r>
          </a:p>
        </p:txBody>
      </p:sp>
      <p:sp>
        <p:nvSpPr>
          <p:cNvPr id="4" name="Rectangle 3"/>
          <p:cNvSpPr/>
          <p:nvPr userDrawn="1"/>
        </p:nvSpPr>
        <p:spPr>
          <a:xfrm>
            <a:off x="0" y="6023042"/>
            <a:ext cx="6312467" cy="6095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sp>
        <p:nvSpPr>
          <p:cNvPr id="3" name="Subtitle 2"/>
          <p:cNvSpPr>
            <a:spLocks noGrp="1"/>
          </p:cNvSpPr>
          <p:nvPr>
            <p:ph type="subTitle" idx="1"/>
          </p:nvPr>
        </p:nvSpPr>
        <p:spPr>
          <a:xfrm>
            <a:off x="264278" y="6084001"/>
            <a:ext cx="6048189" cy="398088"/>
          </a:xfrm>
        </p:spPr>
        <p:txBody>
          <a:bodyPr>
            <a:normAutofit/>
          </a:bodyPr>
          <a:lstStyle>
            <a:lvl1pPr marL="0" indent="0" algn="l">
              <a:buNone/>
              <a:defRPr sz="2135" b="1">
                <a:solidFill>
                  <a:schemeClr val="bg1"/>
                </a:solidFill>
                <a:latin typeface="Calibri" panose="020F0502020204030204" charset="0"/>
                <a:cs typeface="Arial" panose="020B0604020202020204" pitchFamily="34" charset="0"/>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300"/>
                                        <p:tgtEl>
                                          <p:spTgt spid="9"/>
                                        </p:tgtEl>
                                      </p:cBhvr>
                                    </p:animEffect>
                                    <p:anim calcmode="lin" valueType="num">
                                      <p:cBhvr>
                                        <p:cTn id="16" dur="300" fill="hold"/>
                                        <p:tgtEl>
                                          <p:spTgt spid="9"/>
                                        </p:tgtEl>
                                        <p:attrNameLst>
                                          <p:attrName>ppt_x</p:attrName>
                                        </p:attrNameLst>
                                      </p:cBhvr>
                                      <p:tavLst>
                                        <p:tav tm="0">
                                          <p:val>
                                            <p:strVal val="#ppt_x"/>
                                          </p:val>
                                        </p:tav>
                                        <p:tav tm="100000">
                                          <p:val>
                                            <p:strVal val="#ppt_x"/>
                                          </p:val>
                                        </p:tav>
                                      </p:tavLst>
                                    </p:anim>
                                    <p:anim calcmode="lin" valueType="num">
                                      <p:cBhvr>
                                        <p:cTn id="17" dur="3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790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sp>
        <p:nvSpPr>
          <p:cNvPr id="17" name="Rectangle 16"/>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ea typeface="Calibri" panose="020F0502020204030204" charset="0"/>
              <a:cs typeface="Calibri" panose="020F0502020204030204" charset="0"/>
            </a:endParaRPr>
          </a:p>
        </p:txBody>
      </p:sp>
      <p:pic>
        <p:nvPicPr>
          <p:cNvPr id="3" name="Graphic 2">
            <a:extLst>
              <a:ext uri="{FF2B5EF4-FFF2-40B4-BE49-F238E27FC236}">
                <a16:creationId xmlns:a16="http://schemas.microsoft.com/office/drawing/2014/main" id="{5C50D187-3FBD-2E1B-16F6-618391DC14A1}"/>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50800" y="2824394"/>
            <a:ext cx="3477486" cy="1039666"/>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sp>
        <p:nvSpPr>
          <p:cNvPr id="5" name="Title 5"/>
          <p:cNvSpPr txBox="1"/>
          <p:nvPr userDrawn="1"/>
        </p:nvSpPr>
        <p:spPr>
          <a:xfrm>
            <a:off x="3669418" y="2856599"/>
            <a:ext cx="11468985" cy="1053028"/>
          </a:xfrm>
          <a:prstGeom prst="rect">
            <a:avLst/>
          </a:prstGeom>
          <a:noFill/>
          <a:ln>
            <a:noFill/>
          </a:ln>
        </p:spPr>
        <p:txBody>
          <a:bodyPr spcFirstLastPara="1" wrap="square" lIns="121895" tIns="121895" rIns="121895" bIns="121895" anchor="t" anchorCtr="0">
            <a:noAutofit/>
          </a:bodyPr>
          <a:lstStyle/>
          <a:p>
            <a:pPr marL="12700">
              <a:lnSpc>
                <a:spcPct val="120000"/>
              </a:lnSpc>
              <a:buClr>
                <a:prstClr val="black"/>
              </a:buClr>
              <a:buSzPts val="2800"/>
              <a:defRPr/>
            </a:pPr>
            <a:r>
              <a:rPr lang="en-IN" sz="2665" b="1">
                <a:solidFill>
                  <a:srgbClr val="FFFFFF"/>
                </a:solidFill>
                <a:latin typeface="Calibri" panose="020F0502020204030204" charset="0"/>
                <a:ea typeface="Calibri" panose="020F0502020204030204" charset="0"/>
                <a:cs typeface="Arial" panose="020B0604020202020204" pitchFamily="34" charset="0"/>
              </a:rPr>
              <a:t>A long-term sustainable partner</a:t>
            </a:r>
            <a:br>
              <a:rPr lang="en-IN" sz="2665" b="1" kern="0">
                <a:solidFill>
                  <a:srgbClr val="FFFFFF"/>
                </a:solidFill>
                <a:latin typeface="Calibri" panose="020F0502020204030204" charset="0"/>
                <a:ea typeface="Calibri" panose="020F0502020204030204" charset="0"/>
                <a:cs typeface="Arial" panose="020B0604020202020204" pitchFamily="34" charset="0"/>
                <a:sym typeface="Calibri" panose="020F0502020204030204" charset="0"/>
              </a:rPr>
            </a:br>
            <a:r>
              <a:rPr lang="en-GB" sz="1600">
                <a:solidFill>
                  <a:srgbClr val="FFFFFF"/>
                </a:solidFill>
                <a:latin typeface="Calibri" panose="020F0502020204030204" charset="0"/>
                <a:ea typeface="Calibri" panose="020F0502020204030204" charset="0"/>
                <a:cs typeface="Arial" panose="020B0604020202020204" pitchFamily="34" charset="0"/>
              </a:rPr>
              <a:t>for your AI powered procurement transformation journey</a:t>
            </a:r>
            <a:endParaRPr lang="en-IN" sz="2400" kern="0">
              <a:solidFill>
                <a:srgbClr val="FFFFFF"/>
              </a:solidFill>
              <a:latin typeface="Calibri" panose="020F0502020204030204" charset="0"/>
              <a:ea typeface="Calibri" panose="020F0502020204030204" charset="0"/>
              <a:cs typeface="Arial" panose="020B0604020202020204" pitchFamily="34" charset="0"/>
              <a:sym typeface="Calibri" panose="020F0502020204030204" charset="0"/>
            </a:endParaRPr>
          </a:p>
        </p:txBody>
      </p:sp>
      <p:sp>
        <p:nvSpPr>
          <p:cNvPr id="10" name="Rectangle 9"/>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ea typeface="Calibri" panose="020F0502020204030204" charset="0"/>
              <a:cs typeface="Calibri" panose="020F0502020204030204" charset="0"/>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7097" y="431034"/>
            <a:ext cx="2148856" cy="2185169"/>
          </a:xfrm>
          <a:prstGeom prst="rect">
            <a:avLst/>
          </a:prstGeom>
        </p:spPr>
      </p:pic>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172837" y="3001670"/>
            <a:ext cx="3122739" cy="694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9" name="Group 8"/>
          <p:cNvGrpSpPr/>
          <p:nvPr userDrawn="1"/>
        </p:nvGrpSpPr>
        <p:grpSpPr>
          <a:xfrm>
            <a:off x="0" y="391273"/>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7080" y="850370"/>
              <a:ext cx="2833885" cy="630540"/>
            </a:xfrm>
            <a:prstGeom prst="rect">
              <a:avLst/>
            </a:prstGeom>
          </p:spPr>
        </p:pic>
      </p:grpSp>
      <p:sp>
        <p:nvSpPr>
          <p:cNvPr id="12" name="Rectangle 11"/>
          <p:cNvSpPr/>
          <p:nvPr userDrawn="1"/>
        </p:nvSpPr>
        <p:spPr>
          <a:xfrm>
            <a:off x="7054" y="4175761"/>
            <a:ext cx="6305413" cy="1847281"/>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2" name="Title 1"/>
          <p:cNvSpPr>
            <a:spLocks noGrp="1"/>
          </p:cNvSpPr>
          <p:nvPr>
            <p:ph type="ctrTitle"/>
          </p:nvPr>
        </p:nvSpPr>
        <p:spPr>
          <a:xfrm>
            <a:off x="264277" y="4488885"/>
            <a:ext cx="5628523" cy="1470025"/>
          </a:xfrm>
        </p:spPr>
        <p:txBody>
          <a:bodyPr>
            <a:normAutofit/>
          </a:bodyPr>
          <a:lstStyle>
            <a:lvl1pPr algn="l">
              <a:defRPr sz="3733"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B06D9A4C-77A5-F419-FAF1-C10749F06C22}"/>
              </a:ext>
            </a:extLst>
          </p:cNvPr>
          <p:cNvSpPr/>
          <p:nvPr userDrawn="1"/>
        </p:nvSpPr>
        <p:spPr>
          <a:xfrm>
            <a:off x="0" y="6023042"/>
            <a:ext cx="6312467" cy="6095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3" name="Subtitle 2"/>
          <p:cNvSpPr>
            <a:spLocks noGrp="1"/>
          </p:cNvSpPr>
          <p:nvPr>
            <p:ph type="subTitle" idx="1"/>
          </p:nvPr>
        </p:nvSpPr>
        <p:spPr>
          <a:xfrm>
            <a:off x="264278" y="6084001"/>
            <a:ext cx="6048189" cy="398088"/>
          </a:xfrm>
        </p:spPr>
        <p:txBody>
          <a:bodyPr>
            <a:normAutofit/>
          </a:bodyPr>
          <a:lstStyle>
            <a:lvl1pPr marL="0" indent="0" algn="l">
              <a:buNone/>
              <a:defRPr sz="2133" b="1">
                <a:solidFill>
                  <a:schemeClr val="bg1"/>
                </a:solidFill>
                <a:latin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22494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par>
                          <p:cTn id="12" fill="hold">
                            <p:stCondLst>
                              <p:cond delay="8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300"/>
                                        <p:tgtEl>
                                          <p:spTgt spid="9"/>
                                        </p:tgtEl>
                                      </p:cBhvr>
                                    </p:animEffect>
                                    <p:anim calcmode="lin" valueType="num">
                                      <p:cBhvr>
                                        <p:cTn id="16" dur="300" fill="hold"/>
                                        <p:tgtEl>
                                          <p:spTgt spid="9"/>
                                        </p:tgtEl>
                                        <p:attrNameLst>
                                          <p:attrName>ppt_x</p:attrName>
                                        </p:attrNameLst>
                                      </p:cBhvr>
                                      <p:tavLst>
                                        <p:tav tm="0">
                                          <p:val>
                                            <p:strVal val="#ppt_x"/>
                                          </p:val>
                                        </p:tav>
                                        <p:tav tm="100000">
                                          <p:val>
                                            <p:strVal val="#ppt_x"/>
                                          </p:val>
                                        </p:tav>
                                      </p:tavLst>
                                    </p:anim>
                                    <p:anim calcmode="lin" valueType="num">
                                      <p:cBhvr>
                                        <p:cTn id="17" dur="3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1993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441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4777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865395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830117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29323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40394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49158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3615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692968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4931304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17" name="Rectangle 16"/>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sp>
        <p:nvSpPr>
          <p:cNvPr id="9" name="TextBox 8"/>
          <p:cNvSpPr txBox="1"/>
          <p:nvPr userDrawn="1"/>
        </p:nvSpPr>
        <p:spPr>
          <a:xfrm>
            <a:off x="3573214" y="3068581"/>
            <a:ext cx="3084489" cy="697557"/>
          </a:xfrm>
          <a:prstGeom prst="rect">
            <a:avLst/>
          </a:prstGeom>
          <a:noFill/>
        </p:spPr>
        <p:txBody>
          <a:bodyPr wrap="none" lIns="121915" tIns="60957" rIns="121915" bIns="60957" rtlCol="0">
            <a:spAutoFit/>
          </a:bodyPr>
          <a:lstStyle/>
          <a:p>
            <a:pPr defTabSz="1219170"/>
            <a:r>
              <a:rPr lang="en-US" sz="3733" b="1">
                <a:solidFill>
                  <a:srgbClr val="FFFFFF"/>
                </a:solidFill>
                <a:latin typeface="Arial" panose="020B0604020202020204" pitchFamily="34" charset="0"/>
                <a:cs typeface="Arial" panose="020B0604020202020204" pitchFamily="34" charset="0"/>
              </a:rPr>
              <a:t>THANK YOU</a:t>
            </a:r>
          </a:p>
        </p:txBody>
      </p:sp>
      <p:pic>
        <p:nvPicPr>
          <p:cNvPr id="2" name="Picture 1">
            <a:extLst>
              <a:ext uri="{FF2B5EF4-FFF2-40B4-BE49-F238E27FC236}">
                <a16:creationId xmlns:a16="http://schemas.microsoft.com/office/drawing/2014/main" id="{700318EB-54AC-0F75-A5B5-351D7CC596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2837" y="3001670"/>
            <a:ext cx="3122739" cy="694809"/>
          </a:xfrm>
          <a:prstGeom prst="rect">
            <a:avLst/>
          </a:prstGeom>
        </p:spPr>
      </p:pic>
    </p:spTree>
    <p:extLst>
      <p:ext uri="{BB962C8B-B14F-4D97-AF65-F5344CB8AC3E}">
        <p14:creationId xmlns:p14="http://schemas.microsoft.com/office/powerpoint/2010/main" val="2539650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5" name="Title 5"/>
          <p:cNvSpPr txBox="1"/>
          <p:nvPr userDrawn="1"/>
        </p:nvSpPr>
        <p:spPr>
          <a:xfrm>
            <a:off x="3669418" y="2856599"/>
            <a:ext cx="11468985" cy="1053028"/>
          </a:xfrm>
          <a:prstGeom prst="rect">
            <a:avLst/>
          </a:prstGeom>
          <a:noFill/>
          <a:ln>
            <a:noFill/>
          </a:ln>
        </p:spPr>
        <p:txBody>
          <a:bodyPr spcFirstLastPara="1" wrap="square" lIns="121895" tIns="121895" rIns="121895" bIns="121895" anchor="t" anchorCtr="0">
            <a:noAutofit/>
          </a:bodyPr>
          <a:lstStyle/>
          <a:p>
            <a:pPr marL="12700" defTabSz="1219170">
              <a:lnSpc>
                <a:spcPct val="120000"/>
              </a:lnSpc>
              <a:buClr>
                <a:prstClr val="black"/>
              </a:buClr>
              <a:buSzPts val="2800"/>
              <a:defRPr/>
            </a:pPr>
            <a:r>
              <a:rPr lang="en-IN" sz="2667" b="1">
                <a:solidFill>
                  <a:srgbClr val="FFFFFF"/>
                </a:solidFill>
                <a:latin typeface="Arial" panose="020B0604020202020204" pitchFamily="34" charset="0"/>
                <a:ea typeface="Open Sans" panose="020B0606030504020204" pitchFamily="34" charset="0"/>
                <a:cs typeface="Arial" panose="020B0604020202020204" pitchFamily="34" charset="0"/>
              </a:rPr>
              <a:t>A long-term sustainable partner</a:t>
            </a:r>
            <a:br>
              <a:rPr lang="en-IN" sz="2667" b="1" kern="0">
                <a:solidFill>
                  <a:srgbClr val="FFFFFF"/>
                </a:solidFill>
                <a:latin typeface="Arial" panose="020B0604020202020204" pitchFamily="34" charset="0"/>
                <a:ea typeface="Open Sans" panose="020B0606030504020204" pitchFamily="34" charset="0"/>
                <a:cs typeface="Arial" panose="020B0604020202020204" pitchFamily="34" charset="0"/>
                <a:sym typeface="Arial" panose="020B0604020202020204"/>
              </a:rPr>
            </a:br>
            <a:r>
              <a:rPr lang="en-GB" sz="1600">
                <a:solidFill>
                  <a:srgbClr val="FFFFFF"/>
                </a:solidFill>
                <a:latin typeface="Arial" panose="020B0604020202020204" pitchFamily="34" charset="0"/>
                <a:ea typeface="Open Sans" panose="020B0606030504020204" pitchFamily="34" charset="0"/>
                <a:cs typeface="Arial" panose="020B0604020202020204" pitchFamily="34" charset="0"/>
              </a:rPr>
              <a:t>for your AI powered procurement transformation journey</a:t>
            </a:r>
            <a:endParaRPr lang="en-IN" sz="2400" kern="0">
              <a:solidFill>
                <a:srgbClr val="FFFFFF"/>
              </a:solidFill>
              <a:latin typeface="Arial" panose="020B0604020202020204" pitchFamily="34" charset="0"/>
              <a:ea typeface="Open Sans" panose="020B0606030504020204" pitchFamily="34" charset="0"/>
              <a:cs typeface="Arial" panose="020B0604020202020204" pitchFamily="34" charset="0"/>
              <a:sym typeface="Arial" panose="020B0604020202020204"/>
            </a:endParaRPr>
          </a:p>
        </p:txBody>
      </p:sp>
      <p:sp>
        <p:nvSpPr>
          <p:cNvPr id="10" name="Rectangle 9"/>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7097" y="431034"/>
            <a:ext cx="2148856" cy="2185169"/>
          </a:xfrm>
          <a:prstGeom prst="rect">
            <a:avLst/>
          </a:prstGeom>
        </p:spPr>
      </p:pic>
      <p:pic>
        <p:nvPicPr>
          <p:cNvPr id="2" name="Picture 1">
            <a:extLst>
              <a:ext uri="{FF2B5EF4-FFF2-40B4-BE49-F238E27FC236}">
                <a16:creationId xmlns:a16="http://schemas.microsoft.com/office/drawing/2014/main" id="{AC7BF4AE-AB5D-953D-CCA7-165DAB32DF8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72837" y="3001670"/>
            <a:ext cx="3122739" cy="694809"/>
          </a:xfrm>
          <a:prstGeom prst="rect">
            <a:avLst/>
          </a:prstGeom>
        </p:spPr>
      </p:pic>
    </p:spTree>
    <p:extLst>
      <p:ext uri="{BB962C8B-B14F-4D97-AF65-F5344CB8AC3E}">
        <p14:creationId xmlns:p14="http://schemas.microsoft.com/office/powerpoint/2010/main" val="184074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46385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Meeting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21B26-8680-4C07-8833-89E84056897D}"/>
              </a:ext>
            </a:extLst>
          </p:cNvPr>
          <p:cNvSpPr>
            <a:spLocks noGrp="1"/>
          </p:cNvSpPr>
          <p:nvPr>
            <p:ph type="title" hasCustomPrompt="1"/>
          </p:nvPr>
        </p:nvSpPr>
        <p:spPr/>
        <p:txBody>
          <a:bodyPr/>
          <a:lstStyle>
            <a:lvl1pPr>
              <a:defRPr/>
            </a:lvl1pPr>
          </a:lstStyle>
          <a:p>
            <a:r>
              <a:rPr lang="en-US"/>
              <a:t>Click to insert slide title, sentence case</a:t>
            </a:r>
          </a:p>
        </p:txBody>
      </p:sp>
      <p:sp>
        <p:nvSpPr>
          <p:cNvPr id="5" name="Table Placeholder 4">
            <a:extLst>
              <a:ext uri="{FF2B5EF4-FFF2-40B4-BE49-F238E27FC236}">
                <a16:creationId xmlns:a16="http://schemas.microsoft.com/office/drawing/2014/main" id="{B60ECDF9-B47F-E24F-8BF8-1598B0BDD70A}"/>
              </a:ext>
            </a:extLst>
          </p:cNvPr>
          <p:cNvSpPr>
            <a:spLocks noGrp="1"/>
          </p:cNvSpPr>
          <p:nvPr>
            <p:ph type="tbl" sz="quarter" idx="10" hasCustomPrompt="1"/>
          </p:nvPr>
        </p:nvSpPr>
        <p:spPr>
          <a:xfrm>
            <a:off x="732368" y="1233488"/>
            <a:ext cx="9997440" cy="4937760"/>
          </a:xfrm>
        </p:spPr>
        <p:txBody>
          <a:bodyPr/>
          <a:lstStyle/>
          <a:p>
            <a:r>
              <a:rPr lang="en-US"/>
              <a:t>Add Meeting agenda table here</a:t>
            </a:r>
          </a:p>
        </p:txBody>
      </p:sp>
    </p:spTree>
    <p:extLst>
      <p:ext uri="{BB962C8B-B14F-4D97-AF65-F5344CB8AC3E}">
        <p14:creationId xmlns:p14="http://schemas.microsoft.com/office/powerpoint/2010/main" val="2171475836"/>
      </p:ext>
    </p:extLst>
  </p:cSld>
  <p:clrMapOvr>
    <a:masterClrMapping/>
  </p:clrMapOvr>
  <p:transition spd="med">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Value Proposition">
    <p:spTree>
      <p:nvGrpSpPr>
        <p:cNvPr id="1" name=""/>
        <p:cNvGrpSpPr/>
        <p:nvPr/>
      </p:nvGrpSpPr>
      <p:grpSpPr>
        <a:xfrm>
          <a:off x="0" y="0"/>
          <a:ext cx="0" cy="0"/>
          <a:chOff x="0" y="0"/>
          <a:chExt cx="0" cy="0"/>
        </a:xfrm>
      </p:grpSpPr>
      <p:pic>
        <p:nvPicPr>
          <p:cNvPr id="15" name="Picture 14" descr="A picture containing building, table, indoor, chair&#10;&#10;Description automatically generated">
            <a:extLst>
              <a:ext uri="{FF2B5EF4-FFF2-40B4-BE49-F238E27FC236}">
                <a16:creationId xmlns:a16="http://schemas.microsoft.com/office/drawing/2014/main" id="{8A57C270-CE44-43D2-AD38-E1E5E78718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207" t="3762" r="4207" b="18814"/>
          <a:stretch/>
        </p:blipFill>
        <p:spPr>
          <a:xfrm>
            <a:off x="0" y="2"/>
            <a:ext cx="12192000" cy="6869431"/>
          </a:xfrm>
          <a:prstGeom prst="rect">
            <a:avLst/>
          </a:prstGeom>
        </p:spPr>
      </p:pic>
      <p:sp>
        <p:nvSpPr>
          <p:cNvPr id="13" name="Freeform: Shape 12">
            <a:extLst>
              <a:ext uri="{FF2B5EF4-FFF2-40B4-BE49-F238E27FC236}">
                <a16:creationId xmlns:a16="http://schemas.microsoft.com/office/drawing/2014/main" id="{B439EB70-D4C5-4ACD-8E74-BACDFE943186}"/>
              </a:ext>
            </a:extLst>
          </p:cNvPr>
          <p:cNvSpPr/>
          <p:nvPr userDrawn="1"/>
        </p:nvSpPr>
        <p:spPr>
          <a:xfrm>
            <a:off x="-2533650" y="-2221864"/>
            <a:ext cx="17259300" cy="11753851"/>
          </a:xfrm>
          <a:custGeom>
            <a:avLst/>
            <a:gdLst>
              <a:gd name="connsiteX0" fmla="*/ 2533650 w 17259300"/>
              <a:gd name="connsiteY0" fmla="*/ 2221864 h 11753850"/>
              <a:gd name="connsiteX1" fmla="*/ 2533650 w 17259300"/>
              <a:gd name="connsiteY1" fmla="*/ 9531986 h 11753850"/>
              <a:gd name="connsiteX2" fmla="*/ 14725650 w 17259300"/>
              <a:gd name="connsiteY2" fmla="*/ 9531986 h 11753850"/>
              <a:gd name="connsiteX3" fmla="*/ 14725650 w 17259300"/>
              <a:gd name="connsiteY3" fmla="*/ 2221864 h 11753850"/>
              <a:gd name="connsiteX4" fmla="*/ 0 w 17259300"/>
              <a:gd name="connsiteY4" fmla="*/ 0 h 11753850"/>
              <a:gd name="connsiteX5" fmla="*/ 17259300 w 17259300"/>
              <a:gd name="connsiteY5" fmla="*/ 0 h 11753850"/>
              <a:gd name="connsiteX6" fmla="*/ 17259300 w 17259300"/>
              <a:gd name="connsiteY6" fmla="*/ 11753850 h 11753850"/>
              <a:gd name="connsiteX7" fmla="*/ 0 w 17259300"/>
              <a:gd name="connsiteY7" fmla="*/ 11753850 h 1175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59300" h="11753850">
                <a:moveTo>
                  <a:pt x="2533650" y="2221864"/>
                </a:moveTo>
                <a:lnTo>
                  <a:pt x="2533650" y="9531986"/>
                </a:lnTo>
                <a:lnTo>
                  <a:pt x="14725650" y="9531986"/>
                </a:lnTo>
                <a:lnTo>
                  <a:pt x="14725650" y="2221864"/>
                </a:lnTo>
                <a:close/>
                <a:moveTo>
                  <a:pt x="0" y="0"/>
                </a:moveTo>
                <a:lnTo>
                  <a:pt x="17259300" y="0"/>
                </a:lnTo>
                <a:lnTo>
                  <a:pt x="17259300" y="11753850"/>
                </a:lnTo>
                <a:lnTo>
                  <a:pt x="0" y="1175385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Rectangle 8">
            <a:extLst>
              <a:ext uri="{FF2B5EF4-FFF2-40B4-BE49-F238E27FC236}">
                <a16:creationId xmlns:a16="http://schemas.microsoft.com/office/drawing/2014/main" id="{4B5D544B-2DCE-4DF1-8727-1E26B1B5C080}"/>
              </a:ext>
            </a:extLst>
          </p:cNvPr>
          <p:cNvSpPr/>
          <p:nvPr userDrawn="1"/>
        </p:nvSpPr>
        <p:spPr>
          <a:xfrm>
            <a:off x="0" y="0"/>
            <a:ext cx="12192000" cy="6858000"/>
          </a:xfrm>
          <a:prstGeom prst="rect">
            <a:avLst/>
          </a:prstGeom>
          <a:gradFill>
            <a:gsLst>
              <a:gs pos="0">
                <a:schemeClr val="accent1">
                  <a:alpha val="96000"/>
                </a:schemeClr>
              </a:gs>
              <a:gs pos="100000">
                <a:schemeClr val="accent5">
                  <a:alpha val="82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 name="Title 1">
            <a:extLst>
              <a:ext uri="{FF2B5EF4-FFF2-40B4-BE49-F238E27FC236}">
                <a16:creationId xmlns:a16="http://schemas.microsoft.com/office/drawing/2014/main" id="{FCC2B64F-CA29-4D3E-ABB1-D9718CFE6A4A}"/>
              </a:ext>
            </a:extLst>
          </p:cNvPr>
          <p:cNvSpPr>
            <a:spLocks noGrp="1"/>
          </p:cNvSpPr>
          <p:nvPr>
            <p:ph type="title"/>
          </p:nvPr>
        </p:nvSpPr>
        <p:spPr>
          <a:xfrm>
            <a:off x="358777" y="344047"/>
            <a:ext cx="9547225" cy="927100"/>
          </a:xfrm>
        </p:spPr>
        <p:txBody>
          <a:bodyPr>
            <a:normAutofit/>
          </a:bodyPr>
          <a:lstStyle>
            <a:lvl1pPr>
              <a:defRPr sz="2800">
                <a:solidFill>
                  <a:schemeClr val="bg1"/>
                </a:solidFill>
              </a:defRPr>
            </a:lvl1pPr>
          </a:lstStyle>
          <a:p>
            <a:r>
              <a:rPr lang="en-US"/>
              <a:t>Click to edit Master title style</a:t>
            </a:r>
            <a:endParaRPr lang="en-GB"/>
          </a:p>
        </p:txBody>
      </p:sp>
      <p:pic>
        <p:nvPicPr>
          <p:cNvPr id="17" name="Picture 16" descr="A close up of a logo&#10;&#10;Description automatically generated">
            <a:extLst>
              <a:ext uri="{FF2B5EF4-FFF2-40B4-BE49-F238E27FC236}">
                <a16:creationId xmlns:a16="http://schemas.microsoft.com/office/drawing/2014/main" id="{E2B89CF7-05AE-403F-9870-4CD67519B26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83781" y="353696"/>
            <a:ext cx="1101819" cy="225197"/>
          </a:xfrm>
          <a:prstGeom prst="rect">
            <a:avLst/>
          </a:prstGeom>
        </p:spPr>
      </p:pic>
      <p:sp>
        <p:nvSpPr>
          <p:cNvPr id="7" name="Freeform: Shape 44">
            <a:extLst>
              <a:ext uri="{FF2B5EF4-FFF2-40B4-BE49-F238E27FC236}">
                <a16:creationId xmlns:a16="http://schemas.microsoft.com/office/drawing/2014/main" id="{6A31D097-E25E-4FBC-9EBC-E6AD731EE549}"/>
              </a:ext>
            </a:extLst>
          </p:cNvPr>
          <p:cNvSpPr/>
          <p:nvPr userDrawn="1"/>
        </p:nvSpPr>
        <p:spPr>
          <a:xfrm>
            <a:off x="-3" y="4731502"/>
            <a:ext cx="12192004" cy="2149081"/>
          </a:xfrm>
          <a:custGeom>
            <a:avLst/>
            <a:gdLst>
              <a:gd name="connsiteX0" fmla="*/ 3 w 12192004"/>
              <a:gd name="connsiteY0" fmla="*/ 0 h 2149081"/>
              <a:gd name="connsiteX1" fmla="*/ 166794 w 12192004"/>
              <a:gd name="connsiteY1" fmla="*/ 53009 h 2149081"/>
              <a:gd name="connsiteX2" fmla="*/ 6096006 w 12192004"/>
              <a:gd name="connsiteY2" fmla="*/ 882838 h 2149081"/>
              <a:gd name="connsiteX3" fmla="*/ 12025218 w 12192004"/>
              <a:gd name="connsiteY3" fmla="*/ 53009 h 2149081"/>
              <a:gd name="connsiteX4" fmla="*/ 12192004 w 12192004"/>
              <a:gd name="connsiteY4" fmla="*/ 2 h 2149081"/>
              <a:gd name="connsiteX5" fmla="*/ 12192004 w 12192004"/>
              <a:gd name="connsiteY5" fmla="*/ 1721847 h 2149081"/>
              <a:gd name="connsiteX6" fmla="*/ 12192000 w 12192004"/>
              <a:gd name="connsiteY6" fmla="*/ 1721847 h 2149081"/>
              <a:gd name="connsiteX7" fmla="*/ 12192000 w 12192004"/>
              <a:gd name="connsiteY7" fmla="*/ 2149081 h 2149081"/>
              <a:gd name="connsiteX8" fmla="*/ 0 w 12192004"/>
              <a:gd name="connsiteY8" fmla="*/ 2149081 h 2149081"/>
              <a:gd name="connsiteX9" fmla="*/ 0 w 12192004"/>
              <a:gd name="connsiteY9" fmla="*/ 1431160 h 2149081"/>
              <a:gd name="connsiteX10" fmla="*/ 3 w 12192004"/>
              <a:gd name="connsiteY10" fmla="*/ 1431160 h 214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4" h="2149081">
                <a:moveTo>
                  <a:pt x="3" y="0"/>
                </a:moveTo>
                <a:lnTo>
                  <a:pt x="166794" y="53009"/>
                </a:lnTo>
                <a:cubicBezTo>
                  <a:pt x="1929330" y="582229"/>
                  <a:pt x="3949155" y="882838"/>
                  <a:pt x="6096006" y="882838"/>
                </a:cubicBezTo>
                <a:cubicBezTo>
                  <a:pt x="8242857" y="882838"/>
                  <a:pt x="10262682" y="582229"/>
                  <a:pt x="12025218" y="53009"/>
                </a:cubicBezTo>
                <a:lnTo>
                  <a:pt x="12192004" y="2"/>
                </a:lnTo>
                <a:lnTo>
                  <a:pt x="12192004" y="1721847"/>
                </a:lnTo>
                <a:lnTo>
                  <a:pt x="12192000" y="1721847"/>
                </a:lnTo>
                <a:lnTo>
                  <a:pt x="12192000" y="2149081"/>
                </a:lnTo>
                <a:lnTo>
                  <a:pt x="0" y="2149081"/>
                </a:lnTo>
                <a:lnTo>
                  <a:pt x="0" y="1431160"/>
                </a:lnTo>
                <a:lnTo>
                  <a:pt x="3" y="14311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spTree>
    <p:custDataLst>
      <p:tags r:id="rId1"/>
    </p:custDataLst>
    <p:extLst>
      <p:ext uri="{BB962C8B-B14F-4D97-AF65-F5344CB8AC3E}">
        <p14:creationId xmlns:p14="http://schemas.microsoft.com/office/powerpoint/2010/main" val="4111176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p:cNvGrpSpPr/>
          <p:nvPr userDrawn="1"/>
        </p:nvGrpSpPr>
        <p:grpSpPr>
          <a:xfrm>
            <a:off x="0" y="1931669"/>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12" name="Rectangle 11"/>
          <p:cNvSpPr/>
          <p:nvPr userDrawn="1"/>
        </p:nvSpPr>
        <p:spPr>
          <a:xfrm>
            <a:off x="7053" y="3106648"/>
            <a:ext cx="5885747" cy="1541552"/>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Oval 13"/>
          <p:cNvSpPr/>
          <p:nvPr userDrawn="1"/>
        </p:nvSpPr>
        <p:spPr>
          <a:xfrm>
            <a:off x="6635747" y="909320"/>
            <a:ext cx="4572000" cy="47914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Oval 14"/>
          <p:cNvSpPr/>
          <p:nvPr userDrawn="1"/>
        </p:nvSpPr>
        <p:spPr>
          <a:xfrm>
            <a:off x="6553200" y="797560"/>
            <a:ext cx="4754880" cy="4998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Oval 15"/>
          <p:cNvSpPr/>
          <p:nvPr userDrawn="1"/>
        </p:nvSpPr>
        <p:spPr>
          <a:xfrm>
            <a:off x="6325616" y="557784"/>
            <a:ext cx="5230368" cy="549859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ctrTitle"/>
          </p:nvPr>
        </p:nvSpPr>
        <p:spPr>
          <a:xfrm>
            <a:off x="264277" y="3114042"/>
            <a:ext cx="5628523" cy="1470025"/>
          </a:xfrm>
        </p:spPr>
        <p:txBody>
          <a:bodyPr>
            <a:normAutofit/>
          </a:bodyPr>
          <a:lstStyle>
            <a:lvl1pPr algn="l">
              <a:defRPr sz="3735"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54117" y="4759960"/>
            <a:ext cx="5841883" cy="711200"/>
          </a:xfrm>
        </p:spPr>
        <p:txBody>
          <a:bodyPr>
            <a:normAutofit/>
          </a:bodyPr>
          <a:lstStyle>
            <a:lvl1pPr marL="0" indent="0" algn="l">
              <a:buNone/>
              <a:defRPr sz="2135" b="1">
                <a:solidFill>
                  <a:schemeClr val="bg1"/>
                </a:solidFill>
                <a:latin typeface="Arial" panose="020B0604020202020204" pitchFamily="34" charset="0"/>
                <a:cs typeface="Arial" panose="020B0604020202020204" pitchFamily="34" charset="0"/>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1771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300"/>
                                        <p:tgtEl>
                                          <p:spTgt spid="9"/>
                                        </p:tgtEl>
                                      </p:cBhvr>
                                    </p:animEffect>
                                    <p:anim calcmode="lin" valueType="num">
                                      <p:cBhvr>
                                        <p:cTn id="16" dur="300" fill="hold"/>
                                        <p:tgtEl>
                                          <p:spTgt spid="9"/>
                                        </p:tgtEl>
                                        <p:attrNameLst>
                                          <p:attrName>ppt_x</p:attrName>
                                        </p:attrNameLst>
                                      </p:cBhvr>
                                      <p:tavLst>
                                        <p:tav tm="0">
                                          <p:val>
                                            <p:strVal val="#ppt_x"/>
                                          </p:val>
                                        </p:tav>
                                        <p:tav tm="100000">
                                          <p:val>
                                            <p:strVal val="#ppt_x"/>
                                          </p:val>
                                        </p:tav>
                                      </p:tavLst>
                                    </p:anim>
                                    <p:anim calcmode="lin" valueType="num">
                                      <p:cBhvr>
                                        <p:cTn id="17" dur="3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1"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8)">
                                      <p:cBhvr>
                                        <p:cTn id="21" dur="300"/>
                                        <p:tgtEl>
                                          <p:spTgt spid="14"/>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4)">
                                      <p:cBhvr>
                                        <p:cTn id="24" dur="300"/>
                                        <p:tgtEl>
                                          <p:spTgt spid="15"/>
                                        </p:tgtEl>
                                      </p:cBhvr>
                                    </p:animEffect>
                                  </p:childTnLst>
                                </p:cTn>
                              </p:par>
                            </p:childTnLst>
                          </p:cTn>
                        </p:par>
                        <p:par>
                          <p:cTn id="25" fill="hold">
                            <p:stCondLst>
                              <p:cond delay="2000"/>
                            </p:stCondLst>
                            <p:childTnLst>
                              <p:par>
                                <p:cTn id="26" presetID="21" presetClass="exit" presetSubtype="1" fill="hold" grpId="1" nodeType="afterEffect">
                                  <p:stCondLst>
                                    <p:cond delay="0"/>
                                  </p:stCondLst>
                                  <p:childTnLst>
                                    <p:animEffect transition="out" filter="wheel(1)">
                                      <p:cBhvr>
                                        <p:cTn id="27" dur="300"/>
                                        <p:tgtEl>
                                          <p:spTgt spid="14"/>
                                        </p:tgtEl>
                                      </p:cBhvr>
                                    </p:animEffect>
                                    <p:set>
                                      <p:cBhvr>
                                        <p:cTn id="28" dur="1" fill="hold">
                                          <p:stCondLst>
                                            <p:cond delay="299"/>
                                          </p:stCondLst>
                                        </p:cTn>
                                        <p:tgtEl>
                                          <p:spTgt spid="14"/>
                                        </p:tgtEl>
                                        <p:attrNameLst>
                                          <p:attrName>style.visibility</p:attrName>
                                        </p:attrNameLst>
                                      </p:cBhvr>
                                      <p:to>
                                        <p:strVal val="hidden"/>
                                      </p:to>
                                    </p:set>
                                  </p:childTnLst>
                                </p:cTn>
                              </p:par>
                              <p:par>
                                <p:cTn id="29" presetID="21" presetClass="exit" presetSubtype="1" fill="hold" grpId="1" nodeType="withEffect">
                                  <p:stCondLst>
                                    <p:cond delay="0"/>
                                  </p:stCondLst>
                                  <p:childTnLst>
                                    <p:animEffect transition="out" filter="wheel(1)">
                                      <p:cBhvr>
                                        <p:cTn id="30" dur="300"/>
                                        <p:tgtEl>
                                          <p:spTgt spid="15"/>
                                        </p:tgtEl>
                                      </p:cBhvr>
                                    </p:animEffect>
                                    <p:set>
                                      <p:cBhvr>
                                        <p:cTn id="31" dur="1" fill="hold">
                                          <p:stCondLst>
                                            <p:cond delay="299"/>
                                          </p:stCondLst>
                                        </p:cTn>
                                        <p:tgtEl>
                                          <p:spTgt spid="15"/>
                                        </p:tgtEl>
                                        <p:attrNameLst>
                                          <p:attrName>style.visibility</p:attrName>
                                        </p:attrNameLst>
                                      </p:cBhvr>
                                      <p:to>
                                        <p:strVal val="hidden"/>
                                      </p:to>
                                    </p:set>
                                  </p:childTnLst>
                                </p:cTn>
                              </p:par>
                              <p:par>
                                <p:cTn id="32" presetID="21"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4)">
                                      <p:cBhvr>
                                        <p:cTn id="34" dur="300"/>
                                        <p:tgtEl>
                                          <p:spTgt spid="16"/>
                                        </p:tgtEl>
                                      </p:cBhvr>
                                    </p:animEffect>
                                  </p:childTnLst>
                                </p:cTn>
                              </p:par>
                              <p:par>
                                <p:cTn id="35" presetID="21" presetClass="exit" presetSubtype="1" fill="hold" grpId="1" nodeType="withEffect">
                                  <p:stCondLst>
                                    <p:cond delay="0"/>
                                  </p:stCondLst>
                                  <p:childTnLst>
                                    <p:animEffect transition="out" filter="wheel(1)">
                                      <p:cBhvr>
                                        <p:cTn id="36" dur="300"/>
                                        <p:tgtEl>
                                          <p:spTgt spid="16"/>
                                        </p:tgtEl>
                                      </p:cBhvr>
                                    </p:animEffect>
                                    <p:set>
                                      <p:cBhvr>
                                        <p:cTn id="37" dur="1" fill="hold">
                                          <p:stCondLst>
                                            <p:cond delay="2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6088027"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544637"/>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21220494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p:cNvSpPr/>
          <p:nvPr userDrawn="1"/>
        </p:nvSpPr>
        <p:spPr>
          <a:xfrm>
            <a:off x="-8328"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07200" y="1600200"/>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7227884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a:xfrm>
            <a:off x="1" y="3429001"/>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34723317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userDrawn="1"/>
        </p:nvSpPr>
        <p:spPr>
          <a:xfrm>
            <a:off x="1" y="6477001"/>
            <a:ext cx="12197081" cy="380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26174585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0358954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9713078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7716498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220925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5222438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6" name="Rectangle 5"/>
          <p:cNvSpPr/>
          <p:nvPr userDrawn="1"/>
        </p:nvSpPr>
        <p:spPr>
          <a:xfrm>
            <a:off x="0" y="2"/>
            <a:ext cx="12192000" cy="6855695"/>
          </a:xfrm>
          <a:prstGeom prst="rect">
            <a:avLst/>
          </a:prstGeom>
          <a:solidFill>
            <a:srgbClr val="30354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8"/>
          <p:cNvSpPr/>
          <p:nvPr userDrawn="1"/>
        </p:nvSpPr>
        <p:spPr>
          <a:xfrm>
            <a:off x="2" y="1722120"/>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pic>
        <p:nvPicPr>
          <p:cNvPr id="4" name="Graphic 3">
            <a:extLst>
              <a:ext uri="{FF2B5EF4-FFF2-40B4-BE49-F238E27FC236}">
                <a16:creationId xmlns:a16="http://schemas.microsoft.com/office/drawing/2014/main" id="{15C4AE92-52F0-4EDA-F584-F3AAF4391EE1}"/>
              </a:ext>
            </a:extLst>
          </p:cNvPr>
          <p:cNvPicPr>
            <a:picLocks noChangeAspect="1"/>
          </p:cNvPicPr>
          <p:nvPr userDrawn="1"/>
        </p:nvPicPr>
        <p:blipFill>
          <a:blip r:embed="rId2">
            <a:extLst>
              <a:ext uri="{96DAC541-7B7A-43D3-8B79-37D633B846F1}">
                <asvg:svgBlip xmlns:asvg="http://schemas.microsoft.com/office/drawing/2016/SVG/main" r:embed="rId3"/>
              </a:ext>
            </a:extLst>
          </a:blip>
          <a:srcRect t="27322" b="30369"/>
          <a:stretch/>
        </p:blipFill>
        <p:spPr>
          <a:xfrm>
            <a:off x="10007600" y="82550"/>
            <a:ext cx="2235200" cy="668259"/>
          </a:xfrm>
          <a:prstGeom prst="rect">
            <a:avLst/>
          </a:prstGeom>
        </p:spPr>
      </p:pic>
    </p:spTree>
    <p:extLst>
      <p:ext uri="{BB962C8B-B14F-4D97-AF65-F5344CB8AC3E}">
        <p14:creationId xmlns:p14="http://schemas.microsoft.com/office/powerpoint/2010/main" val="39869283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p:cNvSpPr/>
          <p:nvPr userDrawn="1"/>
        </p:nvSpPr>
        <p:spPr>
          <a:xfrm>
            <a:off x="1" y="6477001"/>
            <a:ext cx="12197081" cy="380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
        <p:nvSpPr>
          <p:cNvPr id="6" name="TextBox 5"/>
          <p:cNvSpPr txBox="1"/>
          <p:nvPr userDrawn="1"/>
        </p:nvSpPr>
        <p:spPr>
          <a:xfrm>
            <a:off x="244826" y="6497542"/>
            <a:ext cx="11729493" cy="260521"/>
          </a:xfrm>
          <a:prstGeom prst="rect">
            <a:avLst/>
          </a:prstGeom>
          <a:noFill/>
        </p:spPr>
        <p:txBody>
          <a:bodyPr wrap="none" rtlCol="0">
            <a:spAutoFit/>
          </a:bodyPr>
          <a:lstStyle/>
          <a:p>
            <a:pPr marL="0" marR="0" indent="0" algn="l" defTabSz="1219200" rtl="0" eaLnBrk="1" fontAlgn="auto" latinLnBrk="0" hangingPunct="1">
              <a:lnSpc>
                <a:spcPct val="100000"/>
              </a:lnSpc>
              <a:spcBef>
                <a:spcPts val="0"/>
              </a:spcBef>
              <a:spcAft>
                <a:spcPts val="0"/>
              </a:spcAft>
              <a:buClrTx/>
              <a:buSzTx/>
              <a:buFontTx/>
              <a:buNone/>
              <a:defRPr/>
            </a:pPr>
            <a:r>
              <a:rPr lang="en-IN" sz="1095">
                <a:solidFill>
                  <a:srgbClr val="FFC000"/>
                </a:solidFill>
                <a:latin typeface="Arial" panose="020B0604020202020204" pitchFamily="34" charset="0"/>
                <a:cs typeface="Arial" panose="020B0604020202020204" pitchFamily="34" charset="0"/>
              </a:rPr>
              <a:t>Source to Pay Suite:   </a:t>
            </a:r>
            <a:r>
              <a:rPr lang="en-IN" sz="1095">
                <a:solidFill>
                  <a:schemeClr val="bg1"/>
                </a:solidFill>
                <a:latin typeface="Arial" panose="020B0604020202020204" pitchFamily="34" charset="0"/>
                <a:cs typeface="Arial" panose="020B0604020202020204" pitchFamily="34" charset="0"/>
              </a:rPr>
              <a:t>Spend Analysis | </a:t>
            </a:r>
            <a:r>
              <a:rPr lang="en-IN" sz="1095" err="1">
                <a:solidFill>
                  <a:schemeClr val="bg1"/>
                </a:solidFill>
                <a:latin typeface="Arial" panose="020B0604020202020204" pitchFamily="34" charset="0"/>
                <a:cs typeface="Arial" panose="020B0604020202020204" pitchFamily="34" charset="0"/>
              </a:rPr>
              <a:t>eSourcing</a:t>
            </a:r>
            <a:r>
              <a:rPr lang="en-IN" sz="1095">
                <a:solidFill>
                  <a:schemeClr val="bg1"/>
                </a:solidFill>
                <a:latin typeface="Arial" panose="020B0604020202020204" pitchFamily="34" charset="0"/>
                <a:cs typeface="Arial" panose="020B0604020202020204" pitchFamily="34" charset="0"/>
              </a:rPr>
              <a:t> | Contract Management | Supplier Management | Savings Management | Project Management | Request Management | Procure-to-Pay</a:t>
            </a:r>
          </a:p>
        </p:txBody>
      </p:sp>
    </p:spTree>
    <p:extLst>
      <p:ext uri="{BB962C8B-B14F-4D97-AF65-F5344CB8AC3E}">
        <p14:creationId xmlns:p14="http://schemas.microsoft.com/office/powerpoint/2010/main" val="18849260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6088027" y="1"/>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5"/>
            </a:lvl1pPr>
            <a:lvl2pPr>
              <a:defRPr sz="1865"/>
            </a:lvl2pPr>
            <a:lvl3pPr>
              <a:defRPr sz="1600"/>
            </a:lvl3pPr>
            <a:lvl4pPr>
              <a:defRPr sz="1465"/>
            </a:lvl4pPr>
            <a:lvl5pPr>
              <a:defRPr sz="1465"/>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17602069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13053" y="3"/>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135"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normAutofit/>
          </a:bodyPr>
          <a:lstStyle>
            <a:lvl1pPr>
              <a:defRPr sz="2135"/>
            </a:lvl1pPr>
            <a:lvl2pPr>
              <a:defRPr sz="1865"/>
            </a:lvl2pPr>
            <a:lvl3pPr>
              <a:defRPr sz="1600"/>
            </a:lvl3pPr>
            <a:lvl4pPr>
              <a:defRPr sz="1465"/>
            </a:lvl4pPr>
            <a:lvl5pPr>
              <a:defRPr sz="146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8535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31626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0" y="899162"/>
            <a:ext cx="8737600" cy="595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24705235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0" y="899162"/>
            <a:ext cx="12192000" cy="595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9354138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0" y="899162"/>
            <a:ext cx="8737600"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41479305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4" name="Rectangle 3"/>
          <p:cNvSpPr/>
          <p:nvPr userDrawn="1"/>
        </p:nvSpPr>
        <p:spPr>
          <a:xfrm>
            <a:off x="1"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userDrawn="1"/>
        </p:nvSpPr>
        <p:spPr>
          <a:xfrm>
            <a:off x="-1" y="899162"/>
            <a:ext cx="12197081"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254668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010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0E6CC-15D9-4974-B3D0-F1CE60E60376}" type="slidenum">
              <a:rPr lang="en-US" smtClean="0"/>
              <a:t>‹#›</a:t>
            </a:fld>
            <a:endParaRPr lang="en-US"/>
          </a:p>
        </p:txBody>
      </p:sp>
    </p:spTree>
    <p:extLst>
      <p:ext uri="{BB962C8B-B14F-4D97-AF65-F5344CB8AC3E}">
        <p14:creationId xmlns:p14="http://schemas.microsoft.com/office/powerpoint/2010/main" val="17599093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0E6CC-15D9-4974-B3D0-F1CE60E60376}" type="slidenum">
              <a:rPr lang="en-US" smtClean="0"/>
              <a:t>‹#›</a:t>
            </a:fld>
            <a:endParaRPr lang="en-US"/>
          </a:p>
        </p:txBody>
      </p:sp>
    </p:spTree>
    <p:extLst>
      <p:ext uri="{BB962C8B-B14F-4D97-AF65-F5344CB8AC3E}">
        <p14:creationId xmlns:p14="http://schemas.microsoft.com/office/powerpoint/2010/main" val="16372230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
        <p:nvSpPr>
          <p:cNvPr id="15" name="Rectangle 14"/>
          <p:cNvSpPr/>
          <p:nvPr userDrawn="1"/>
        </p:nvSpPr>
        <p:spPr>
          <a:xfrm>
            <a:off x="3563054" y="2778207"/>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6" name="Group 15"/>
          <p:cNvGrpSpPr/>
          <p:nvPr userDrawn="1"/>
        </p:nvGrpSpPr>
        <p:grpSpPr>
          <a:xfrm>
            <a:off x="0" y="2778207"/>
            <a:ext cx="3563053" cy="1162051"/>
            <a:chOff x="424129" y="616687"/>
            <a:chExt cx="3233471" cy="1054562"/>
          </a:xfrm>
        </p:grpSpPr>
        <p:sp>
          <p:nvSpPr>
            <p:cNvPr id="17" name="Rectangle 16"/>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9" name="TextBox 8"/>
          <p:cNvSpPr txBox="1"/>
          <p:nvPr userDrawn="1"/>
        </p:nvSpPr>
        <p:spPr>
          <a:xfrm>
            <a:off x="3573214" y="3068579"/>
            <a:ext cx="3022943" cy="666786"/>
          </a:xfrm>
          <a:prstGeom prst="rect">
            <a:avLst/>
          </a:prstGeom>
          <a:noFill/>
        </p:spPr>
        <p:txBody>
          <a:bodyPr wrap="none" rtlCol="0">
            <a:spAutoFit/>
          </a:bodyPr>
          <a:lstStyle/>
          <a:p>
            <a:r>
              <a:rPr lang="en-US" sz="3735" b="1">
                <a:solidFill>
                  <a:schemeClr val="bg1"/>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45420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5" y="2778208"/>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Title 5"/>
          <p:cNvSpPr txBox="1"/>
          <p:nvPr userDrawn="1"/>
        </p:nvSpPr>
        <p:spPr>
          <a:xfrm>
            <a:off x="3669417" y="2856599"/>
            <a:ext cx="11468985" cy="1053028"/>
          </a:xfrm>
          <a:prstGeom prst="rect">
            <a:avLst/>
          </a:prstGeom>
          <a:noFill/>
          <a:ln>
            <a:noFill/>
          </a:ln>
        </p:spPr>
        <p:txBody>
          <a:bodyPr spcFirstLastPara="1" wrap="square" lIns="121900" tIns="121900" rIns="121900" bIns="121900" anchor="t" anchorCtr="0">
            <a:noAutofit/>
          </a:bodyPr>
          <a:lstStyle/>
          <a:p>
            <a:pPr marL="12700" lvl="0">
              <a:lnSpc>
                <a:spcPct val="120000"/>
              </a:lnSpc>
              <a:buClr>
                <a:schemeClr val="dk1"/>
              </a:buClr>
              <a:buSzPts val="2800"/>
              <a:defRPr/>
            </a:pPr>
            <a:r>
              <a:rPr lang="en-IN" sz="2665" b="1">
                <a:solidFill>
                  <a:schemeClr val="bg1"/>
                </a:solidFill>
                <a:latin typeface="Arial" panose="020B0604020202020204" pitchFamily="34" charset="0"/>
                <a:ea typeface="Open Sans" panose="020B0606030504020204" pitchFamily="34" charset="0"/>
                <a:cs typeface="Arial" panose="020B0604020202020204" pitchFamily="34" charset="0"/>
              </a:rPr>
              <a:t>A long-term sustainable partner</a:t>
            </a:r>
            <a:br>
              <a:rPr kumimoji="0" lang="en-IN" sz="2665" b="1"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rPr>
            </a:br>
            <a:r>
              <a:rPr lang="en-GB" sz="1600">
                <a:solidFill>
                  <a:schemeClr val="bg1"/>
                </a:solidFill>
                <a:latin typeface="Arial" panose="020B0604020202020204" pitchFamily="34" charset="0"/>
                <a:ea typeface="Open Sans" panose="020B0606030504020204" pitchFamily="34" charset="0"/>
                <a:cs typeface="Arial" panose="020B0604020202020204" pitchFamily="34" charset="0"/>
              </a:rPr>
              <a:t>for your AI powered procurement transformation journey</a:t>
            </a:r>
            <a:endParaRPr kumimoji="0" lang="en-IN" sz="2400" b="0"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endParaRPr>
          </a:p>
        </p:txBody>
      </p:sp>
      <p:grpSp>
        <p:nvGrpSpPr>
          <p:cNvPr id="6" name="Group 5"/>
          <p:cNvGrpSpPr/>
          <p:nvPr userDrawn="1"/>
        </p:nvGrpSpPr>
        <p:grpSpPr>
          <a:xfrm>
            <a:off x="0" y="2778208"/>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Tree>
    <p:extLst>
      <p:ext uri="{BB962C8B-B14F-4D97-AF65-F5344CB8AC3E}">
        <p14:creationId xmlns:p14="http://schemas.microsoft.com/office/powerpoint/2010/main" val="356838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4" y="2778207"/>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Title 5"/>
          <p:cNvSpPr txBox="1"/>
          <p:nvPr userDrawn="1"/>
        </p:nvSpPr>
        <p:spPr>
          <a:xfrm>
            <a:off x="3669416" y="2856598"/>
            <a:ext cx="11468985" cy="1053028"/>
          </a:xfrm>
          <a:prstGeom prst="rect">
            <a:avLst/>
          </a:prstGeom>
          <a:noFill/>
          <a:ln>
            <a:noFill/>
          </a:ln>
        </p:spPr>
        <p:txBody>
          <a:bodyPr spcFirstLastPara="1" wrap="square" lIns="121900" tIns="121900" rIns="121900" bIns="121900" anchor="t" anchorCtr="0">
            <a:noAutofit/>
          </a:bodyPr>
          <a:lstStyle/>
          <a:p>
            <a:pPr marL="12700" lvl="0">
              <a:lnSpc>
                <a:spcPct val="120000"/>
              </a:lnSpc>
              <a:buClr>
                <a:schemeClr val="dk1"/>
              </a:buClr>
              <a:buSzPts val="2800"/>
              <a:defRPr/>
            </a:pPr>
            <a:r>
              <a:rPr lang="en-IN" sz="2665" b="1">
                <a:solidFill>
                  <a:schemeClr val="bg1"/>
                </a:solidFill>
                <a:latin typeface="Arial" panose="020B0604020202020204" pitchFamily="34" charset="0"/>
                <a:ea typeface="Open Sans" panose="020B0606030504020204" pitchFamily="34" charset="0"/>
                <a:cs typeface="Arial" panose="020B0604020202020204" pitchFamily="34" charset="0"/>
              </a:rPr>
              <a:t>A long-term sustainable partner</a:t>
            </a:r>
            <a:br>
              <a:rPr kumimoji="0" lang="en-IN" sz="2665" b="1"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rPr>
            </a:br>
            <a:r>
              <a:rPr lang="en-GB" sz="1600">
                <a:solidFill>
                  <a:schemeClr val="bg1"/>
                </a:solidFill>
                <a:latin typeface="Arial" panose="020B0604020202020204" pitchFamily="34" charset="0"/>
                <a:ea typeface="Open Sans" panose="020B0606030504020204" pitchFamily="34" charset="0"/>
                <a:cs typeface="Arial" panose="020B0604020202020204" pitchFamily="34" charset="0"/>
              </a:rPr>
              <a:t>for your AI powered procurement transformation journey</a:t>
            </a:r>
            <a:endParaRPr kumimoji="0" lang="en-IN" sz="2400" b="0"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endParaRPr>
          </a:p>
        </p:txBody>
      </p:sp>
      <p:grpSp>
        <p:nvGrpSpPr>
          <p:cNvPr id="6" name="Group 5"/>
          <p:cNvGrpSpPr/>
          <p:nvPr userDrawn="1"/>
        </p:nvGrpSpPr>
        <p:grpSpPr>
          <a:xfrm>
            <a:off x="0" y="2778207"/>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7097" y="431032"/>
            <a:ext cx="2148856" cy="2185169"/>
          </a:xfrm>
          <a:prstGeom prst="rect">
            <a:avLst/>
          </a:prstGeom>
        </p:spPr>
      </p:pic>
    </p:spTree>
    <p:extLst>
      <p:ext uri="{BB962C8B-B14F-4D97-AF65-F5344CB8AC3E}">
        <p14:creationId xmlns:p14="http://schemas.microsoft.com/office/powerpoint/2010/main" val="396259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0E6CC-15D9-4974-B3D0-F1CE60E60376}" type="slidenum">
              <a:rPr lang="en-US" smtClean="0"/>
              <a:t>‹#›</a:t>
            </a:fld>
            <a:endParaRPr lang="en-US"/>
          </a:p>
        </p:txBody>
      </p:sp>
    </p:spTree>
    <p:extLst>
      <p:ext uri="{BB962C8B-B14F-4D97-AF65-F5344CB8AC3E}">
        <p14:creationId xmlns:p14="http://schemas.microsoft.com/office/powerpoint/2010/main" val="40032204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ection header" userDrawn="1">
  <p:cSld name="6_Section header">
    <p:spTree>
      <p:nvGrpSpPr>
        <p:cNvPr id="1" name="Shape 14"/>
        <p:cNvGrpSpPr/>
        <p:nvPr/>
      </p:nvGrpSpPr>
      <p:grpSpPr>
        <a:xfrm>
          <a:off x="0" y="0"/>
          <a:ext cx="0" cy="0"/>
          <a:chOff x="0" y="0"/>
          <a:chExt cx="0" cy="0"/>
        </a:xfrm>
      </p:grpSpPr>
      <p:sp>
        <p:nvSpPr>
          <p:cNvPr id="4" name="Google Shape;79;p16"/>
          <p:cNvSpPr/>
          <p:nvPr userDrawn="1"/>
        </p:nvSpPr>
        <p:spPr>
          <a:xfrm>
            <a:off x="2" y="0"/>
            <a:ext cx="12191999" cy="6858000"/>
          </a:xfrm>
          <a:prstGeom prst="rect">
            <a:avLst/>
          </a:prstGeom>
          <a:solidFill>
            <a:srgbClr val="282E4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5"/>
          </a:p>
        </p:txBody>
      </p:sp>
      <p:sp>
        <p:nvSpPr>
          <p:cNvPr id="15" name="Google Shape;15;p3"/>
          <p:cNvSpPr txBox="1">
            <a:spLocks noGrp="1"/>
          </p:cNvSpPr>
          <p:nvPr>
            <p:ph type="title" hasCustomPrompt="1"/>
          </p:nvPr>
        </p:nvSpPr>
        <p:spPr>
          <a:xfrm>
            <a:off x="415600" y="2867800"/>
            <a:ext cx="11360800" cy="1122400"/>
          </a:xfrm>
          <a:prstGeom prst="rect">
            <a:avLst/>
          </a:prstGeom>
        </p:spPr>
        <p:txBody>
          <a:bodyPr spcFirstLastPara="1" wrap="square" lIns="91425" tIns="91425" rIns="91425" bIns="91425" anchor="ctr" anchorCtr="0">
            <a:normAutofit/>
          </a:bodyPr>
          <a:lstStyle>
            <a:lvl1pPr lvl="0" algn="l">
              <a:spcBef>
                <a:spcPts val="0"/>
              </a:spcBef>
              <a:spcAft>
                <a:spcPts val="0"/>
              </a:spcAft>
              <a:buSzPts val="3600"/>
              <a:buNone/>
              <a:defRPr sz="4800" b="1">
                <a:solidFill>
                  <a:schemeClr val="bg1"/>
                </a:solidFill>
                <a:latin typeface="Corbel" panose="020B0503020204020204" pitchFamily="34" charset="0"/>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n-IN"/>
              <a:t>THIS IS A SLIDE BREAKER</a:t>
            </a:r>
          </a:p>
        </p:txBody>
      </p:sp>
      <p:sp>
        <p:nvSpPr>
          <p:cNvPr id="16" name="Google Shape;16;p3"/>
          <p:cNvSpPr txBox="1">
            <a:spLocks noGrp="1"/>
          </p:cNvSpPr>
          <p:nvPr>
            <p:ph type="sldNum" idx="12"/>
          </p:nvPr>
        </p:nvSpPr>
        <p:spPr>
          <a:xfrm>
            <a:off x="11280995" y="277677"/>
            <a:ext cx="565452" cy="405617"/>
          </a:xfrm>
          <a:prstGeom prst="rect">
            <a:avLst/>
          </a:prstGeom>
        </p:spPr>
        <p:txBody>
          <a:bodyPr spcFirstLastPara="1" wrap="square" lIns="91425" tIns="91425" rIns="91425" bIns="91425" anchor="ctr" anchorCtr="0">
            <a:normAutofit/>
          </a:bodyPr>
          <a:lstStyle>
            <a:lvl1pPr lvl="0">
              <a:buNone/>
              <a:defRPr>
                <a:solidFill>
                  <a:schemeClr val="bg1"/>
                </a:solidFill>
                <a:latin typeface="Segoe UI" panose="020B0502040204020203" pitchFamily="34" charset="0"/>
                <a:cs typeface="Segoe UI" panose="020B0502040204020203"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t>‹#›</a:t>
            </a:fld>
            <a:endParaRPr lang="en-GB"/>
          </a:p>
        </p:txBody>
      </p:sp>
      <p:pic>
        <p:nvPicPr>
          <p:cNvPr id="2050" name="Picture 2" descr="https://lh4.googleusercontent.com/JifoaszDfvbdVhNwuzYt9M1-3NO4X4g6HFHUxup9q-lYm6Y8NdcowN5GYD5Xs1UbeXH3injnCdtWdZ4EEx2bHa9h6BoqceXDJYw28RXsJa1cKLDJ4dQgs08mEti2ViIp0aIbUGzeybY"/>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2615" t="42667" r="38703" b="48121"/>
          <a:stretch>
            <a:fillRect/>
          </a:stretch>
        </p:blipFill>
        <p:spPr bwMode="auto">
          <a:xfrm>
            <a:off x="9753600" y="6070337"/>
            <a:ext cx="2092845" cy="58049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9;p4"/>
          <p:cNvSpPr txBox="1">
            <a:spLocks noGrp="1"/>
          </p:cNvSpPr>
          <p:nvPr>
            <p:ph type="body" idx="1" hasCustomPrompt="1"/>
          </p:nvPr>
        </p:nvSpPr>
        <p:spPr>
          <a:xfrm>
            <a:off x="267469" y="4010825"/>
            <a:ext cx="11360800" cy="888763"/>
          </a:xfrm>
          <a:prstGeom prst="rect">
            <a:avLst/>
          </a:prstGeom>
        </p:spPr>
        <p:txBody>
          <a:bodyPr spcFirstLastPara="1" wrap="square" lIns="91425" tIns="91425" rIns="91425" bIns="91425" anchor="t" anchorCtr="0">
            <a:normAutofit/>
          </a:bodyPr>
          <a:lstStyle>
            <a:lvl1pPr marL="152400" lvl="0" indent="0">
              <a:spcBef>
                <a:spcPts val="0"/>
              </a:spcBef>
              <a:spcAft>
                <a:spcPts val="0"/>
              </a:spcAft>
              <a:buSzPts val="1800"/>
              <a:buNone/>
              <a:defRPr>
                <a:solidFill>
                  <a:schemeClr val="bg1"/>
                </a:solidFill>
                <a:latin typeface="Segoe UI" panose="020B0502040204020203" pitchFamily="34" charset="0"/>
                <a:cs typeface="Segoe UI" panose="020B0502040204020203" pitchFamily="34" charset="0"/>
              </a:defRPr>
            </a:lvl1pPr>
            <a:lvl2pPr marL="1219200" lvl="1" indent="-423545">
              <a:spcBef>
                <a:spcPts val="0"/>
              </a:spcBef>
              <a:spcAft>
                <a:spcPts val="0"/>
              </a:spcAft>
              <a:buSzPts val="1400"/>
              <a:buChar char="○"/>
              <a:defRPr/>
            </a:lvl2pPr>
            <a:lvl3pPr marL="1828800" lvl="2" indent="-423545">
              <a:spcBef>
                <a:spcPts val="0"/>
              </a:spcBef>
              <a:spcAft>
                <a:spcPts val="0"/>
              </a:spcAft>
              <a:buSzPts val="1400"/>
              <a:buChar char="■"/>
              <a:defRPr/>
            </a:lvl3pPr>
            <a:lvl4pPr marL="2438400" lvl="3" indent="-423545">
              <a:spcBef>
                <a:spcPts val="0"/>
              </a:spcBef>
              <a:spcAft>
                <a:spcPts val="0"/>
              </a:spcAft>
              <a:buSzPts val="1400"/>
              <a:buChar char="●"/>
              <a:defRPr/>
            </a:lvl4pPr>
            <a:lvl5pPr marL="3048000" lvl="4" indent="-423545">
              <a:spcBef>
                <a:spcPts val="0"/>
              </a:spcBef>
              <a:spcAft>
                <a:spcPts val="0"/>
              </a:spcAft>
              <a:buSzPts val="1400"/>
              <a:buChar char="○"/>
              <a:defRPr/>
            </a:lvl5pPr>
            <a:lvl6pPr marL="3657600" lvl="5" indent="-423545">
              <a:spcBef>
                <a:spcPts val="0"/>
              </a:spcBef>
              <a:spcAft>
                <a:spcPts val="0"/>
              </a:spcAft>
              <a:buSzPts val="1400"/>
              <a:buChar char="■"/>
              <a:defRPr/>
            </a:lvl6pPr>
            <a:lvl7pPr marL="4267200" lvl="6" indent="-423545">
              <a:spcBef>
                <a:spcPts val="0"/>
              </a:spcBef>
              <a:spcAft>
                <a:spcPts val="0"/>
              </a:spcAft>
              <a:buSzPts val="1400"/>
              <a:buChar char="●"/>
              <a:defRPr/>
            </a:lvl7pPr>
            <a:lvl8pPr marL="4876800" lvl="7" indent="-423545">
              <a:spcBef>
                <a:spcPts val="0"/>
              </a:spcBef>
              <a:spcAft>
                <a:spcPts val="0"/>
              </a:spcAft>
              <a:buSzPts val="1400"/>
              <a:buChar char="○"/>
              <a:defRPr/>
            </a:lvl8pPr>
            <a:lvl9pPr marL="5486400" lvl="8" indent="-423545">
              <a:spcBef>
                <a:spcPts val="0"/>
              </a:spcBef>
              <a:spcAft>
                <a:spcPts val="0"/>
              </a:spcAft>
              <a:buSzPts val="1400"/>
              <a:buChar char="■"/>
              <a:defRPr/>
            </a:lvl9pPr>
          </a:lstStyle>
          <a:p>
            <a:r>
              <a:rPr lang="en-IN"/>
              <a:t>This is a subtitle</a:t>
            </a:r>
          </a:p>
        </p:txBody>
      </p:sp>
    </p:spTree>
    <p:extLst>
      <p:ext uri="{BB962C8B-B14F-4D97-AF65-F5344CB8AC3E}">
        <p14:creationId xmlns:p14="http://schemas.microsoft.com/office/powerpoint/2010/main" val="12194728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57253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58918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0261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46830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00056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51966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60457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8680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43875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49689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159115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959013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Rectangle 9"/>
          <p:cNvSpPr/>
          <p:nvPr/>
        </p:nvSpPr>
        <p:spPr>
          <a:xfrm>
            <a:off x="0" y="391273"/>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sp>
        <p:nvSpPr>
          <p:cNvPr id="12" name="Rectangle 11"/>
          <p:cNvSpPr/>
          <p:nvPr userDrawn="1"/>
        </p:nvSpPr>
        <p:spPr>
          <a:xfrm>
            <a:off x="7054" y="4175761"/>
            <a:ext cx="6305413" cy="1847281"/>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2" name="Title 1"/>
          <p:cNvSpPr>
            <a:spLocks noGrp="1"/>
          </p:cNvSpPr>
          <p:nvPr>
            <p:ph type="ctrTitle"/>
          </p:nvPr>
        </p:nvSpPr>
        <p:spPr>
          <a:xfrm>
            <a:off x="264277" y="4488885"/>
            <a:ext cx="5628523" cy="1470025"/>
          </a:xfrm>
        </p:spPr>
        <p:txBody>
          <a:bodyPr>
            <a:normAutofit/>
          </a:bodyPr>
          <a:lstStyle>
            <a:lvl1pPr algn="l">
              <a:defRPr sz="3733"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B06D9A4C-77A5-F419-FAF1-C10749F06C22}"/>
              </a:ext>
            </a:extLst>
          </p:cNvPr>
          <p:cNvSpPr/>
          <p:nvPr userDrawn="1"/>
        </p:nvSpPr>
        <p:spPr>
          <a:xfrm>
            <a:off x="0" y="6023042"/>
            <a:ext cx="6312467" cy="6095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3" name="Subtitle 2"/>
          <p:cNvSpPr>
            <a:spLocks noGrp="1"/>
          </p:cNvSpPr>
          <p:nvPr>
            <p:ph type="subTitle" idx="1"/>
          </p:nvPr>
        </p:nvSpPr>
        <p:spPr>
          <a:xfrm>
            <a:off x="264278" y="6084001"/>
            <a:ext cx="6048189" cy="398088"/>
          </a:xfrm>
        </p:spPr>
        <p:txBody>
          <a:bodyPr>
            <a:normAutofit/>
          </a:bodyPr>
          <a:lstStyle>
            <a:lvl1pPr marL="0" indent="0" algn="l">
              <a:buNone/>
              <a:defRPr sz="2133" b="1">
                <a:solidFill>
                  <a:schemeClr val="bg1"/>
                </a:solidFill>
                <a:latin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5" name="Graphic 4">
            <a:extLst>
              <a:ext uri="{FF2B5EF4-FFF2-40B4-BE49-F238E27FC236}">
                <a16:creationId xmlns:a16="http://schemas.microsoft.com/office/drawing/2014/main" id="{842AAA7B-8154-B90E-9D14-C6DA7F57C9B2}"/>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2291" y="388124"/>
            <a:ext cx="3608131" cy="1078726"/>
          </a:xfrm>
          <a:prstGeom prst="rect">
            <a:avLst/>
          </a:prstGeom>
        </p:spPr>
      </p:pic>
    </p:spTree>
    <p:extLst>
      <p:ext uri="{BB962C8B-B14F-4D97-AF65-F5344CB8AC3E}">
        <p14:creationId xmlns:p14="http://schemas.microsoft.com/office/powerpoint/2010/main" val="327008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2927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1886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75329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7634073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188450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775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12064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923378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4604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0199254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6475598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17" name="Rectangle 16"/>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sp>
        <p:nvSpPr>
          <p:cNvPr id="9" name="TextBox 8"/>
          <p:cNvSpPr txBox="1"/>
          <p:nvPr userDrawn="1"/>
        </p:nvSpPr>
        <p:spPr>
          <a:xfrm>
            <a:off x="3573214" y="3068581"/>
            <a:ext cx="3084489" cy="697557"/>
          </a:xfrm>
          <a:prstGeom prst="rect">
            <a:avLst/>
          </a:prstGeom>
          <a:noFill/>
        </p:spPr>
        <p:txBody>
          <a:bodyPr wrap="none" lIns="121915" tIns="60957" rIns="121915" bIns="60957" rtlCol="0">
            <a:spAutoFit/>
          </a:bodyPr>
          <a:lstStyle/>
          <a:p>
            <a:pPr defTabSz="1219170"/>
            <a:r>
              <a:rPr lang="en-US" sz="3733" b="1">
                <a:solidFill>
                  <a:srgbClr val="FFFFFF"/>
                </a:solidFill>
                <a:latin typeface="Arial" panose="020B0604020202020204" pitchFamily="34" charset="0"/>
                <a:cs typeface="Arial" panose="020B0604020202020204" pitchFamily="34" charset="0"/>
              </a:rPr>
              <a:t>THANK YOU</a:t>
            </a:r>
          </a:p>
        </p:txBody>
      </p:sp>
      <p:pic>
        <p:nvPicPr>
          <p:cNvPr id="2" name="Picture 1">
            <a:extLst>
              <a:ext uri="{FF2B5EF4-FFF2-40B4-BE49-F238E27FC236}">
                <a16:creationId xmlns:a16="http://schemas.microsoft.com/office/drawing/2014/main" id="{700318EB-54AC-0F75-A5B5-351D7CC596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2837" y="3001670"/>
            <a:ext cx="3122739" cy="694809"/>
          </a:xfrm>
          <a:prstGeom prst="rect">
            <a:avLst/>
          </a:prstGeom>
        </p:spPr>
      </p:pic>
    </p:spTree>
    <p:extLst>
      <p:ext uri="{BB962C8B-B14F-4D97-AF65-F5344CB8AC3E}">
        <p14:creationId xmlns:p14="http://schemas.microsoft.com/office/powerpoint/2010/main" val="20767422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userDrawn="1"/>
        </p:nvSpPr>
        <p:spPr>
          <a:xfrm>
            <a:off x="3563055" y="2778209"/>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defTabSz="1219170"/>
            <a:endParaRPr lang="en-US" sz="2400">
              <a:solidFill>
                <a:srgbClr val="FFFFFF"/>
              </a:solidFill>
            </a:endParaRPr>
          </a:p>
        </p:txBody>
      </p:sp>
      <p:sp>
        <p:nvSpPr>
          <p:cNvPr id="5" name="Title 5"/>
          <p:cNvSpPr txBox="1"/>
          <p:nvPr userDrawn="1"/>
        </p:nvSpPr>
        <p:spPr>
          <a:xfrm>
            <a:off x="3669418" y="2856599"/>
            <a:ext cx="11468985" cy="1053028"/>
          </a:xfrm>
          <a:prstGeom prst="rect">
            <a:avLst/>
          </a:prstGeom>
          <a:noFill/>
          <a:ln>
            <a:noFill/>
          </a:ln>
        </p:spPr>
        <p:txBody>
          <a:bodyPr spcFirstLastPara="1" wrap="square" lIns="121895" tIns="121895" rIns="121895" bIns="121895" anchor="t" anchorCtr="0">
            <a:noAutofit/>
          </a:bodyPr>
          <a:lstStyle/>
          <a:p>
            <a:pPr marL="12700" defTabSz="1219170">
              <a:lnSpc>
                <a:spcPct val="120000"/>
              </a:lnSpc>
              <a:buClr>
                <a:prstClr val="black"/>
              </a:buClr>
              <a:buSzPts val="2800"/>
              <a:defRPr/>
            </a:pPr>
            <a:r>
              <a:rPr lang="en-IN" sz="2667" b="1">
                <a:solidFill>
                  <a:srgbClr val="FFFFFF"/>
                </a:solidFill>
                <a:latin typeface="Arial" panose="020B0604020202020204" pitchFamily="34" charset="0"/>
                <a:ea typeface="Open Sans" panose="020B0606030504020204" pitchFamily="34" charset="0"/>
                <a:cs typeface="Arial" panose="020B0604020202020204" pitchFamily="34" charset="0"/>
              </a:rPr>
              <a:t>A long-term sustainable partner</a:t>
            </a:r>
            <a:br>
              <a:rPr lang="en-IN" sz="2667" b="1" kern="0">
                <a:solidFill>
                  <a:srgbClr val="FFFFFF"/>
                </a:solidFill>
                <a:latin typeface="Arial" panose="020B0604020202020204" pitchFamily="34" charset="0"/>
                <a:ea typeface="Open Sans" panose="020B0606030504020204" pitchFamily="34" charset="0"/>
                <a:cs typeface="Arial" panose="020B0604020202020204" pitchFamily="34" charset="0"/>
                <a:sym typeface="Arial" panose="020B0604020202020204"/>
              </a:rPr>
            </a:br>
            <a:r>
              <a:rPr lang="en-GB" sz="1600">
                <a:solidFill>
                  <a:srgbClr val="FFFFFF"/>
                </a:solidFill>
                <a:latin typeface="Arial" panose="020B0604020202020204" pitchFamily="34" charset="0"/>
                <a:ea typeface="Open Sans" panose="020B0606030504020204" pitchFamily="34" charset="0"/>
                <a:cs typeface="Arial" panose="020B0604020202020204" pitchFamily="34" charset="0"/>
              </a:rPr>
              <a:t>for your AI powered procurement transformation journey</a:t>
            </a:r>
            <a:endParaRPr lang="en-IN" sz="2400" kern="0">
              <a:solidFill>
                <a:srgbClr val="FFFFFF"/>
              </a:solidFill>
              <a:latin typeface="Arial" panose="020B0604020202020204" pitchFamily="34" charset="0"/>
              <a:ea typeface="Open Sans" panose="020B0606030504020204" pitchFamily="34" charset="0"/>
              <a:cs typeface="Arial" panose="020B0604020202020204" pitchFamily="34" charset="0"/>
              <a:sym typeface="Arial" panose="020B0604020202020204"/>
            </a:endParaRPr>
          </a:p>
        </p:txBody>
      </p:sp>
      <p:sp>
        <p:nvSpPr>
          <p:cNvPr id="10" name="Rectangle 9"/>
          <p:cNvSpPr/>
          <p:nvPr/>
        </p:nvSpPr>
        <p:spPr>
          <a:xfrm>
            <a:off x="0" y="2778209"/>
            <a:ext cx="3563053" cy="1162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7097" y="431034"/>
            <a:ext cx="2148856" cy="2185169"/>
          </a:xfrm>
          <a:prstGeom prst="rect">
            <a:avLst/>
          </a:prstGeom>
        </p:spPr>
      </p:pic>
      <p:pic>
        <p:nvPicPr>
          <p:cNvPr id="2" name="Picture 1">
            <a:extLst>
              <a:ext uri="{FF2B5EF4-FFF2-40B4-BE49-F238E27FC236}">
                <a16:creationId xmlns:a16="http://schemas.microsoft.com/office/drawing/2014/main" id="{AC7BF4AE-AB5D-953D-CCA7-165DAB32DF8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72837" y="3001670"/>
            <a:ext cx="3122739" cy="694809"/>
          </a:xfrm>
          <a:prstGeom prst="rect">
            <a:avLst/>
          </a:prstGeom>
        </p:spPr>
      </p:pic>
    </p:spTree>
    <p:extLst>
      <p:ext uri="{BB962C8B-B14F-4D97-AF65-F5344CB8AC3E}">
        <p14:creationId xmlns:p14="http://schemas.microsoft.com/office/powerpoint/2010/main" val="382150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0136873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Meeting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21B26-8680-4C07-8833-89E84056897D}"/>
              </a:ext>
            </a:extLst>
          </p:cNvPr>
          <p:cNvSpPr>
            <a:spLocks noGrp="1"/>
          </p:cNvSpPr>
          <p:nvPr>
            <p:ph type="title" hasCustomPrompt="1"/>
          </p:nvPr>
        </p:nvSpPr>
        <p:spPr/>
        <p:txBody>
          <a:bodyPr/>
          <a:lstStyle>
            <a:lvl1pPr>
              <a:defRPr/>
            </a:lvl1pPr>
          </a:lstStyle>
          <a:p>
            <a:r>
              <a:rPr lang="en-US"/>
              <a:t>Click to insert slide title, sentence case</a:t>
            </a:r>
          </a:p>
        </p:txBody>
      </p:sp>
      <p:sp>
        <p:nvSpPr>
          <p:cNvPr id="5" name="Table Placeholder 4">
            <a:extLst>
              <a:ext uri="{FF2B5EF4-FFF2-40B4-BE49-F238E27FC236}">
                <a16:creationId xmlns:a16="http://schemas.microsoft.com/office/drawing/2014/main" id="{B60ECDF9-B47F-E24F-8BF8-1598B0BDD70A}"/>
              </a:ext>
            </a:extLst>
          </p:cNvPr>
          <p:cNvSpPr>
            <a:spLocks noGrp="1"/>
          </p:cNvSpPr>
          <p:nvPr>
            <p:ph type="tbl" sz="quarter" idx="10" hasCustomPrompt="1"/>
          </p:nvPr>
        </p:nvSpPr>
        <p:spPr>
          <a:xfrm>
            <a:off x="732368" y="1233488"/>
            <a:ext cx="9997440" cy="4937760"/>
          </a:xfrm>
        </p:spPr>
        <p:txBody>
          <a:bodyPr/>
          <a:lstStyle/>
          <a:p>
            <a:r>
              <a:rPr lang="en-US"/>
              <a:t>Add Meeting agenda table here</a:t>
            </a:r>
          </a:p>
        </p:txBody>
      </p:sp>
    </p:spTree>
    <p:extLst>
      <p:ext uri="{BB962C8B-B14F-4D97-AF65-F5344CB8AC3E}">
        <p14:creationId xmlns:p14="http://schemas.microsoft.com/office/powerpoint/2010/main" val="3831810168"/>
      </p:ext>
    </p:extLst>
  </p:cSld>
  <p:clrMapOvr>
    <a:masterClrMapping/>
  </p:clrMapOvr>
  <p:transition spd="med">
    <p:wipe dir="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3" name="Content Placeholder 2"/>
          <p:cNvSpPr>
            <a:spLocks noGrp="1"/>
          </p:cNvSpPr>
          <p:nvPr>
            <p:ph idx="1"/>
          </p:nvPr>
        </p:nvSpPr>
        <p:spPr>
          <a:xfrm>
            <a:off x="838200" y="1436895"/>
            <a:ext cx="10515600" cy="4351339"/>
          </a:xfrm>
        </p:spPr>
        <p:txBody>
          <a:bodyPr>
            <a:normAutofit/>
          </a:bodyPr>
          <a:lstStyle>
            <a:lvl1pPr>
              <a:defRPr sz="1600">
                <a:solidFill>
                  <a:schemeClr val="bg1"/>
                </a:solidFill>
              </a:defRPr>
            </a:lvl1pPr>
            <a:lvl2pPr>
              <a:defRPr sz="1400">
                <a:solidFill>
                  <a:schemeClr val="bg1"/>
                </a:solidFill>
              </a:defRPr>
            </a:lvl2pPr>
            <a:lvl3pPr>
              <a:defRPr sz="1333">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441BCBB7-23B7-4310-A2EA-2D166DE030C7}" type="datetimeFigureOut">
              <a:rPr lang="en-US" smtClean="0"/>
              <a:t>5/27/2025</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C4C8D5A6-6A3A-4A4A-A191-A8C467F003B1}" type="slidenum">
              <a:rPr lang="en-US" smtClean="0"/>
              <a:t>‹#›</a:t>
            </a:fld>
            <a:endParaRPr lang="en-US"/>
          </a:p>
        </p:txBody>
      </p:sp>
      <p:sp>
        <p:nvSpPr>
          <p:cNvPr id="27" name="Rectangle 26">
            <a:extLst>
              <a:ext uri="{FF2B5EF4-FFF2-40B4-BE49-F238E27FC236}">
                <a16:creationId xmlns:a16="http://schemas.microsoft.com/office/drawing/2014/main" id="{50671E8B-AC46-3E03-6810-F49F5374B10B}"/>
              </a:ext>
            </a:extLst>
          </p:cNvPr>
          <p:cNvSpPr/>
          <p:nvPr/>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Rectangle 28">
            <a:extLst>
              <a:ext uri="{FF2B5EF4-FFF2-40B4-BE49-F238E27FC236}">
                <a16:creationId xmlns:a16="http://schemas.microsoft.com/office/drawing/2014/main" id="{902634B6-050A-9CB3-0E71-BB2E6A96F15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A blue and green striped logo&#10;&#10;Description automatically generated">
            <a:extLst>
              <a:ext uri="{FF2B5EF4-FFF2-40B4-BE49-F238E27FC236}">
                <a16:creationId xmlns:a16="http://schemas.microsoft.com/office/drawing/2014/main" id="{DEC48991-93D1-88A1-07DE-CFB04EA910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8771072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Google Shape;55;p14">
            <a:extLst>
              <a:ext uri="{FF2B5EF4-FFF2-40B4-BE49-F238E27FC236}">
                <a16:creationId xmlns:a16="http://schemas.microsoft.com/office/drawing/2014/main" id="{560D2EAD-EA70-48B3-92E8-5FB4A1A49030}"/>
              </a:ext>
            </a:extLst>
          </p:cNvPr>
          <p:cNvPicPr preferRelativeResize="0"/>
          <p:nvPr userDrawn="1"/>
        </p:nvPicPr>
        <p:blipFill rotWithShape="1">
          <a:blip r:embed="rId2">
            <a:alphaModFix/>
          </a:blip>
          <a:srcRect l="12334" t="16462" b="4504"/>
          <a:stretch/>
        </p:blipFill>
        <p:spPr>
          <a:xfrm flipH="1">
            <a:off x="0" y="1"/>
            <a:ext cx="12192000" cy="6857999"/>
          </a:xfrm>
          <a:prstGeom prst="rect">
            <a:avLst/>
          </a:prstGeom>
          <a:noFill/>
          <a:ln>
            <a:noFill/>
          </a:ln>
        </p:spPr>
      </p:pic>
      <p:sp>
        <p:nvSpPr>
          <p:cNvPr id="2" name="Title 1"/>
          <p:cNvSpPr>
            <a:spLocks noGrp="1"/>
          </p:cNvSpPr>
          <p:nvPr>
            <p:ph type="ctrTitle"/>
          </p:nvPr>
        </p:nvSpPr>
        <p:spPr>
          <a:xfrm>
            <a:off x="635000" y="3670299"/>
            <a:ext cx="9144000" cy="1766095"/>
          </a:xfrm>
        </p:spPr>
        <p:txBody>
          <a:bodyPr anchor="t">
            <a:noAutofit/>
          </a:bodyPr>
          <a:lstStyle>
            <a:lvl1pPr algn="l">
              <a:defRPr sz="4267" i="0">
                <a:latin typeface="+mj-lt"/>
              </a:defRPr>
            </a:lvl1pPr>
          </a:lstStyle>
          <a:p>
            <a:pPr marL="0" lvl="0" indent="0" algn="l" rtl="0">
              <a:lnSpc>
                <a:spcPct val="120000"/>
              </a:lnSpc>
              <a:spcBef>
                <a:spcPts val="0"/>
              </a:spcBef>
              <a:spcAft>
                <a:spcPts val="0"/>
              </a:spcAft>
              <a:buClr>
                <a:schemeClr val="dk1"/>
              </a:buClr>
              <a:buSzPts val="1100"/>
              <a:buFont typeface="Arial"/>
              <a:buNone/>
            </a:pPr>
            <a:endParaRPr lang="en-US" sz="4800">
              <a:solidFill>
                <a:schemeClr val="lt1"/>
              </a:solidFill>
              <a:latin typeface="Open Sans"/>
              <a:ea typeface="Open Sans"/>
              <a:cs typeface="Open Sans"/>
              <a:sym typeface="Open Sans"/>
            </a:endParaRPr>
          </a:p>
        </p:txBody>
      </p:sp>
      <p:sp>
        <p:nvSpPr>
          <p:cNvPr id="3" name="Subtitle 2"/>
          <p:cNvSpPr>
            <a:spLocks noGrp="1"/>
          </p:cNvSpPr>
          <p:nvPr>
            <p:ph type="subTitle" idx="1"/>
          </p:nvPr>
        </p:nvSpPr>
        <p:spPr>
          <a:xfrm>
            <a:off x="635000" y="5528469"/>
            <a:ext cx="9144000" cy="1655763"/>
          </a:xfrm>
        </p:spPr>
        <p:txBody>
          <a:bodyPr>
            <a:normAutofit/>
          </a:bodyPr>
          <a:lstStyle>
            <a:lvl1pPr marL="0" indent="0" algn="l">
              <a:buNone/>
              <a:defRPr sz="1600" i="0">
                <a:solidFill>
                  <a:schemeClr val="bg1"/>
                </a:solidFill>
                <a:latin typeface="Helvetica"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1"/>
            <a:ext cx="2743200" cy="365125"/>
          </a:xfrm>
          <a:prstGeom prst="rect">
            <a:avLst/>
          </a:prstGeom>
        </p:spPr>
        <p:txBody>
          <a:bodyPr vert="horz" lIns="91440" tIns="45720" rIns="91440" bIns="45720" rtlCol="0" anchor="ctr"/>
          <a:lstStyle>
            <a:defPPr>
              <a:defRPr lang="en-US"/>
            </a:defPPr>
            <a:lvl1pPr marL="0" algn="l"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1BCBB7-23B7-4310-A2EA-2D166DE030C7}" type="datetimeFigureOut">
              <a:rPr lang="en-US" smtClean="0"/>
              <a:pPr/>
              <a:t>5/27/2025</a:t>
            </a:fld>
            <a:endParaRPr lang="en-US"/>
          </a:p>
        </p:txBody>
      </p:sp>
      <p:sp>
        <p:nvSpPr>
          <p:cNvPr id="5" name="Footer Placeholder 4"/>
          <p:cNvSpPr>
            <a:spLocks noGrp="1"/>
          </p:cNvSpPr>
          <p:nvPr>
            <p:ph type="ftr" sz="quarter" idx="11"/>
          </p:nvPr>
        </p:nvSpPr>
        <p:spPr>
          <a:xfrm>
            <a:off x="4038600" y="6356351"/>
            <a:ext cx="4114800" cy="365125"/>
          </a:xfrm>
          <a:prstGeom prst="rect">
            <a:avLst/>
          </a:prstGeom>
        </p:spPr>
        <p:txBody>
          <a:bodyPr vert="horz" lIns="91440" tIns="45720" rIns="91440" bIns="45720" rtlCol="0" anchor="ctr"/>
          <a:lstStyle>
            <a:defPPr>
              <a:defRPr lang="en-US"/>
            </a:defPPr>
            <a:lvl1pPr marL="0" algn="ctr"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vert="horz" lIns="91440" tIns="45720" rIns="91440" bIns="45720" rtlCol="0" anchor="ctr"/>
          <a:lstStyle>
            <a:defPPr>
              <a:defRPr lang="en-US"/>
            </a:defPPr>
            <a:lvl1pPr marL="0" algn="r"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C4C8D5A6-6A3A-4A4A-A191-A8C467F003B1}" type="slidenum">
              <a:rPr lang="en-US" smtClean="0"/>
              <a:pPr/>
              <a:t>‹#›</a:t>
            </a:fld>
            <a:endParaRPr lang="en-US"/>
          </a:p>
        </p:txBody>
      </p:sp>
    </p:spTree>
    <p:extLst>
      <p:ext uri="{BB962C8B-B14F-4D97-AF65-F5344CB8AC3E}">
        <p14:creationId xmlns:p14="http://schemas.microsoft.com/office/powerpoint/2010/main" val="41839658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54287244-A5B4-C173-60B9-2F2573703A3F}"/>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5" name="Rectangle 4">
            <a:extLst>
              <a:ext uri="{FF2B5EF4-FFF2-40B4-BE49-F238E27FC236}">
                <a16:creationId xmlns:a16="http://schemas.microsoft.com/office/drawing/2014/main" id="{C7FC10C5-5DE4-3BCF-A8B6-C27EF4DDD3D9}"/>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9F2EFCBE-070A-7537-610D-DCC6B68F45F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descr="A blue and green striped logo&#10;&#10;Description automatically generated">
            <a:extLst>
              <a:ext uri="{FF2B5EF4-FFF2-40B4-BE49-F238E27FC236}">
                <a16:creationId xmlns:a16="http://schemas.microsoft.com/office/drawing/2014/main" id="{44AEC1DF-B814-1023-90CC-FA7EA611ED5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41638341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8F872C-1869-0919-FF86-3C43B3C5044E}"/>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4" name="Rectangle 3">
            <a:extLst>
              <a:ext uri="{FF2B5EF4-FFF2-40B4-BE49-F238E27FC236}">
                <a16:creationId xmlns:a16="http://schemas.microsoft.com/office/drawing/2014/main" id="{1F83D3EC-AEF8-E60A-718C-515E85F2C141}"/>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E7C58368-AFB1-D856-2191-0E4326179C1E}"/>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A blue and green striped logo&#10;&#10;Description automatically generated">
            <a:extLst>
              <a:ext uri="{FF2B5EF4-FFF2-40B4-BE49-F238E27FC236}">
                <a16:creationId xmlns:a16="http://schemas.microsoft.com/office/drawing/2014/main" id="{F7BAA195-C799-FB8F-8991-1F082E9446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70297008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C156FB1E-9C4C-7052-BA53-03769E1C013A}"/>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5" name="Rectangle 4">
            <a:extLst>
              <a:ext uri="{FF2B5EF4-FFF2-40B4-BE49-F238E27FC236}">
                <a16:creationId xmlns:a16="http://schemas.microsoft.com/office/drawing/2014/main" id="{E317B100-998B-1944-C179-463841C4929D}"/>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3EF0EE81-699A-F17B-DED0-F57D62D3BBF4}"/>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descr="A blue and green striped logo&#10;&#10;Description automatically generated">
            <a:extLst>
              <a:ext uri="{FF2B5EF4-FFF2-40B4-BE49-F238E27FC236}">
                <a16:creationId xmlns:a16="http://schemas.microsoft.com/office/drawing/2014/main" id="{04738416-EF8B-12B5-41EB-4F34497A5C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55469531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886933"/>
            <a:ext cx="10363200" cy="930315"/>
          </a:xfrm>
          <a:prstGeom prst="rect">
            <a:avLst/>
          </a:prstGeo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983724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534921"/>
            <a:ext cx="10363200" cy="930315"/>
          </a:xfrm>
          <a:prstGeom prst="rect">
            <a:avLst/>
          </a:prstGeo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4634977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12466CE3-BD7A-2ADB-2B8E-251B18D7B995}"/>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6" name="Rectangle 5">
            <a:extLst>
              <a:ext uri="{FF2B5EF4-FFF2-40B4-BE49-F238E27FC236}">
                <a16:creationId xmlns:a16="http://schemas.microsoft.com/office/drawing/2014/main" id="{33551FF4-2C8C-8EA4-D2A1-7D7FE2BB84AA}"/>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a:extLst>
              <a:ext uri="{FF2B5EF4-FFF2-40B4-BE49-F238E27FC236}">
                <a16:creationId xmlns:a16="http://schemas.microsoft.com/office/drawing/2014/main" id="{1AE8B337-2021-D9E5-42F3-AE703EB404B4}"/>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A blue and green striped logo&#10;&#10;Description automatically generated">
            <a:extLst>
              <a:ext uri="{FF2B5EF4-FFF2-40B4-BE49-F238E27FC236}">
                <a16:creationId xmlns:a16="http://schemas.microsoft.com/office/drawing/2014/main" id="{2A52D685-75C7-9D23-8A80-C37A8A26FC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15710934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7EB6878-AB4F-96FA-98E5-B0D2FC04B6A7}"/>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8" name="Rectangle 7">
            <a:extLst>
              <a:ext uri="{FF2B5EF4-FFF2-40B4-BE49-F238E27FC236}">
                <a16:creationId xmlns:a16="http://schemas.microsoft.com/office/drawing/2014/main" id="{2A8B2880-DA81-D98A-E265-AEAF01E17EE0}"/>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F820BB2E-BD7A-0D25-3A34-7EDA9F021B20}"/>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descr="A blue and green striped logo&#10;&#10;Description automatically generated">
            <a:extLst>
              <a:ext uri="{FF2B5EF4-FFF2-40B4-BE49-F238E27FC236}">
                <a16:creationId xmlns:a16="http://schemas.microsoft.com/office/drawing/2014/main" id="{D150B581-8C20-72AC-5101-BF8A1862F6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4190765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60D8E0-28ED-E9E7-EA1C-9D28E080FE5F}"/>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4" name="Rectangle 3">
            <a:extLst>
              <a:ext uri="{FF2B5EF4-FFF2-40B4-BE49-F238E27FC236}">
                <a16:creationId xmlns:a16="http://schemas.microsoft.com/office/drawing/2014/main" id="{740836D5-9770-0917-4904-878B94377265}"/>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CF256273-331C-AC6C-0C69-0CDF9332EB8E}"/>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A blue and green striped logo&#10;&#10;Description automatically generated">
            <a:extLst>
              <a:ext uri="{FF2B5EF4-FFF2-40B4-BE49-F238E27FC236}">
                <a16:creationId xmlns:a16="http://schemas.microsoft.com/office/drawing/2014/main" id="{A8E5DC4D-5F50-E890-E7DD-DEA3C77D58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11568734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79162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6991498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38628590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363880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00" y="177100"/>
            <a:ext cx="10515600" cy="484813"/>
          </a:xfrm>
        </p:spPr>
        <p:txBody>
          <a:bodyPr>
            <a:noAutofit/>
          </a:bodyPr>
          <a:lstStyle>
            <a:lvl1pPr algn="l">
              <a:defRPr sz="2667" b="1">
                <a:solidFill>
                  <a:srgbClr val="001832"/>
                </a:solidFill>
              </a:defRPr>
            </a:lvl1pPr>
          </a:lstStyle>
          <a:p>
            <a:r>
              <a:rPr lang="en-US"/>
              <a:t>Title | Title</a:t>
            </a:r>
          </a:p>
        </p:txBody>
      </p:sp>
      <p:sp>
        <p:nvSpPr>
          <p:cNvPr id="3" name="Content Placeholder 2"/>
          <p:cNvSpPr>
            <a:spLocks noGrp="1"/>
          </p:cNvSpPr>
          <p:nvPr>
            <p:ph idx="1"/>
          </p:nvPr>
        </p:nvSpPr>
        <p:spPr>
          <a:xfrm>
            <a:off x="838200" y="1436895"/>
            <a:ext cx="10515600" cy="4351339"/>
          </a:xfrm>
        </p:spPr>
        <p:txBody>
          <a:bodyPr>
            <a:normAutofit/>
          </a:bodyPr>
          <a:lstStyle>
            <a:lvl1pPr>
              <a:defRPr sz="1600">
                <a:solidFill>
                  <a:schemeClr val="bg1"/>
                </a:solidFill>
              </a:defRPr>
            </a:lvl1pPr>
            <a:lvl2pPr>
              <a:defRPr sz="1400">
                <a:solidFill>
                  <a:schemeClr val="bg1"/>
                </a:solidFill>
              </a:defRPr>
            </a:lvl2pPr>
            <a:lvl3pPr>
              <a:defRPr sz="1333">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Rectangle 26">
            <a:extLst>
              <a:ext uri="{FF2B5EF4-FFF2-40B4-BE49-F238E27FC236}">
                <a16:creationId xmlns:a16="http://schemas.microsoft.com/office/drawing/2014/main" id="{50671E8B-AC46-3E03-6810-F49F5374B10B}"/>
              </a:ext>
            </a:extLst>
          </p:cNvPr>
          <p:cNvSpPr/>
          <p:nvPr/>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Rectangle 28">
            <a:extLst>
              <a:ext uri="{FF2B5EF4-FFF2-40B4-BE49-F238E27FC236}">
                <a16:creationId xmlns:a16="http://schemas.microsoft.com/office/drawing/2014/main" id="{902634B6-050A-9CB3-0E71-BB2E6A96F15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A blue and green striped logo&#10;&#10;Description automatically generated">
            <a:extLst>
              <a:ext uri="{FF2B5EF4-FFF2-40B4-BE49-F238E27FC236}">
                <a16:creationId xmlns:a16="http://schemas.microsoft.com/office/drawing/2014/main" id="{DEC48991-93D1-88A1-07DE-CFB04EA910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8105714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489875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pic>
        <p:nvPicPr>
          <p:cNvPr id="9" name="Google Shape;55;p14">
            <a:extLst>
              <a:ext uri="{FF2B5EF4-FFF2-40B4-BE49-F238E27FC236}">
                <a16:creationId xmlns:a16="http://schemas.microsoft.com/office/drawing/2014/main" id="{331D0805-C029-B42A-6A2E-0A3109A44537}"/>
              </a:ext>
            </a:extLst>
          </p:cNvPr>
          <p:cNvPicPr preferRelativeResize="0"/>
          <p:nvPr userDrawn="1"/>
        </p:nvPicPr>
        <p:blipFill rotWithShape="1">
          <a:blip r:embed="rId2">
            <a:alphaModFix/>
          </a:blip>
          <a:srcRect l="12334" t="16462" b="4504"/>
          <a:stretch/>
        </p:blipFill>
        <p:spPr>
          <a:xfrm flipH="1">
            <a:off x="0" y="1"/>
            <a:ext cx="12192000" cy="6857999"/>
          </a:xfrm>
          <a:prstGeom prst="rect">
            <a:avLst/>
          </a:prstGeom>
          <a:noFill/>
          <a:ln>
            <a:noFill/>
          </a:ln>
        </p:spPr>
      </p:pic>
      <p:sp>
        <p:nvSpPr>
          <p:cNvPr id="4" name="TextBox 3">
            <a:extLst>
              <a:ext uri="{FF2B5EF4-FFF2-40B4-BE49-F238E27FC236}">
                <a16:creationId xmlns:a16="http://schemas.microsoft.com/office/drawing/2014/main" id="{526DA929-3BF6-B811-927C-48ECDBC0CE3D}"/>
              </a:ext>
            </a:extLst>
          </p:cNvPr>
          <p:cNvSpPr txBox="1"/>
          <p:nvPr userDrawn="1"/>
        </p:nvSpPr>
        <p:spPr>
          <a:xfrm>
            <a:off x="919325" y="3409755"/>
            <a:ext cx="6386661" cy="1067087"/>
          </a:xfrm>
          <a:prstGeom prst="rect">
            <a:avLst/>
          </a:prstGeom>
        </p:spPr>
        <p:txBody>
          <a:bodyPr wrap="square" lIns="0" tIns="0" rIns="0" bIns="0" rtlCol="0" anchor="t">
            <a:spAutoFit/>
          </a:bodyPr>
          <a:lstStyle/>
          <a:p>
            <a:pPr defTabSz="609615">
              <a:lnSpc>
                <a:spcPts val="8925"/>
              </a:lnSpc>
            </a:pPr>
            <a:r>
              <a:rPr lang="en-US" sz="6376" spc="593">
                <a:solidFill>
                  <a:srgbClr val="FFFFFF"/>
                </a:solidFill>
                <a:latin typeface="Open Sans Bold Bold"/>
              </a:rPr>
              <a:t>THANK YOU!</a:t>
            </a:r>
          </a:p>
        </p:txBody>
      </p:sp>
      <p:pic>
        <p:nvPicPr>
          <p:cNvPr id="6" name="Graphic 5">
            <a:extLst>
              <a:ext uri="{FF2B5EF4-FFF2-40B4-BE49-F238E27FC236}">
                <a16:creationId xmlns:a16="http://schemas.microsoft.com/office/drawing/2014/main" id="{D450D2F1-BC4B-48F6-3332-5D813B9055C4}"/>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9706973" y="5947502"/>
            <a:ext cx="2485027" cy="742951"/>
          </a:xfrm>
          <a:prstGeom prst="rect">
            <a:avLst/>
          </a:prstGeom>
        </p:spPr>
      </p:pic>
    </p:spTree>
    <p:extLst>
      <p:ext uri="{BB962C8B-B14F-4D97-AF65-F5344CB8AC3E}">
        <p14:creationId xmlns:p14="http://schemas.microsoft.com/office/powerpoint/2010/main" val="204437536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3413613-FB43-0F0F-982A-8EB4E30476FD}"/>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7567" r="-17567"/>
            </a:stretch>
          </a:blipFill>
        </p:spPr>
        <p:txBody>
          <a:bodyPr/>
          <a:lstStyle/>
          <a:p>
            <a:pPr defTabSz="609615"/>
            <a:endParaRPr lang="en-US" sz="1200">
              <a:solidFill>
                <a:prstClr val="black"/>
              </a:solidFill>
              <a:latin typeface="Calibri"/>
            </a:endParaRPr>
          </a:p>
        </p:txBody>
      </p:sp>
      <p:sp>
        <p:nvSpPr>
          <p:cNvPr id="4" name="TextBox 3">
            <a:extLst>
              <a:ext uri="{FF2B5EF4-FFF2-40B4-BE49-F238E27FC236}">
                <a16:creationId xmlns:a16="http://schemas.microsoft.com/office/drawing/2014/main" id="{526DA929-3BF6-B811-927C-48ECDBC0CE3D}"/>
              </a:ext>
            </a:extLst>
          </p:cNvPr>
          <p:cNvSpPr txBox="1"/>
          <p:nvPr userDrawn="1"/>
        </p:nvSpPr>
        <p:spPr>
          <a:xfrm>
            <a:off x="5267324" y="2836875"/>
            <a:ext cx="6386661" cy="1067087"/>
          </a:xfrm>
          <a:prstGeom prst="rect">
            <a:avLst/>
          </a:prstGeom>
        </p:spPr>
        <p:txBody>
          <a:bodyPr wrap="square" lIns="0" tIns="0" rIns="0" bIns="0" rtlCol="0" anchor="t">
            <a:spAutoFit/>
          </a:bodyPr>
          <a:lstStyle/>
          <a:p>
            <a:pPr defTabSz="609615">
              <a:lnSpc>
                <a:spcPts val="8925"/>
              </a:lnSpc>
            </a:pPr>
            <a:r>
              <a:rPr lang="en-US" sz="6376" spc="593">
                <a:solidFill>
                  <a:srgbClr val="FFFFFF"/>
                </a:solidFill>
                <a:latin typeface="Open Sans Bold Bold"/>
              </a:rPr>
              <a:t>THANK YOU!</a:t>
            </a:r>
          </a:p>
        </p:txBody>
      </p:sp>
      <p:pic>
        <p:nvPicPr>
          <p:cNvPr id="6" name="Graphic 5">
            <a:extLst>
              <a:ext uri="{FF2B5EF4-FFF2-40B4-BE49-F238E27FC236}">
                <a16:creationId xmlns:a16="http://schemas.microsoft.com/office/drawing/2014/main" id="{D450D2F1-BC4B-48F6-3332-5D813B9055C4}"/>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9668873" y="57150"/>
            <a:ext cx="2485027" cy="742951"/>
          </a:xfrm>
          <a:prstGeom prst="rect">
            <a:avLst/>
          </a:prstGeom>
        </p:spPr>
      </p:pic>
    </p:spTree>
    <p:extLst>
      <p:ext uri="{BB962C8B-B14F-4D97-AF65-F5344CB8AC3E}">
        <p14:creationId xmlns:p14="http://schemas.microsoft.com/office/powerpoint/2010/main" val="42370155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43F2-CAA2-DBA0-1360-CAD1B0C74217}"/>
              </a:ext>
            </a:extLst>
          </p:cNvPr>
          <p:cNvSpPr>
            <a:spLocks noGrp="1"/>
          </p:cNvSpPr>
          <p:nvPr>
            <p:ph type="title"/>
          </p:nvPr>
        </p:nvSpPr>
        <p:spPr/>
        <p:txBody>
          <a:bodyPr/>
          <a:lstStyle/>
          <a:p>
            <a:r>
              <a:rPr lang="en-US"/>
              <a:t>Click to edit Master title style</a:t>
            </a:r>
            <a:endParaRPr lang="en-DE"/>
          </a:p>
        </p:txBody>
      </p:sp>
      <p:sp>
        <p:nvSpPr>
          <p:cNvPr id="3" name="Date Placeholder 2">
            <a:extLst>
              <a:ext uri="{FF2B5EF4-FFF2-40B4-BE49-F238E27FC236}">
                <a16:creationId xmlns:a16="http://schemas.microsoft.com/office/drawing/2014/main" id="{9AB0C32E-2B14-682A-107A-FC5F0E5D4883}"/>
              </a:ext>
            </a:extLst>
          </p:cNvPr>
          <p:cNvSpPr>
            <a:spLocks noGrp="1"/>
          </p:cNvSpPr>
          <p:nvPr>
            <p:ph type="dt" sz="half" idx="10"/>
          </p:nvPr>
        </p:nvSpPr>
        <p:spPr>
          <a:xfrm>
            <a:off x="304800" y="4237568"/>
            <a:ext cx="1422400" cy="243417"/>
          </a:xfrm>
          <a:prstGeom prst="rect">
            <a:avLst/>
          </a:prstGeom>
        </p:spPr>
        <p:txBody>
          <a:bodyPr/>
          <a:lstStyle/>
          <a:p>
            <a:pPr defTabSz="1219140"/>
            <a:fld id="{0969E92D-9787-4C12-9B3D-E47A85C9D85C}" type="datetimeFigureOut">
              <a:rPr lang="en-US" smtClean="0">
                <a:solidFill>
                  <a:prstClr val="black">
                    <a:tint val="75000"/>
                  </a:prstClr>
                </a:solidFill>
              </a:rPr>
              <a:pPr defTabSz="1219140"/>
              <a:t>5/27/2025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3A1CD2B-9A22-4D21-62EC-3255C8C5C45A}"/>
              </a:ext>
            </a:extLst>
          </p:cNvPr>
          <p:cNvSpPr>
            <a:spLocks noGrp="1"/>
          </p:cNvSpPr>
          <p:nvPr>
            <p:ph type="ftr" sz="quarter" idx="11"/>
          </p:nvPr>
        </p:nvSpPr>
        <p:spPr>
          <a:xfrm>
            <a:off x="2082800" y="4237568"/>
            <a:ext cx="1930400" cy="243417"/>
          </a:xfrm>
          <a:prstGeom prst="rect">
            <a:avLst/>
          </a:prstGeom>
        </p:spPr>
        <p:txBody>
          <a:bodyPr/>
          <a:lstStyle/>
          <a:p>
            <a:pPr defTabSz="121914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0EFF07AD-DB72-7216-2AFA-DAF2BA00F355}"/>
              </a:ext>
            </a:extLst>
          </p:cNvPr>
          <p:cNvSpPr>
            <a:spLocks noGrp="1"/>
          </p:cNvSpPr>
          <p:nvPr>
            <p:ph type="sldNum" sz="quarter" idx="12"/>
          </p:nvPr>
        </p:nvSpPr>
        <p:spPr>
          <a:xfrm>
            <a:off x="4368800" y="4237568"/>
            <a:ext cx="1422400" cy="243417"/>
          </a:xfrm>
          <a:prstGeom prst="rect">
            <a:avLst/>
          </a:prstGeom>
        </p:spPr>
        <p:txBody>
          <a:bodyPr/>
          <a:lstStyle/>
          <a:p>
            <a:pPr defTabSz="1219140"/>
            <a:fld id="{8D40E6CC-15D9-4974-B3D0-F1CE60E60376}" type="slidenum">
              <a:rPr lang="en-US" smtClean="0">
                <a:solidFill>
                  <a:prstClr val="black">
                    <a:tint val="75000"/>
                  </a:prstClr>
                </a:solidFill>
              </a:rPr>
              <a:pPr defTabSz="1219140"/>
              <a:t>‹#›</a:t>
            </a:fld>
            <a:endParaRPr lang="en-US">
              <a:solidFill>
                <a:prstClr val="black">
                  <a:tint val="75000"/>
                </a:prstClr>
              </a:solidFill>
            </a:endParaRPr>
          </a:p>
        </p:txBody>
      </p:sp>
      <p:sp>
        <p:nvSpPr>
          <p:cNvPr id="9" name="Freeform 2">
            <a:extLst>
              <a:ext uri="{FF2B5EF4-FFF2-40B4-BE49-F238E27FC236}">
                <a16:creationId xmlns:a16="http://schemas.microsoft.com/office/drawing/2014/main" id="{FB14911D-BE57-0E83-F07D-3818FB08B6D0}"/>
              </a:ext>
            </a:extLst>
          </p:cNvPr>
          <p:cNvSpPr/>
          <p:nvPr userDrawn="1"/>
        </p:nvSpPr>
        <p:spPr>
          <a:xfrm>
            <a:off x="-55418" y="0"/>
            <a:ext cx="12302836"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46655" r="-36855"/>
            </a:stretch>
          </a:blipFill>
        </p:spPr>
        <p:txBody>
          <a:bodyPr/>
          <a:lstStyle/>
          <a:p>
            <a:endParaRPr lang="en-US" sz="1200"/>
          </a:p>
        </p:txBody>
      </p:sp>
      <p:pic>
        <p:nvPicPr>
          <p:cNvPr id="7" name="Graphic 6">
            <a:extLst>
              <a:ext uri="{FF2B5EF4-FFF2-40B4-BE49-F238E27FC236}">
                <a16:creationId xmlns:a16="http://schemas.microsoft.com/office/drawing/2014/main" id="{EEB1F0F6-9BA2-F95A-2EFB-3ACD29F9F3BB}"/>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8935118" y="212121"/>
            <a:ext cx="3187793" cy="953057"/>
          </a:xfrm>
          <a:prstGeom prst="rect">
            <a:avLst/>
          </a:prstGeom>
        </p:spPr>
      </p:pic>
    </p:spTree>
    <p:extLst>
      <p:ext uri="{BB962C8B-B14F-4D97-AF65-F5344CB8AC3E}">
        <p14:creationId xmlns:p14="http://schemas.microsoft.com/office/powerpoint/2010/main" val="332398486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AF71FA-2DC1-9521-47E7-80464CE164DD}"/>
              </a:ext>
            </a:extLst>
          </p:cNvPr>
          <p:cNvSpPr txBox="1"/>
          <p:nvPr userDrawn="1"/>
        </p:nvSpPr>
        <p:spPr>
          <a:xfrm>
            <a:off x="609600" y="1422079"/>
            <a:ext cx="7264400" cy="4226478"/>
          </a:xfrm>
          <a:prstGeom prst="rect">
            <a:avLst/>
          </a:prstGeom>
          <a:noFill/>
        </p:spPr>
        <p:txBody>
          <a:bodyPr wrap="square" lIns="121920" tIns="60960" rIns="121920" bIns="60960" rtlCol="0" anchor="t">
            <a:spAutoFit/>
          </a:bodyPr>
          <a:lstStyle/>
          <a:p>
            <a:pPr marL="457189" indent="-457189">
              <a:spcAft>
                <a:spcPts val="2400"/>
              </a:spcAft>
              <a:buFontTx/>
              <a:buAutoNum type="arabicPeriod"/>
            </a:pPr>
            <a:r>
              <a:rPr lang="en-GB" sz="2133">
                <a:solidFill>
                  <a:prstClr val="black"/>
                </a:solidFill>
                <a:latin typeface="Arial" panose="020B0604020202020204" pitchFamily="34" charset="0"/>
                <a:ea typeface="Open Sans" panose="020B0606030504020204" pitchFamily="34" charset="0"/>
                <a:cs typeface="Arial" panose="020B0604020202020204" pitchFamily="34" charset="0"/>
              </a:rPr>
              <a:t>Zycus – Company &amp; Solution</a:t>
            </a:r>
          </a:p>
          <a:p>
            <a:pPr marL="457189" indent="-457189">
              <a:spcAft>
                <a:spcPts val="2400"/>
              </a:spcAft>
              <a:buFontTx/>
              <a:buAutoNum type="arabicPeriod"/>
            </a:pPr>
            <a:r>
              <a:rPr lang="en-GB" sz="2133">
                <a:solidFill>
                  <a:prstClr val="black"/>
                </a:solidFill>
                <a:latin typeface="Arial" panose="020B0604020202020204" pitchFamily="34" charset="0"/>
                <a:ea typeface="Open Sans" panose="020B0606030504020204" pitchFamily="34" charset="0"/>
                <a:cs typeface="Arial" panose="020B0604020202020204" pitchFamily="34" charset="0"/>
              </a:rPr>
              <a:t>Analysts, Customers &amp; KPMG Partnership</a:t>
            </a:r>
          </a:p>
          <a:p>
            <a:pPr marL="457189" indent="-457189">
              <a:spcAft>
                <a:spcPts val="2400"/>
              </a:spcAft>
              <a:buFontTx/>
              <a:buAutoNum type="arabicPeriod"/>
            </a:pPr>
            <a:r>
              <a:rPr lang="en-GB" sz="2133">
                <a:solidFill>
                  <a:prstClr val="black"/>
                </a:solidFill>
                <a:latin typeface="Arial" panose="020B0604020202020204" pitchFamily="34" charset="0"/>
                <a:ea typeface="Open Sans" panose="020B0606030504020204" pitchFamily="34" charset="0"/>
                <a:cs typeface="Arial" panose="020B0604020202020204" pitchFamily="34" charset="0"/>
              </a:rPr>
              <a:t>Zycus AI-Architecture &amp; Solution Demo</a:t>
            </a:r>
          </a:p>
          <a:p>
            <a:pPr marL="457189" indent="-457189">
              <a:spcAft>
                <a:spcPts val="2400"/>
              </a:spcAft>
              <a:buFontTx/>
              <a:buAutoNum type="arabicPeriod"/>
            </a:pPr>
            <a:r>
              <a:rPr lang="en-GB" sz="2133">
                <a:solidFill>
                  <a:prstClr val="black"/>
                </a:solidFill>
                <a:latin typeface="Arial" panose="020B0604020202020204" pitchFamily="34" charset="0"/>
                <a:ea typeface="Open Sans" panose="020B0606030504020204" pitchFamily="34" charset="0"/>
                <a:cs typeface="Arial" panose="020B0604020202020204" pitchFamily="34" charset="0"/>
              </a:rPr>
              <a:t>Further Differentiators</a:t>
            </a:r>
          </a:p>
          <a:p>
            <a:pPr marL="457189" indent="-457189">
              <a:spcAft>
                <a:spcPts val="2400"/>
              </a:spcAft>
              <a:buFontTx/>
              <a:buAutoNum type="arabicPeriod"/>
            </a:pPr>
            <a:r>
              <a:rPr lang="en-GB" sz="2133">
                <a:solidFill>
                  <a:prstClr val="black"/>
                </a:solidFill>
                <a:latin typeface="Arial" panose="020B0604020202020204" pitchFamily="34" charset="0"/>
                <a:ea typeface="Open Sans" panose="020B0606030504020204" pitchFamily="34" charset="0"/>
                <a:cs typeface="Arial" panose="020B0604020202020204" pitchFamily="34" charset="0"/>
              </a:rPr>
              <a:t>Q&amp;A</a:t>
            </a:r>
          </a:p>
          <a:p>
            <a:pPr marL="457189" indent="-457189">
              <a:spcAft>
                <a:spcPts val="2400"/>
              </a:spcAft>
              <a:buFontTx/>
              <a:buAutoNum type="arabicPeriod"/>
            </a:pPr>
            <a:endParaRPr lang="en-GB" sz="2133">
              <a:solidFill>
                <a:prstClr val="black"/>
              </a:solidFill>
              <a:latin typeface="Arial" panose="020B0604020202020204" pitchFamily="34" charset="0"/>
              <a:ea typeface="Open Sans" panose="020B0606030504020204" pitchFamily="34" charset="0"/>
              <a:cs typeface="Arial" panose="020B0604020202020204" pitchFamily="34" charset="0"/>
            </a:endParaRPr>
          </a:p>
          <a:p>
            <a:pPr marL="457189" indent="-457189">
              <a:spcAft>
                <a:spcPts val="2400"/>
              </a:spcAft>
              <a:buFontTx/>
              <a:buAutoNum type="arabicPeriod"/>
            </a:pPr>
            <a:endParaRPr lang="en-GB" sz="1867" b="1">
              <a:solidFill>
                <a:srgbClr val="225191"/>
              </a:solidFill>
              <a:latin typeface="Arial" panose="020B0604020202020204" pitchFamily="34" charset="0"/>
              <a:ea typeface="Open Sans" panose="020B0606030504020204" pitchFamily="34" charset="0"/>
              <a:cs typeface="Arial" panose="020B0604020202020204" pitchFamily="34" charset="0"/>
            </a:endParaRPr>
          </a:p>
        </p:txBody>
      </p:sp>
      <p:sp>
        <p:nvSpPr>
          <p:cNvPr id="3" name="Title 2">
            <a:extLst>
              <a:ext uri="{FF2B5EF4-FFF2-40B4-BE49-F238E27FC236}">
                <a16:creationId xmlns:a16="http://schemas.microsoft.com/office/drawing/2014/main" id="{08F169EB-2227-CDEB-0BB9-E51AF49A6FBD}"/>
              </a:ext>
            </a:extLst>
          </p:cNvPr>
          <p:cNvSpPr>
            <a:spLocks noGrp="1"/>
          </p:cNvSpPr>
          <p:nvPr>
            <p:ph type="title"/>
          </p:nvPr>
        </p:nvSpPr>
        <p:spPr>
          <a:xfrm>
            <a:off x="371700" y="177100"/>
            <a:ext cx="10515600" cy="484813"/>
          </a:xfrm>
        </p:spPr>
        <p:txBody>
          <a:bodyPr/>
          <a:lstStyle>
            <a:lvl1pPr algn="l">
              <a:defRPr/>
            </a:lvl1pPr>
          </a:lstStyle>
          <a:p>
            <a:r>
              <a:rPr lang="en-GB"/>
              <a:t>Agenda</a:t>
            </a:r>
            <a:endParaRPr lang="en-DE"/>
          </a:p>
        </p:txBody>
      </p:sp>
      <p:sp>
        <p:nvSpPr>
          <p:cNvPr id="4" name="Rectangle 3">
            <a:extLst>
              <a:ext uri="{FF2B5EF4-FFF2-40B4-BE49-F238E27FC236}">
                <a16:creationId xmlns:a16="http://schemas.microsoft.com/office/drawing/2014/main" id="{8220F72B-4FC4-B7C5-5AC5-78E769BC720B}"/>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0245771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3" name="Content Placeholder 2"/>
          <p:cNvSpPr>
            <a:spLocks noGrp="1"/>
          </p:cNvSpPr>
          <p:nvPr>
            <p:ph idx="1"/>
          </p:nvPr>
        </p:nvSpPr>
        <p:spPr>
          <a:xfrm>
            <a:off x="838200" y="1436895"/>
            <a:ext cx="10515600" cy="4351339"/>
          </a:xfrm>
        </p:spPr>
        <p:txBody>
          <a:bodyPr>
            <a:normAutofit/>
          </a:bodyPr>
          <a:lstStyle>
            <a:lvl1pPr>
              <a:defRPr sz="1600">
                <a:solidFill>
                  <a:schemeClr val="bg1"/>
                </a:solidFill>
              </a:defRPr>
            </a:lvl1pPr>
            <a:lvl2pPr>
              <a:defRPr sz="1400">
                <a:solidFill>
                  <a:schemeClr val="bg1"/>
                </a:solidFill>
              </a:defRPr>
            </a:lvl2pPr>
            <a:lvl3pPr>
              <a:defRPr sz="1333">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441BCBB7-23B7-4310-A2EA-2D166DE030C7}" type="datetimeFigureOut">
              <a:rPr lang="en-US" smtClean="0"/>
              <a:t>5/27/2025</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C4C8D5A6-6A3A-4A4A-A191-A8C467F003B1}" type="slidenum">
              <a:rPr lang="en-US" smtClean="0"/>
              <a:t>‹#›</a:t>
            </a:fld>
            <a:endParaRPr lang="en-US"/>
          </a:p>
        </p:txBody>
      </p:sp>
      <p:sp>
        <p:nvSpPr>
          <p:cNvPr id="27" name="Rectangle 26">
            <a:extLst>
              <a:ext uri="{FF2B5EF4-FFF2-40B4-BE49-F238E27FC236}">
                <a16:creationId xmlns:a16="http://schemas.microsoft.com/office/drawing/2014/main" id="{50671E8B-AC46-3E03-6810-F49F5374B10B}"/>
              </a:ext>
            </a:extLst>
          </p:cNvPr>
          <p:cNvSpPr/>
          <p:nvPr/>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Rectangle 28">
            <a:extLst>
              <a:ext uri="{FF2B5EF4-FFF2-40B4-BE49-F238E27FC236}">
                <a16:creationId xmlns:a16="http://schemas.microsoft.com/office/drawing/2014/main" id="{902634B6-050A-9CB3-0E71-BB2E6A96F15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A blue and green striped logo&#10;&#10;Description automatically generated">
            <a:extLst>
              <a:ext uri="{FF2B5EF4-FFF2-40B4-BE49-F238E27FC236}">
                <a16:creationId xmlns:a16="http://schemas.microsoft.com/office/drawing/2014/main" id="{DEC48991-93D1-88A1-07DE-CFB04EA910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27075119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Google Shape;55;p14">
            <a:extLst>
              <a:ext uri="{FF2B5EF4-FFF2-40B4-BE49-F238E27FC236}">
                <a16:creationId xmlns:a16="http://schemas.microsoft.com/office/drawing/2014/main" id="{560D2EAD-EA70-48B3-92E8-5FB4A1A49030}"/>
              </a:ext>
            </a:extLst>
          </p:cNvPr>
          <p:cNvPicPr preferRelativeResize="0"/>
          <p:nvPr userDrawn="1"/>
        </p:nvPicPr>
        <p:blipFill rotWithShape="1">
          <a:blip r:embed="rId2">
            <a:alphaModFix/>
          </a:blip>
          <a:srcRect l="12334" t="16462" b="4504"/>
          <a:stretch/>
        </p:blipFill>
        <p:spPr>
          <a:xfrm flipH="1">
            <a:off x="0" y="1"/>
            <a:ext cx="12192000" cy="6857999"/>
          </a:xfrm>
          <a:prstGeom prst="rect">
            <a:avLst/>
          </a:prstGeom>
          <a:noFill/>
          <a:ln>
            <a:noFill/>
          </a:ln>
        </p:spPr>
      </p:pic>
      <p:sp>
        <p:nvSpPr>
          <p:cNvPr id="2" name="Title 1"/>
          <p:cNvSpPr>
            <a:spLocks noGrp="1"/>
          </p:cNvSpPr>
          <p:nvPr>
            <p:ph type="ctrTitle"/>
          </p:nvPr>
        </p:nvSpPr>
        <p:spPr>
          <a:xfrm>
            <a:off x="635000" y="3670299"/>
            <a:ext cx="9144000" cy="1766095"/>
          </a:xfrm>
        </p:spPr>
        <p:txBody>
          <a:bodyPr anchor="t">
            <a:noAutofit/>
          </a:bodyPr>
          <a:lstStyle>
            <a:lvl1pPr algn="l">
              <a:defRPr sz="4267" i="0">
                <a:latin typeface="+mj-lt"/>
              </a:defRPr>
            </a:lvl1pPr>
          </a:lstStyle>
          <a:p>
            <a:pPr marL="0" lvl="0" indent="0" algn="l" rtl="0">
              <a:lnSpc>
                <a:spcPct val="120000"/>
              </a:lnSpc>
              <a:spcBef>
                <a:spcPts val="0"/>
              </a:spcBef>
              <a:spcAft>
                <a:spcPts val="0"/>
              </a:spcAft>
              <a:buClr>
                <a:schemeClr val="dk1"/>
              </a:buClr>
              <a:buSzPts val="1100"/>
              <a:buFont typeface="Arial"/>
              <a:buNone/>
            </a:pPr>
            <a:endParaRPr lang="en-US" sz="4800">
              <a:solidFill>
                <a:schemeClr val="lt1"/>
              </a:solidFill>
              <a:latin typeface="Open Sans"/>
              <a:ea typeface="Open Sans"/>
              <a:cs typeface="Open Sans"/>
              <a:sym typeface="Open Sans"/>
            </a:endParaRPr>
          </a:p>
        </p:txBody>
      </p:sp>
      <p:sp>
        <p:nvSpPr>
          <p:cNvPr id="3" name="Subtitle 2"/>
          <p:cNvSpPr>
            <a:spLocks noGrp="1"/>
          </p:cNvSpPr>
          <p:nvPr>
            <p:ph type="subTitle" idx="1"/>
          </p:nvPr>
        </p:nvSpPr>
        <p:spPr>
          <a:xfrm>
            <a:off x="635000" y="5528469"/>
            <a:ext cx="9144000" cy="1655763"/>
          </a:xfrm>
        </p:spPr>
        <p:txBody>
          <a:bodyPr>
            <a:normAutofit/>
          </a:bodyPr>
          <a:lstStyle>
            <a:lvl1pPr marL="0" indent="0" algn="l">
              <a:buNone/>
              <a:defRPr sz="1600" i="0">
                <a:solidFill>
                  <a:schemeClr val="bg1"/>
                </a:solidFill>
                <a:latin typeface="Helvetica"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1"/>
            <a:ext cx="2743200" cy="365125"/>
          </a:xfrm>
          <a:prstGeom prst="rect">
            <a:avLst/>
          </a:prstGeom>
        </p:spPr>
        <p:txBody>
          <a:bodyPr vert="horz" lIns="91440" tIns="45720" rIns="91440" bIns="45720" rtlCol="0" anchor="ctr"/>
          <a:lstStyle>
            <a:defPPr>
              <a:defRPr lang="en-US"/>
            </a:defPPr>
            <a:lvl1pPr marL="0" algn="l"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1BCBB7-23B7-4310-A2EA-2D166DE030C7}" type="datetimeFigureOut">
              <a:rPr lang="en-US" smtClean="0"/>
              <a:pPr/>
              <a:t>5/27/2025</a:t>
            </a:fld>
            <a:endParaRPr lang="en-US"/>
          </a:p>
        </p:txBody>
      </p:sp>
      <p:sp>
        <p:nvSpPr>
          <p:cNvPr id="5" name="Footer Placeholder 4"/>
          <p:cNvSpPr>
            <a:spLocks noGrp="1"/>
          </p:cNvSpPr>
          <p:nvPr>
            <p:ph type="ftr" sz="quarter" idx="11"/>
          </p:nvPr>
        </p:nvSpPr>
        <p:spPr>
          <a:xfrm>
            <a:off x="4038600" y="6356351"/>
            <a:ext cx="4114800" cy="365125"/>
          </a:xfrm>
          <a:prstGeom prst="rect">
            <a:avLst/>
          </a:prstGeom>
        </p:spPr>
        <p:txBody>
          <a:bodyPr vert="horz" lIns="91440" tIns="45720" rIns="91440" bIns="45720" rtlCol="0" anchor="ctr"/>
          <a:lstStyle>
            <a:defPPr>
              <a:defRPr lang="en-US"/>
            </a:defPPr>
            <a:lvl1pPr marL="0" algn="ctr"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vert="horz" lIns="91440" tIns="45720" rIns="91440" bIns="45720" rtlCol="0" anchor="ctr"/>
          <a:lstStyle>
            <a:defPPr>
              <a:defRPr lang="en-US"/>
            </a:defPPr>
            <a:lvl1pPr marL="0" algn="r" defTabSz="609585" rtl="0" eaLnBrk="1" latinLnBrk="0" hangingPunct="1">
              <a:defRPr sz="1200" kern="1200">
                <a:solidFill>
                  <a:schemeClr val="tx1">
                    <a:tint val="82000"/>
                  </a:schemeClr>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C4C8D5A6-6A3A-4A4A-A191-A8C467F003B1}" type="slidenum">
              <a:rPr lang="en-US" smtClean="0"/>
              <a:pPr/>
              <a:t>‹#›</a:t>
            </a:fld>
            <a:endParaRPr lang="en-US"/>
          </a:p>
        </p:txBody>
      </p:sp>
    </p:spTree>
    <p:extLst>
      <p:ext uri="{BB962C8B-B14F-4D97-AF65-F5344CB8AC3E}">
        <p14:creationId xmlns:p14="http://schemas.microsoft.com/office/powerpoint/2010/main" val="14804258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54287244-A5B4-C173-60B9-2F2573703A3F}"/>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5" name="Rectangle 4">
            <a:extLst>
              <a:ext uri="{FF2B5EF4-FFF2-40B4-BE49-F238E27FC236}">
                <a16:creationId xmlns:a16="http://schemas.microsoft.com/office/drawing/2014/main" id="{C7FC10C5-5DE4-3BCF-A8B6-C27EF4DDD3D9}"/>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9F2EFCBE-070A-7537-610D-DCC6B68F45F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descr="A blue and green striped logo&#10;&#10;Description automatically generated">
            <a:extLst>
              <a:ext uri="{FF2B5EF4-FFF2-40B4-BE49-F238E27FC236}">
                <a16:creationId xmlns:a16="http://schemas.microsoft.com/office/drawing/2014/main" id="{44AEC1DF-B814-1023-90CC-FA7EA611ED5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317415036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8F872C-1869-0919-FF86-3C43B3C5044E}"/>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4" name="Rectangle 3">
            <a:extLst>
              <a:ext uri="{FF2B5EF4-FFF2-40B4-BE49-F238E27FC236}">
                <a16:creationId xmlns:a16="http://schemas.microsoft.com/office/drawing/2014/main" id="{1F83D3EC-AEF8-E60A-718C-515E85F2C141}"/>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E7C58368-AFB1-D856-2191-0E4326179C1E}"/>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A blue and green striped logo&#10;&#10;Description automatically generated">
            <a:extLst>
              <a:ext uri="{FF2B5EF4-FFF2-40B4-BE49-F238E27FC236}">
                <a16:creationId xmlns:a16="http://schemas.microsoft.com/office/drawing/2014/main" id="{F7BAA195-C799-FB8F-8991-1F082E9446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428303854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C156FB1E-9C4C-7052-BA53-03769E1C013A}"/>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5" name="Rectangle 4">
            <a:extLst>
              <a:ext uri="{FF2B5EF4-FFF2-40B4-BE49-F238E27FC236}">
                <a16:creationId xmlns:a16="http://schemas.microsoft.com/office/drawing/2014/main" id="{E317B100-998B-1944-C179-463841C4929D}"/>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3EF0EE81-699A-F17B-DED0-F57D62D3BBF4}"/>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descr="A blue and green striped logo&#10;&#10;Description automatically generated">
            <a:extLst>
              <a:ext uri="{FF2B5EF4-FFF2-40B4-BE49-F238E27FC236}">
                <a16:creationId xmlns:a16="http://schemas.microsoft.com/office/drawing/2014/main" id="{04738416-EF8B-12B5-41EB-4F34497A5C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52460989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886933"/>
            <a:ext cx="10363200" cy="930315"/>
          </a:xfrm>
          <a:prstGeom prst="rect">
            <a:avLst/>
          </a:prstGeo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5908614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534921"/>
            <a:ext cx="10363200" cy="930315"/>
          </a:xfrm>
          <a:prstGeom prst="rect">
            <a:avLst/>
          </a:prstGeo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3551400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12466CE3-BD7A-2ADB-2B8E-251B18D7B995}"/>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6" name="Rectangle 5">
            <a:extLst>
              <a:ext uri="{FF2B5EF4-FFF2-40B4-BE49-F238E27FC236}">
                <a16:creationId xmlns:a16="http://schemas.microsoft.com/office/drawing/2014/main" id="{33551FF4-2C8C-8EA4-D2A1-7D7FE2BB84AA}"/>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a:extLst>
              <a:ext uri="{FF2B5EF4-FFF2-40B4-BE49-F238E27FC236}">
                <a16:creationId xmlns:a16="http://schemas.microsoft.com/office/drawing/2014/main" id="{1AE8B337-2021-D9E5-42F3-AE703EB404B4}"/>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A blue and green striped logo&#10;&#10;Description automatically generated">
            <a:extLst>
              <a:ext uri="{FF2B5EF4-FFF2-40B4-BE49-F238E27FC236}">
                <a16:creationId xmlns:a16="http://schemas.microsoft.com/office/drawing/2014/main" id="{2A52D685-75C7-9D23-8A80-C37A8A26FC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292342099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7EB6878-AB4F-96FA-98E5-B0D2FC04B6A7}"/>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8" name="Rectangle 7">
            <a:extLst>
              <a:ext uri="{FF2B5EF4-FFF2-40B4-BE49-F238E27FC236}">
                <a16:creationId xmlns:a16="http://schemas.microsoft.com/office/drawing/2014/main" id="{2A8B2880-DA81-D98A-E265-AEAF01E17EE0}"/>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F820BB2E-BD7A-0D25-3A34-7EDA9F021B20}"/>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descr="A blue and green striped logo&#10;&#10;Description automatically generated">
            <a:extLst>
              <a:ext uri="{FF2B5EF4-FFF2-40B4-BE49-F238E27FC236}">
                <a16:creationId xmlns:a16="http://schemas.microsoft.com/office/drawing/2014/main" id="{D150B581-8C20-72AC-5101-BF8A1862F6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30324674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60D8E0-28ED-E9E7-EA1C-9D28E080FE5F}"/>
              </a:ext>
            </a:extLst>
          </p:cNvPr>
          <p:cNvSpPr>
            <a:spLocks noGrp="1"/>
          </p:cNvSpPr>
          <p:nvPr>
            <p:ph type="title" hasCustomPrompt="1"/>
          </p:nvPr>
        </p:nvSpPr>
        <p:spPr>
          <a:xfrm>
            <a:off x="371700" y="177100"/>
            <a:ext cx="10515600" cy="484813"/>
          </a:xfrm>
          <a:prstGeom prst="rect">
            <a:avLst/>
          </a:prstGeom>
        </p:spPr>
        <p:txBody>
          <a:bodyPr>
            <a:noAutofit/>
          </a:bodyPr>
          <a:lstStyle>
            <a:lvl1pPr algn="l">
              <a:defRPr sz="2667" b="1">
                <a:solidFill>
                  <a:srgbClr val="001832"/>
                </a:solidFill>
              </a:defRPr>
            </a:lvl1pPr>
          </a:lstStyle>
          <a:p>
            <a:r>
              <a:rPr lang="en-US"/>
              <a:t>Title | Title</a:t>
            </a:r>
          </a:p>
        </p:txBody>
      </p:sp>
      <p:sp>
        <p:nvSpPr>
          <p:cNvPr id="4" name="Rectangle 3">
            <a:extLst>
              <a:ext uri="{FF2B5EF4-FFF2-40B4-BE49-F238E27FC236}">
                <a16:creationId xmlns:a16="http://schemas.microsoft.com/office/drawing/2014/main" id="{740836D5-9770-0917-4904-878B94377265}"/>
              </a:ext>
            </a:extLst>
          </p:cNvPr>
          <p:cNvSpPr/>
          <p:nvPr userDrawn="1"/>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CF256273-331C-AC6C-0C69-0CDF9332EB8E}"/>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A blue and green striped logo&#10;&#10;Description automatically generated">
            <a:extLst>
              <a:ext uri="{FF2B5EF4-FFF2-40B4-BE49-F238E27FC236}">
                <a16:creationId xmlns:a16="http://schemas.microsoft.com/office/drawing/2014/main" id="{A8E5DC4D-5F50-E890-E7DD-DEA3C77D58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106717390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345629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91917026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36376211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39990330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000475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2"/>
            <a:ext cx="2692400" cy="3017309"/>
          </a:xfrm>
        </p:spPr>
        <p:txBody>
          <a:bodyPr/>
          <a:lstStyle>
            <a:lvl1pPr>
              <a:defRPr sz="1868"/>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2"/>
            <a:ext cx="2692400" cy="3017309"/>
          </a:xfrm>
        </p:spPr>
        <p:txBody>
          <a:bodyPr/>
          <a:lstStyle>
            <a:lvl1pPr>
              <a:defRPr sz="1868"/>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254389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700" y="177100"/>
            <a:ext cx="10515600" cy="484813"/>
          </a:xfrm>
        </p:spPr>
        <p:txBody>
          <a:bodyPr>
            <a:noAutofit/>
          </a:bodyPr>
          <a:lstStyle>
            <a:lvl1pPr algn="l">
              <a:defRPr sz="2667" b="1">
                <a:solidFill>
                  <a:srgbClr val="001832"/>
                </a:solidFill>
              </a:defRPr>
            </a:lvl1pPr>
          </a:lstStyle>
          <a:p>
            <a:r>
              <a:rPr lang="en-US"/>
              <a:t>Title | Title</a:t>
            </a:r>
          </a:p>
        </p:txBody>
      </p:sp>
      <p:sp>
        <p:nvSpPr>
          <p:cNvPr id="3" name="Content Placeholder 2"/>
          <p:cNvSpPr>
            <a:spLocks noGrp="1"/>
          </p:cNvSpPr>
          <p:nvPr>
            <p:ph idx="1"/>
          </p:nvPr>
        </p:nvSpPr>
        <p:spPr>
          <a:xfrm>
            <a:off x="838200" y="1436895"/>
            <a:ext cx="10515600" cy="4351339"/>
          </a:xfrm>
        </p:spPr>
        <p:txBody>
          <a:bodyPr>
            <a:normAutofit/>
          </a:bodyPr>
          <a:lstStyle>
            <a:lvl1pPr>
              <a:defRPr sz="1600">
                <a:solidFill>
                  <a:schemeClr val="bg1"/>
                </a:solidFill>
              </a:defRPr>
            </a:lvl1pPr>
            <a:lvl2pPr>
              <a:defRPr sz="1400">
                <a:solidFill>
                  <a:schemeClr val="bg1"/>
                </a:solidFill>
              </a:defRPr>
            </a:lvl2pPr>
            <a:lvl3pPr>
              <a:defRPr sz="1333">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Rectangle 26">
            <a:extLst>
              <a:ext uri="{FF2B5EF4-FFF2-40B4-BE49-F238E27FC236}">
                <a16:creationId xmlns:a16="http://schemas.microsoft.com/office/drawing/2014/main" id="{50671E8B-AC46-3E03-6810-F49F5374B10B}"/>
              </a:ext>
            </a:extLst>
          </p:cNvPr>
          <p:cNvSpPr/>
          <p:nvPr/>
        </p:nvSpPr>
        <p:spPr>
          <a:xfrm rot="16200000">
            <a:off x="-243698" y="358001"/>
            <a:ext cx="788572" cy="725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Rectangle 28">
            <a:extLst>
              <a:ext uri="{FF2B5EF4-FFF2-40B4-BE49-F238E27FC236}">
                <a16:creationId xmlns:a16="http://schemas.microsoft.com/office/drawing/2014/main" id="{902634B6-050A-9CB3-0E71-BB2E6A96F151}"/>
              </a:ext>
            </a:extLst>
          </p:cNvPr>
          <p:cNvSpPr/>
          <p:nvPr userDrawn="1"/>
        </p:nvSpPr>
        <p:spPr>
          <a:xfrm rot="16200000">
            <a:off x="11919113" y="379542"/>
            <a:ext cx="484815" cy="609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A blue and green striped logo&#10;&#10;Description automatically generated">
            <a:extLst>
              <a:ext uri="{FF2B5EF4-FFF2-40B4-BE49-F238E27FC236}">
                <a16:creationId xmlns:a16="http://schemas.microsoft.com/office/drawing/2014/main" id="{DEC48991-93D1-88A1-07DE-CFB04EA910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56460" y="236958"/>
            <a:ext cx="465451" cy="335721"/>
          </a:xfrm>
          <a:prstGeom prst="rect">
            <a:avLst/>
          </a:prstGeom>
        </p:spPr>
      </p:pic>
    </p:spTree>
    <p:extLst>
      <p:ext uri="{BB962C8B-B14F-4D97-AF65-F5344CB8AC3E}">
        <p14:creationId xmlns:p14="http://schemas.microsoft.com/office/powerpoint/2010/main" val="40350356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8190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pic>
        <p:nvPicPr>
          <p:cNvPr id="9" name="Google Shape;55;p14">
            <a:extLst>
              <a:ext uri="{FF2B5EF4-FFF2-40B4-BE49-F238E27FC236}">
                <a16:creationId xmlns:a16="http://schemas.microsoft.com/office/drawing/2014/main" id="{331D0805-C029-B42A-6A2E-0A3109A44537}"/>
              </a:ext>
            </a:extLst>
          </p:cNvPr>
          <p:cNvPicPr preferRelativeResize="0"/>
          <p:nvPr userDrawn="1"/>
        </p:nvPicPr>
        <p:blipFill rotWithShape="1">
          <a:blip r:embed="rId2">
            <a:alphaModFix/>
          </a:blip>
          <a:srcRect l="12334" t="16462" b="4504"/>
          <a:stretch/>
        </p:blipFill>
        <p:spPr>
          <a:xfrm flipH="1">
            <a:off x="0" y="1"/>
            <a:ext cx="12192000" cy="6857999"/>
          </a:xfrm>
          <a:prstGeom prst="rect">
            <a:avLst/>
          </a:prstGeom>
          <a:noFill/>
          <a:ln>
            <a:noFill/>
          </a:ln>
        </p:spPr>
      </p:pic>
      <p:sp>
        <p:nvSpPr>
          <p:cNvPr id="4" name="TextBox 3">
            <a:extLst>
              <a:ext uri="{FF2B5EF4-FFF2-40B4-BE49-F238E27FC236}">
                <a16:creationId xmlns:a16="http://schemas.microsoft.com/office/drawing/2014/main" id="{526DA929-3BF6-B811-927C-48ECDBC0CE3D}"/>
              </a:ext>
            </a:extLst>
          </p:cNvPr>
          <p:cNvSpPr txBox="1"/>
          <p:nvPr userDrawn="1"/>
        </p:nvSpPr>
        <p:spPr>
          <a:xfrm>
            <a:off x="919325" y="3409755"/>
            <a:ext cx="6386661" cy="1067087"/>
          </a:xfrm>
          <a:prstGeom prst="rect">
            <a:avLst/>
          </a:prstGeom>
        </p:spPr>
        <p:txBody>
          <a:bodyPr wrap="square" lIns="0" tIns="0" rIns="0" bIns="0" rtlCol="0" anchor="t">
            <a:spAutoFit/>
          </a:bodyPr>
          <a:lstStyle/>
          <a:p>
            <a:pPr defTabSz="609615">
              <a:lnSpc>
                <a:spcPts val="8925"/>
              </a:lnSpc>
            </a:pPr>
            <a:r>
              <a:rPr lang="en-US" sz="6376" spc="593">
                <a:solidFill>
                  <a:srgbClr val="FFFFFF"/>
                </a:solidFill>
                <a:latin typeface="Open Sans Bold Bold"/>
              </a:rPr>
              <a:t>THANK YOU!</a:t>
            </a:r>
          </a:p>
        </p:txBody>
      </p:sp>
      <p:pic>
        <p:nvPicPr>
          <p:cNvPr id="6" name="Graphic 5">
            <a:extLst>
              <a:ext uri="{FF2B5EF4-FFF2-40B4-BE49-F238E27FC236}">
                <a16:creationId xmlns:a16="http://schemas.microsoft.com/office/drawing/2014/main" id="{D450D2F1-BC4B-48F6-3332-5D813B9055C4}"/>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9706973" y="5947502"/>
            <a:ext cx="2485027" cy="742951"/>
          </a:xfrm>
          <a:prstGeom prst="rect">
            <a:avLst/>
          </a:prstGeom>
        </p:spPr>
      </p:pic>
    </p:spTree>
    <p:extLst>
      <p:ext uri="{BB962C8B-B14F-4D97-AF65-F5344CB8AC3E}">
        <p14:creationId xmlns:p14="http://schemas.microsoft.com/office/powerpoint/2010/main" val="247313028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3413613-FB43-0F0F-982A-8EB4E30476FD}"/>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7567" r="-17567"/>
            </a:stretch>
          </a:blipFill>
        </p:spPr>
        <p:txBody>
          <a:bodyPr/>
          <a:lstStyle/>
          <a:p>
            <a:pPr defTabSz="609615"/>
            <a:endParaRPr lang="en-US" sz="1200">
              <a:solidFill>
                <a:prstClr val="black"/>
              </a:solidFill>
              <a:latin typeface="Calibri"/>
            </a:endParaRPr>
          </a:p>
        </p:txBody>
      </p:sp>
      <p:sp>
        <p:nvSpPr>
          <p:cNvPr id="4" name="TextBox 3">
            <a:extLst>
              <a:ext uri="{FF2B5EF4-FFF2-40B4-BE49-F238E27FC236}">
                <a16:creationId xmlns:a16="http://schemas.microsoft.com/office/drawing/2014/main" id="{526DA929-3BF6-B811-927C-48ECDBC0CE3D}"/>
              </a:ext>
            </a:extLst>
          </p:cNvPr>
          <p:cNvSpPr txBox="1"/>
          <p:nvPr userDrawn="1"/>
        </p:nvSpPr>
        <p:spPr>
          <a:xfrm>
            <a:off x="5267324" y="2836875"/>
            <a:ext cx="6386661" cy="1067087"/>
          </a:xfrm>
          <a:prstGeom prst="rect">
            <a:avLst/>
          </a:prstGeom>
        </p:spPr>
        <p:txBody>
          <a:bodyPr wrap="square" lIns="0" tIns="0" rIns="0" bIns="0" rtlCol="0" anchor="t">
            <a:spAutoFit/>
          </a:bodyPr>
          <a:lstStyle/>
          <a:p>
            <a:pPr defTabSz="609615">
              <a:lnSpc>
                <a:spcPts val="8925"/>
              </a:lnSpc>
            </a:pPr>
            <a:r>
              <a:rPr lang="en-US" sz="6376" spc="593">
                <a:solidFill>
                  <a:srgbClr val="FFFFFF"/>
                </a:solidFill>
                <a:latin typeface="Open Sans Bold Bold"/>
              </a:rPr>
              <a:t>THANK YOU!</a:t>
            </a:r>
          </a:p>
        </p:txBody>
      </p:sp>
      <p:pic>
        <p:nvPicPr>
          <p:cNvPr id="6" name="Graphic 5">
            <a:extLst>
              <a:ext uri="{FF2B5EF4-FFF2-40B4-BE49-F238E27FC236}">
                <a16:creationId xmlns:a16="http://schemas.microsoft.com/office/drawing/2014/main" id="{D450D2F1-BC4B-48F6-3332-5D813B9055C4}"/>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9668873" y="57150"/>
            <a:ext cx="2485027" cy="742951"/>
          </a:xfrm>
          <a:prstGeom prst="rect">
            <a:avLst/>
          </a:prstGeom>
        </p:spPr>
      </p:pic>
    </p:spTree>
    <p:extLst>
      <p:ext uri="{BB962C8B-B14F-4D97-AF65-F5344CB8AC3E}">
        <p14:creationId xmlns:p14="http://schemas.microsoft.com/office/powerpoint/2010/main" val="414968120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43F2-CAA2-DBA0-1360-CAD1B0C74217}"/>
              </a:ext>
            </a:extLst>
          </p:cNvPr>
          <p:cNvSpPr>
            <a:spLocks noGrp="1"/>
          </p:cNvSpPr>
          <p:nvPr>
            <p:ph type="title"/>
          </p:nvPr>
        </p:nvSpPr>
        <p:spPr/>
        <p:txBody>
          <a:bodyPr/>
          <a:lstStyle/>
          <a:p>
            <a:r>
              <a:rPr lang="en-US"/>
              <a:t>Click to edit Master title style</a:t>
            </a:r>
            <a:endParaRPr lang="en-DE"/>
          </a:p>
        </p:txBody>
      </p:sp>
      <p:sp>
        <p:nvSpPr>
          <p:cNvPr id="3" name="Date Placeholder 2">
            <a:extLst>
              <a:ext uri="{FF2B5EF4-FFF2-40B4-BE49-F238E27FC236}">
                <a16:creationId xmlns:a16="http://schemas.microsoft.com/office/drawing/2014/main" id="{9AB0C32E-2B14-682A-107A-FC5F0E5D4883}"/>
              </a:ext>
            </a:extLst>
          </p:cNvPr>
          <p:cNvSpPr>
            <a:spLocks noGrp="1"/>
          </p:cNvSpPr>
          <p:nvPr>
            <p:ph type="dt" sz="half" idx="10"/>
          </p:nvPr>
        </p:nvSpPr>
        <p:spPr>
          <a:xfrm>
            <a:off x="304800" y="4237568"/>
            <a:ext cx="1422400" cy="243417"/>
          </a:xfrm>
          <a:prstGeom prst="rect">
            <a:avLst/>
          </a:prstGeom>
        </p:spPr>
        <p:txBody>
          <a:bodyPr/>
          <a:lstStyle/>
          <a:p>
            <a:pPr defTabSz="1219140"/>
            <a:fld id="{0969E92D-9787-4C12-9B3D-E47A85C9D85C}" type="datetimeFigureOut">
              <a:rPr lang="en-US" smtClean="0">
                <a:solidFill>
                  <a:prstClr val="black">
                    <a:tint val="75000"/>
                  </a:prstClr>
                </a:solidFill>
              </a:rPr>
              <a:pPr defTabSz="1219140"/>
              <a:t>5/27/2025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3A1CD2B-9A22-4D21-62EC-3255C8C5C45A}"/>
              </a:ext>
            </a:extLst>
          </p:cNvPr>
          <p:cNvSpPr>
            <a:spLocks noGrp="1"/>
          </p:cNvSpPr>
          <p:nvPr>
            <p:ph type="ftr" sz="quarter" idx="11"/>
          </p:nvPr>
        </p:nvSpPr>
        <p:spPr>
          <a:xfrm>
            <a:off x="2082800" y="4237568"/>
            <a:ext cx="1930400" cy="243417"/>
          </a:xfrm>
          <a:prstGeom prst="rect">
            <a:avLst/>
          </a:prstGeom>
        </p:spPr>
        <p:txBody>
          <a:bodyPr/>
          <a:lstStyle/>
          <a:p>
            <a:pPr defTabSz="121914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0EFF07AD-DB72-7216-2AFA-DAF2BA00F355}"/>
              </a:ext>
            </a:extLst>
          </p:cNvPr>
          <p:cNvSpPr>
            <a:spLocks noGrp="1"/>
          </p:cNvSpPr>
          <p:nvPr>
            <p:ph type="sldNum" sz="quarter" idx="12"/>
          </p:nvPr>
        </p:nvSpPr>
        <p:spPr>
          <a:xfrm>
            <a:off x="4368800" y="4237568"/>
            <a:ext cx="1422400" cy="243417"/>
          </a:xfrm>
          <a:prstGeom prst="rect">
            <a:avLst/>
          </a:prstGeom>
        </p:spPr>
        <p:txBody>
          <a:bodyPr/>
          <a:lstStyle/>
          <a:p>
            <a:pPr defTabSz="1219140"/>
            <a:fld id="{8D40E6CC-15D9-4974-B3D0-F1CE60E60376}" type="slidenum">
              <a:rPr lang="en-US" smtClean="0">
                <a:solidFill>
                  <a:prstClr val="black">
                    <a:tint val="75000"/>
                  </a:prstClr>
                </a:solidFill>
              </a:rPr>
              <a:pPr defTabSz="1219140"/>
              <a:t>‹#›</a:t>
            </a:fld>
            <a:endParaRPr lang="en-US">
              <a:solidFill>
                <a:prstClr val="black">
                  <a:tint val="75000"/>
                </a:prstClr>
              </a:solidFill>
            </a:endParaRPr>
          </a:p>
        </p:txBody>
      </p:sp>
      <p:sp>
        <p:nvSpPr>
          <p:cNvPr id="9" name="Freeform 2">
            <a:extLst>
              <a:ext uri="{FF2B5EF4-FFF2-40B4-BE49-F238E27FC236}">
                <a16:creationId xmlns:a16="http://schemas.microsoft.com/office/drawing/2014/main" id="{FB14911D-BE57-0E83-F07D-3818FB08B6D0}"/>
              </a:ext>
            </a:extLst>
          </p:cNvPr>
          <p:cNvSpPr/>
          <p:nvPr userDrawn="1"/>
        </p:nvSpPr>
        <p:spPr>
          <a:xfrm>
            <a:off x="-55418" y="0"/>
            <a:ext cx="12302836"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46655" r="-36855"/>
            </a:stretch>
          </a:blipFill>
        </p:spPr>
        <p:txBody>
          <a:bodyPr/>
          <a:lstStyle/>
          <a:p>
            <a:endParaRPr lang="en-US" sz="1200"/>
          </a:p>
        </p:txBody>
      </p:sp>
      <p:pic>
        <p:nvPicPr>
          <p:cNvPr id="7" name="Graphic 6">
            <a:extLst>
              <a:ext uri="{FF2B5EF4-FFF2-40B4-BE49-F238E27FC236}">
                <a16:creationId xmlns:a16="http://schemas.microsoft.com/office/drawing/2014/main" id="{EEB1F0F6-9BA2-F95A-2EFB-3ACD29F9F3BB}"/>
              </a:ext>
            </a:extLst>
          </p:cNvPr>
          <p:cNvPicPr>
            <a:picLocks noChangeAspect="1"/>
          </p:cNvPicPr>
          <p:nvPr userDrawn="1"/>
        </p:nvPicPr>
        <p:blipFill>
          <a:blip r:embed="rId3">
            <a:extLst>
              <a:ext uri="{96DAC541-7B7A-43D3-8B79-37D633B846F1}">
                <asvg:svgBlip xmlns:asvg="http://schemas.microsoft.com/office/drawing/2016/SVG/main" r:embed="rId4"/>
              </a:ext>
            </a:extLst>
          </a:blip>
          <a:srcRect t="27322" b="30369"/>
          <a:stretch/>
        </p:blipFill>
        <p:spPr>
          <a:xfrm>
            <a:off x="8935118" y="212121"/>
            <a:ext cx="3187793" cy="953057"/>
          </a:xfrm>
          <a:prstGeom prst="rect">
            <a:avLst/>
          </a:prstGeom>
        </p:spPr>
      </p:pic>
    </p:spTree>
    <p:extLst>
      <p:ext uri="{BB962C8B-B14F-4D97-AF65-F5344CB8AC3E}">
        <p14:creationId xmlns:p14="http://schemas.microsoft.com/office/powerpoint/2010/main" val="301427189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1A1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p:cNvGrpSpPr/>
          <p:nvPr/>
        </p:nvGrpSpPr>
        <p:grpSpPr>
          <a:xfrm>
            <a:off x="0" y="1931669"/>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12" name="Rectangle 11"/>
          <p:cNvSpPr/>
          <p:nvPr/>
        </p:nvSpPr>
        <p:spPr>
          <a:xfrm>
            <a:off x="7053" y="3106648"/>
            <a:ext cx="5885747" cy="1541552"/>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6635747" y="909320"/>
            <a:ext cx="4572000" cy="47914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6553200" y="797560"/>
            <a:ext cx="4754880" cy="4998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6325616" y="557784"/>
            <a:ext cx="5230368" cy="549859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264277" y="3114042"/>
            <a:ext cx="5628523" cy="1470025"/>
          </a:xfrm>
        </p:spPr>
        <p:txBody>
          <a:bodyPr>
            <a:normAutofit/>
          </a:bodyPr>
          <a:lstStyle>
            <a:lvl1pPr algn="l">
              <a:defRPr sz="3733"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54117" y="4759960"/>
            <a:ext cx="5841883" cy="711200"/>
          </a:xfrm>
        </p:spPr>
        <p:txBody>
          <a:bodyPr>
            <a:normAutofit/>
          </a:bodyPr>
          <a:lstStyle>
            <a:lvl1pPr marL="0" indent="0" algn="l">
              <a:buNone/>
              <a:defRPr sz="2133" b="1">
                <a:solidFill>
                  <a:schemeClr val="bg1"/>
                </a:solidFill>
                <a:latin typeface="Arial" panose="020B0604020202020204" pitchFamily="34" charset="0"/>
                <a:cs typeface="Arial" panose="020B0604020202020204"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28738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300" tmFilter="0, 0; .2, .5; .8, .5; 1, 0"/>
                                        <p:tgtEl>
                                          <p:spTgt spid="8"/>
                                        </p:tgtEl>
                                      </p:cBhvr>
                                    </p:animEffect>
                                    <p:animScale>
                                      <p:cBhvr>
                                        <p:cTn id="11" dur="150" autoRev="1" fill="hold"/>
                                        <p:tgtEl>
                                          <p:spTgt spid="8"/>
                                        </p:tgtEl>
                                      </p:cBhvr>
                                      <p:by x="105000" y="105000"/>
                                    </p:animScale>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300"/>
                                        <p:tgtEl>
                                          <p:spTgt spid="9"/>
                                        </p:tgtEl>
                                      </p:cBhvr>
                                    </p:animEffect>
                                    <p:anim calcmode="lin" valueType="num">
                                      <p:cBhvr>
                                        <p:cTn id="16" dur="300" fill="hold"/>
                                        <p:tgtEl>
                                          <p:spTgt spid="9"/>
                                        </p:tgtEl>
                                        <p:attrNameLst>
                                          <p:attrName>ppt_x</p:attrName>
                                        </p:attrNameLst>
                                      </p:cBhvr>
                                      <p:tavLst>
                                        <p:tav tm="0">
                                          <p:val>
                                            <p:strVal val="#ppt_x"/>
                                          </p:val>
                                        </p:tav>
                                        <p:tav tm="100000">
                                          <p:val>
                                            <p:strVal val="#ppt_x"/>
                                          </p:val>
                                        </p:tav>
                                      </p:tavLst>
                                    </p:anim>
                                    <p:anim calcmode="lin" valueType="num">
                                      <p:cBhvr>
                                        <p:cTn id="17" dur="3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1"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8)">
                                      <p:cBhvr>
                                        <p:cTn id="21" dur="300"/>
                                        <p:tgtEl>
                                          <p:spTgt spid="14"/>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4)">
                                      <p:cBhvr>
                                        <p:cTn id="24" dur="300"/>
                                        <p:tgtEl>
                                          <p:spTgt spid="15"/>
                                        </p:tgtEl>
                                      </p:cBhvr>
                                    </p:animEffect>
                                  </p:childTnLst>
                                </p:cTn>
                              </p:par>
                            </p:childTnLst>
                          </p:cTn>
                        </p:par>
                        <p:par>
                          <p:cTn id="25" fill="hold">
                            <p:stCondLst>
                              <p:cond delay="2000"/>
                            </p:stCondLst>
                            <p:childTnLst>
                              <p:par>
                                <p:cTn id="26" presetID="21" presetClass="exit" presetSubtype="1" fill="hold" grpId="1" nodeType="afterEffect">
                                  <p:stCondLst>
                                    <p:cond delay="0"/>
                                  </p:stCondLst>
                                  <p:childTnLst>
                                    <p:animEffect transition="out" filter="wheel(1)">
                                      <p:cBhvr>
                                        <p:cTn id="27" dur="300"/>
                                        <p:tgtEl>
                                          <p:spTgt spid="14"/>
                                        </p:tgtEl>
                                      </p:cBhvr>
                                    </p:animEffect>
                                    <p:set>
                                      <p:cBhvr>
                                        <p:cTn id="28" dur="1" fill="hold">
                                          <p:stCondLst>
                                            <p:cond delay="299"/>
                                          </p:stCondLst>
                                        </p:cTn>
                                        <p:tgtEl>
                                          <p:spTgt spid="14"/>
                                        </p:tgtEl>
                                        <p:attrNameLst>
                                          <p:attrName>style.visibility</p:attrName>
                                        </p:attrNameLst>
                                      </p:cBhvr>
                                      <p:to>
                                        <p:strVal val="hidden"/>
                                      </p:to>
                                    </p:set>
                                  </p:childTnLst>
                                </p:cTn>
                              </p:par>
                              <p:par>
                                <p:cTn id="29" presetID="21" presetClass="exit" presetSubtype="1" fill="hold" grpId="1" nodeType="withEffect">
                                  <p:stCondLst>
                                    <p:cond delay="0"/>
                                  </p:stCondLst>
                                  <p:childTnLst>
                                    <p:animEffect transition="out" filter="wheel(1)">
                                      <p:cBhvr>
                                        <p:cTn id="30" dur="300"/>
                                        <p:tgtEl>
                                          <p:spTgt spid="15"/>
                                        </p:tgtEl>
                                      </p:cBhvr>
                                    </p:animEffect>
                                    <p:set>
                                      <p:cBhvr>
                                        <p:cTn id="31" dur="1" fill="hold">
                                          <p:stCondLst>
                                            <p:cond delay="299"/>
                                          </p:stCondLst>
                                        </p:cTn>
                                        <p:tgtEl>
                                          <p:spTgt spid="15"/>
                                        </p:tgtEl>
                                        <p:attrNameLst>
                                          <p:attrName>style.visibility</p:attrName>
                                        </p:attrNameLst>
                                      </p:cBhvr>
                                      <p:to>
                                        <p:strVal val="hidden"/>
                                      </p:to>
                                    </p:set>
                                  </p:childTnLst>
                                </p:cTn>
                              </p:par>
                              <p:par>
                                <p:cTn id="32" presetID="21"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4)">
                                      <p:cBhvr>
                                        <p:cTn id="34" dur="300"/>
                                        <p:tgtEl>
                                          <p:spTgt spid="16"/>
                                        </p:tgtEl>
                                      </p:cBhvr>
                                    </p:animEffect>
                                  </p:childTnLst>
                                </p:cTn>
                              </p:par>
                              <p:par>
                                <p:cTn id="35" presetID="21" presetClass="exit" presetSubtype="1" fill="hold" grpId="1" nodeType="withEffect">
                                  <p:stCondLst>
                                    <p:cond delay="0"/>
                                  </p:stCondLst>
                                  <p:childTnLst>
                                    <p:animEffect transition="out" filter="wheel(1)">
                                      <p:cBhvr>
                                        <p:cTn id="36" dur="300"/>
                                        <p:tgtEl>
                                          <p:spTgt spid="16"/>
                                        </p:tgtEl>
                                      </p:cBhvr>
                                    </p:animEffect>
                                    <p:set>
                                      <p:cBhvr>
                                        <p:cTn id="37" dur="1" fill="hold">
                                          <p:stCondLst>
                                            <p:cond delay="2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6088029" y="2"/>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544637"/>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57387682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7" name="Rectangle 6"/>
          <p:cNvSpPr/>
          <p:nvPr/>
        </p:nvSpPr>
        <p:spPr>
          <a:xfrm>
            <a:off x="-8328" y="2"/>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07200" y="1600201"/>
            <a:ext cx="4775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86357428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Rectangle 6"/>
          <p:cNvSpPr/>
          <p:nvPr/>
        </p:nvSpPr>
        <p:spPr>
          <a:xfrm>
            <a:off x="2" y="3429002"/>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41728767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p:nvSpPr>
        <p:spPr>
          <a:xfrm>
            <a:off x="2" y="6477002"/>
            <a:ext cx="12197081" cy="380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24260562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4740865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274128675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201573898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251372783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63084" y="2886933"/>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826752"/>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512387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6" name="Rectangle 5"/>
          <p:cNvSpPr/>
          <p:nvPr/>
        </p:nvSpPr>
        <p:spPr>
          <a:xfrm>
            <a:off x="0" y="2"/>
            <a:ext cx="12192000" cy="6855695"/>
          </a:xfrm>
          <a:prstGeom prst="rect">
            <a:avLst/>
          </a:prstGeom>
          <a:solidFill>
            <a:srgbClr val="30354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2" y="1722120"/>
            <a:ext cx="12197081" cy="3428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963084" y="2534921"/>
            <a:ext cx="10363200" cy="930315"/>
          </a:xfrm>
        </p:spPr>
        <p:txBody>
          <a:bodyPr anchor="t">
            <a:noAutofit/>
          </a:bodyPr>
          <a:lstStyle>
            <a:lvl1pPr algn="ctr">
              <a:defRPr sz="3200" b="1" cap="all"/>
            </a:lvl1pPr>
          </a:lstStyle>
          <a:p>
            <a:r>
              <a:rPr lang="en-US"/>
              <a:t>Click to edit Master title style</a:t>
            </a:r>
          </a:p>
        </p:txBody>
      </p:sp>
      <p:sp>
        <p:nvSpPr>
          <p:cNvPr id="3" name="Text Placeholder 2"/>
          <p:cNvSpPr>
            <a:spLocks noGrp="1"/>
          </p:cNvSpPr>
          <p:nvPr>
            <p:ph type="body" idx="1"/>
          </p:nvPr>
        </p:nvSpPr>
        <p:spPr>
          <a:xfrm>
            <a:off x="963084" y="3474739"/>
            <a:ext cx="10363200" cy="1024648"/>
          </a:xfrm>
        </p:spPr>
        <p:txBody>
          <a:bodyPr anchor="t">
            <a:normAutofit/>
          </a:bodyPr>
          <a:lstStyle>
            <a:lvl1pPr marL="0" indent="0" algn="ctr">
              <a:buNone/>
              <a:defRPr sz="2400">
                <a:solidFill>
                  <a:schemeClr val="bg2"/>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11372559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6088029" y="2"/>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133"/>
            </a:lvl1pPr>
            <a:lvl2pPr>
              <a:defRPr sz="1867"/>
            </a:lvl2pPr>
            <a:lvl3pPr>
              <a:defRPr sz="1600"/>
            </a:lvl3pPr>
            <a:lvl4pPr>
              <a:defRPr sz="1467"/>
            </a:lvl4pPr>
            <a:lvl5pPr>
              <a:defRPr sz="1467"/>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65814864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13053" y="3"/>
            <a:ext cx="6109055" cy="6857999"/>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133" b="1"/>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133" b="1"/>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normAutofit/>
          </a:bodyPr>
          <a:lstStyle>
            <a:lvl1pPr>
              <a:defRPr sz="2133"/>
            </a:lvl1pPr>
            <a:lvl2pPr>
              <a:defRPr sz="1867"/>
            </a:lvl2pPr>
            <a:lvl3pPr>
              <a:defRPr sz="1600"/>
            </a:lvl3pPr>
            <a:lvl4pPr>
              <a:defRPr sz="1467"/>
            </a:lvl4pPr>
            <a:lvl5pPr>
              <a:defRPr sz="14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892874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6755569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3"/>
          <p:cNvSpPr/>
          <p:nvPr/>
        </p:nvSpPr>
        <p:spPr>
          <a:xfrm>
            <a:off x="2"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p:nvSpPr>
        <p:spPr>
          <a:xfrm>
            <a:off x="0" y="899163"/>
            <a:ext cx="8737600" cy="595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410126024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4" name="Rectangle 3"/>
          <p:cNvSpPr/>
          <p:nvPr/>
        </p:nvSpPr>
        <p:spPr>
          <a:xfrm>
            <a:off x="2"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p:nvSpPr>
        <p:spPr>
          <a:xfrm>
            <a:off x="0" y="899163"/>
            <a:ext cx="12192000" cy="595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03613748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4" name="Rectangle 3"/>
          <p:cNvSpPr/>
          <p:nvPr/>
        </p:nvSpPr>
        <p:spPr>
          <a:xfrm>
            <a:off x="2"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p:nvSpPr>
        <p:spPr>
          <a:xfrm>
            <a:off x="0" y="899163"/>
            <a:ext cx="8737600"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00940246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4" name="Rectangle 3"/>
          <p:cNvSpPr/>
          <p:nvPr/>
        </p:nvSpPr>
        <p:spPr>
          <a:xfrm>
            <a:off x="2" y="0"/>
            <a:ext cx="12197081" cy="889000"/>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6" name="Rectangle 5"/>
          <p:cNvSpPr/>
          <p:nvPr/>
        </p:nvSpPr>
        <p:spPr>
          <a:xfrm>
            <a:off x="-1" y="899163"/>
            <a:ext cx="12197081" cy="59588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308219598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2347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7"/>
            </a:lvl1pPr>
            <a:lvl2pPr marL="609570" indent="0">
              <a:buNone/>
              <a:defRPr sz="1600"/>
            </a:lvl2pPr>
            <a:lvl3pPr marL="1219140" indent="0">
              <a:buNone/>
              <a:defRPr sz="1333"/>
            </a:lvl3pPr>
            <a:lvl4pPr marL="1828709" indent="0">
              <a:buNone/>
              <a:defRPr sz="1200"/>
            </a:lvl4pPr>
            <a:lvl5pPr marL="2438278" indent="0">
              <a:buNone/>
              <a:defRPr sz="1200"/>
            </a:lvl5pPr>
            <a:lvl6pPr marL="3047848" indent="0">
              <a:buNone/>
              <a:defRPr sz="1200"/>
            </a:lvl6pPr>
            <a:lvl7pPr marL="3657418" indent="0">
              <a:buNone/>
              <a:defRPr sz="1200"/>
            </a:lvl7pPr>
            <a:lvl8pPr marL="4266987" indent="0">
              <a:buNone/>
              <a:defRPr sz="1200"/>
            </a:lvl8pPr>
            <a:lvl9pPr marL="487655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1D28FE-B9EB-43F7-90F9-3444A2F1EE8E}" type="slidenum">
              <a:rPr lang="en-US" smtClean="0"/>
              <a:t>‹#›</a:t>
            </a:fld>
            <a:endParaRPr lang="en-US"/>
          </a:p>
        </p:txBody>
      </p:sp>
    </p:spTree>
    <p:extLst>
      <p:ext uri="{BB962C8B-B14F-4D97-AF65-F5344CB8AC3E}">
        <p14:creationId xmlns:p14="http://schemas.microsoft.com/office/powerpoint/2010/main" val="329472403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40" indent="0">
              <a:buNone/>
              <a:defRPr sz="1333"/>
            </a:lvl3pPr>
            <a:lvl4pPr marL="1828709" indent="0">
              <a:buNone/>
              <a:defRPr sz="1200"/>
            </a:lvl4pPr>
            <a:lvl5pPr marL="2438278" indent="0">
              <a:buNone/>
              <a:defRPr sz="1200"/>
            </a:lvl5pPr>
            <a:lvl6pPr marL="3047848" indent="0">
              <a:buNone/>
              <a:defRPr sz="1200"/>
            </a:lvl6pPr>
            <a:lvl7pPr marL="3657418" indent="0">
              <a:buNone/>
              <a:defRPr sz="1200"/>
            </a:lvl7pPr>
            <a:lvl8pPr marL="4266987" indent="0">
              <a:buNone/>
              <a:defRPr sz="1200"/>
            </a:lvl8pPr>
            <a:lvl9pPr marL="487655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69E92D-9787-4C12-9B3D-E47A85C9D85C}"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1D28FE-B9EB-43F7-90F9-3444A2F1EE8E}" type="slidenum">
              <a:rPr lang="en-US" smtClean="0"/>
              <a:t>‹#›</a:t>
            </a:fld>
            <a:endParaRPr lang="en-US"/>
          </a:p>
        </p:txBody>
      </p:sp>
    </p:spTree>
    <p:extLst>
      <p:ext uri="{BB962C8B-B14F-4D97-AF65-F5344CB8AC3E}">
        <p14:creationId xmlns:p14="http://schemas.microsoft.com/office/powerpoint/2010/main" val="336923273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
        <p:nvSpPr>
          <p:cNvPr id="15" name="Rectangle 14"/>
          <p:cNvSpPr/>
          <p:nvPr/>
        </p:nvSpPr>
        <p:spPr>
          <a:xfrm>
            <a:off x="3563055" y="2778208"/>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6" name="Group 15"/>
          <p:cNvGrpSpPr/>
          <p:nvPr/>
        </p:nvGrpSpPr>
        <p:grpSpPr>
          <a:xfrm>
            <a:off x="0" y="2778208"/>
            <a:ext cx="3563053" cy="1162051"/>
            <a:chOff x="424129" y="616687"/>
            <a:chExt cx="3233471" cy="1054562"/>
          </a:xfrm>
        </p:grpSpPr>
        <p:sp>
          <p:nvSpPr>
            <p:cNvPr id="17" name="Rectangle 16"/>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sp>
        <p:nvSpPr>
          <p:cNvPr id="9" name="TextBox 8"/>
          <p:cNvSpPr txBox="1"/>
          <p:nvPr/>
        </p:nvSpPr>
        <p:spPr>
          <a:xfrm>
            <a:off x="3573214" y="3068579"/>
            <a:ext cx="3022943" cy="666786"/>
          </a:xfrm>
          <a:prstGeom prst="rect">
            <a:avLst/>
          </a:prstGeom>
          <a:noFill/>
        </p:spPr>
        <p:txBody>
          <a:bodyPr wrap="none" rtlCol="0">
            <a:spAutoFit/>
          </a:bodyPr>
          <a:lstStyle/>
          <a:p>
            <a:r>
              <a:rPr lang="en-US" sz="3733" b="1">
                <a:solidFill>
                  <a:schemeClr val="bg1"/>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44521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1_Title and Vertical Tex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p:cNvSpPr/>
          <p:nvPr/>
        </p:nvSpPr>
        <p:spPr>
          <a:xfrm>
            <a:off x="3563055" y="2778208"/>
            <a:ext cx="8634028" cy="1162051"/>
          </a:xfrm>
          <a:prstGeom prst="rect">
            <a:avLst/>
          </a:prstGeom>
          <a:gradFill>
            <a:gsLst>
              <a:gs pos="0">
                <a:srgbClr val="10A19A"/>
              </a:gs>
              <a:gs pos="100000">
                <a:srgbClr val="2C50A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itle 5"/>
          <p:cNvSpPr txBox="1"/>
          <p:nvPr/>
        </p:nvSpPr>
        <p:spPr>
          <a:xfrm>
            <a:off x="3669417" y="2856599"/>
            <a:ext cx="11468985" cy="1053028"/>
          </a:xfrm>
          <a:prstGeom prst="rect">
            <a:avLst/>
          </a:prstGeom>
          <a:noFill/>
          <a:ln>
            <a:noFill/>
          </a:ln>
        </p:spPr>
        <p:txBody>
          <a:bodyPr spcFirstLastPara="1" wrap="square" lIns="121900" tIns="121900" rIns="121900" bIns="121900" anchor="t" anchorCtr="0">
            <a:noAutofit/>
          </a:bodyPr>
          <a:lstStyle/>
          <a:p>
            <a:pPr marL="12700" lvl="0">
              <a:lnSpc>
                <a:spcPct val="120000"/>
              </a:lnSpc>
              <a:buClr>
                <a:schemeClr val="dk1"/>
              </a:buClr>
              <a:buSzPts val="2800"/>
              <a:defRPr/>
            </a:pPr>
            <a:r>
              <a:rPr lang="en-IN" sz="2667" b="1">
                <a:solidFill>
                  <a:schemeClr val="bg1"/>
                </a:solidFill>
                <a:latin typeface="Arial" panose="020B0604020202020204" pitchFamily="34" charset="0"/>
                <a:ea typeface="Open Sans" panose="020B0606030504020204" pitchFamily="34" charset="0"/>
                <a:cs typeface="Arial" panose="020B0604020202020204" pitchFamily="34" charset="0"/>
              </a:rPr>
              <a:t>A long-term sustainable partner</a:t>
            </a:r>
            <a:br>
              <a:rPr kumimoji="0" lang="en-IN" sz="2667" b="1"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rPr>
            </a:br>
            <a:r>
              <a:rPr lang="en-GB" sz="1600">
                <a:solidFill>
                  <a:schemeClr val="bg1"/>
                </a:solidFill>
                <a:latin typeface="Arial" panose="020B0604020202020204" pitchFamily="34" charset="0"/>
                <a:ea typeface="Open Sans" panose="020B0606030504020204" pitchFamily="34" charset="0"/>
                <a:cs typeface="Arial" panose="020B0604020202020204" pitchFamily="34" charset="0"/>
              </a:rPr>
              <a:t>for your AI powered procurement transformation journey</a:t>
            </a:r>
            <a:endParaRPr kumimoji="0" lang="en-IN" sz="2400" b="0" i="0" u="none" strike="noStrike" kern="0" cap="none" spc="0" normalizeH="0" baseline="0" noProof="0">
              <a:ln>
                <a:noFill/>
              </a:ln>
              <a:solidFill>
                <a:schemeClr val="bg1"/>
              </a:solidFill>
              <a:effectLst/>
              <a:uLnTx/>
              <a:uFillTx/>
              <a:latin typeface="Arial" panose="020B0604020202020204" pitchFamily="34" charset="0"/>
              <a:ea typeface="Open Sans" panose="020B0606030504020204" pitchFamily="34" charset="0"/>
              <a:cs typeface="Arial" panose="020B0604020202020204" pitchFamily="34" charset="0"/>
              <a:sym typeface="Arial" panose="020B0604020202020204"/>
            </a:endParaRPr>
          </a:p>
        </p:txBody>
      </p:sp>
      <p:grpSp>
        <p:nvGrpSpPr>
          <p:cNvPr id="6" name="Group 5"/>
          <p:cNvGrpSpPr/>
          <p:nvPr/>
        </p:nvGrpSpPr>
        <p:grpSpPr>
          <a:xfrm>
            <a:off x="0" y="2778208"/>
            <a:ext cx="3563053" cy="1162051"/>
            <a:chOff x="424129" y="616687"/>
            <a:chExt cx="3233471" cy="1054562"/>
          </a:xfrm>
        </p:grpSpPr>
        <p:sp>
          <p:nvSpPr>
            <p:cNvPr id="10" name="Rectangle 9"/>
            <p:cNvSpPr/>
            <p:nvPr/>
          </p:nvSpPr>
          <p:spPr>
            <a:xfrm>
              <a:off x="424129" y="616687"/>
              <a:ext cx="3233471" cy="1054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0" y="837972"/>
              <a:ext cx="2833885" cy="655335"/>
            </a:xfrm>
            <a:prstGeom prst="rect">
              <a:avLst/>
            </a:prstGeom>
          </p:spPr>
        </p:pic>
      </p:gr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97" y="431033"/>
            <a:ext cx="2148856" cy="2185169"/>
          </a:xfrm>
          <a:prstGeom prst="rect">
            <a:avLst/>
          </a:prstGeom>
        </p:spPr>
      </p:pic>
    </p:spTree>
    <p:extLst>
      <p:ext uri="{BB962C8B-B14F-4D97-AF65-F5344CB8AC3E}">
        <p14:creationId xmlns:p14="http://schemas.microsoft.com/office/powerpoint/2010/main" val="199253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69E92D-9787-4C12-9B3D-E47A85C9D85C}"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1D28FE-B9EB-43F7-90F9-3444A2F1EE8E}" type="slidenum">
              <a:rPr lang="en-US" smtClean="0"/>
              <a:t>‹#›</a:t>
            </a:fld>
            <a:endParaRPr lang="en-US"/>
          </a:p>
        </p:txBody>
      </p:sp>
    </p:spTree>
    <p:extLst>
      <p:ext uri="{BB962C8B-B14F-4D97-AF65-F5344CB8AC3E}">
        <p14:creationId xmlns:p14="http://schemas.microsoft.com/office/powerpoint/2010/main" val="208769771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9"/>
        <p:cNvGrpSpPr/>
        <p:nvPr/>
      </p:nvGrpSpPr>
      <p:grpSpPr>
        <a:xfrm>
          <a:off x="0" y="0"/>
          <a:ext cx="0" cy="0"/>
          <a:chOff x="0" y="0"/>
          <a:chExt cx="0" cy="0"/>
        </a:xfrm>
      </p:grpSpPr>
      <p:sp>
        <p:nvSpPr>
          <p:cNvPr id="11" name="Google Shape;11;p2"/>
          <p:cNvSpPr txBox="1">
            <a:spLocks noGrp="1"/>
          </p:cNvSpPr>
          <p:nvPr>
            <p:ph type="subTitle" idx="1" hasCustomPrompt="1"/>
          </p:nvPr>
        </p:nvSpPr>
        <p:spPr>
          <a:xfrm>
            <a:off x="290889" y="3788175"/>
            <a:ext cx="5521651" cy="1056800"/>
          </a:xfrm>
          <a:prstGeom prst="rect">
            <a:avLst/>
          </a:prstGeom>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400" b="1" baseline="0">
                <a:solidFill>
                  <a:schemeClr val="tx1"/>
                </a:solidFill>
                <a:latin typeface="Corbel" panose="020B0503020204020204" pitchFamily="34" charset="0"/>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en-US"/>
              <a:t>THIS IS YOUR PROJECT TITLE</a:t>
            </a:r>
          </a:p>
        </p:txBody>
      </p:sp>
      <p:pic>
        <p:nvPicPr>
          <p:cNvPr id="13" name="Google Shape;13;p2"/>
          <p:cNvPicPr preferRelativeResize="0"/>
          <p:nvPr/>
        </p:nvPicPr>
        <p:blipFill rotWithShape="1">
          <a:blip r:embed="rId2"/>
          <a:srcRect l="27415" b="10313"/>
          <a:stretch>
            <a:fillRect/>
          </a:stretch>
        </p:blipFill>
        <p:spPr>
          <a:xfrm>
            <a:off x="5771900" y="383002"/>
            <a:ext cx="6420093" cy="4461975"/>
          </a:xfrm>
          <a:prstGeom prst="rect">
            <a:avLst/>
          </a:prstGeom>
          <a:noFill/>
          <a:ln>
            <a:noFill/>
          </a:ln>
        </p:spPr>
      </p:pic>
      <p:pic>
        <p:nvPicPr>
          <p:cNvPr id="7" name="Picture 2" descr="https://lh5.googleusercontent.com/ot6B9hGPGNglSbrICnVRAnw9gV3DbCmVKBON_Txy9yFjFhiMeSmcmPvjyXkSiwTW7g-tAxbiJUCRYp_fNgn203YuhFj0EXUqfomgc0CRr3twCCvS8yJd61NBAK9brkiQ8mwi9bO9NdE"/>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7203" t="43262" r="35356" b="41836"/>
          <a:stretch>
            <a:fillRect/>
          </a:stretch>
        </p:blipFill>
        <p:spPr bwMode="auto">
          <a:xfrm>
            <a:off x="480485" y="2633957"/>
            <a:ext cx="3697816" cy="11295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480484" y="480484"/>
            <a:ext cx="1615016" cy="584775"/>
          </a:xfrm>
          <a:prstGeom prst="rect">
            <a:avLst/>
          </a:prstGeom>
          <a:noFill/>
        </p:spPr>
        <p:txBody>
          <a:bodyPr wrap="square" rtlCol="0">
            <a:spAutoFit/>
          </a:bodyPr>
          <a:lstStyle/>
          <a:p>
            <a:pPr rtl="0"/>
            <a:r>
              <a:rPr lang="en-IN" sz="800" b="0" i="0" u="none" strike="noStrike" cap="none" err="1">
                <a:solidFill>
                  <a:srgbClr val="000000"/>
                </a:solidFill>
                <a:effectLst/>
                <a:latin typeface="Arial" panose="020B0604020202020204"/>
                <a:ea typeface="Arial" panose="020B0604020202020204"/>
                <a:cs typeface="Arial" panose="020B0604020202020204"/>
                <a:sym typeface="Arial" panose="020B0604020202020204"/>
              </a:rPr>
              <a:t>Zycus</a:t>
            </a:r>
            <a:endParaRPr lang="en-IN" sz="800" b="0">
              <a:effectLst/>
            </a:endParaRPr>
          </a:p>
          <a:p>
            <a:pPr rtl="0"/>
            <a:r>
              <a:rPr lang="en-IN" sz="800" b="0" i="0" u="none" strike="noStrike" cap="none">
                <a:solidFill>
                  <a:srgbClr val="000000"/>
                </a:solidFill>
                <a:effectLst/>
                <a:latin typeface="Arial" panose="020B0604020202020204"/>
                <a:ea typeface="Arial" panose="020B0604020202020204"/>
                <a:cs typeface="Arial" panose="020B0604020202020204"/>
                <a:sym typeface="Arial" panose="020B0604020202020204"/>
              </a:rPr>
              <a:t>Corporate Presentation</a:t>
            </a:r>
            <a:endParaRPr lang="en-IN" sz="800" b="0">
              <a:effectLst/>
            </a:endParaRPr>
          </a:p>
          <a:p>
            <a:br>
              <a:rPr lang="en-IN" sz="800"/>
            </a:br>
            <a:endParaRPr lang="en-IN" sz="800"/>
          </a:p>
        </p:txBody>
      </p:sp>
      <p:sp>
        <p:nvSpPr>
          <p:cNvPr id="9" name="TextBox 8"/>
          <p:cNvSpPr txBox="1"/>
          <p:nvPr userDrawn="1"/>
        </p:nvSpPr>
        <p:spPr>
          <a:xfrm>
            <a:off x="2817284" y="487419"/>
            <a:ext cx="1615016" cy="584775"/>
          </a:xfrm>
          <a:prstGeom prst="rect">
            <a:avLst/>
          </a:prstGeom>
          <a:noFill/>
        </p:spPr>
        <p:txBody>
          <a:bodyPr wrap="square" rtlCol="0">
            <a:spAutoFit/>
          </a:bodyPr>
          <a:lstStyle/>
          <a:p>
            <a:pPr rtl="0"/>
            <a:r>
              <a:rPr lang="en-IN" sz="800" b="0" i="0" u="none" strike="noStrike" cap="none">
                <a:solidFill>
                  <a:srgbClr val="000000"/>
                </a:solidFill>
                <a:effectLst/>
                <a:latin typeface="Arial" panose="020B0604020202020204"/>
                <a:ea typeface="Arial" panose="020B0604020202020204"/>
                <a:cs typeface="Arial" panose="020B0604020202020204"/>
                <a:sym typeface="Arial" panose="020B0604020202020204"/>
              </a:rPr>
              <a:t>v.1.01</a:t>
            </a:r>
            <a:endParaRPr lang="en-IN" sz="800" b="0">
              <a:effectLst/>
            </a:endParaRPr>
          </a:p>
          <a:p>
            <a:pPr rtl="0"/>
            <a:r>
              <a:rPr lang="en-IN" sz="800" b="0" i="0" u="none" strike="noStrike" cap="none">
                <a:solidFill>
                  <a:srgbClr val="000000"/>
                </a:solidFill>
                <a:effectLst/>
                <a:latin typeface="Arial" panose="020B0604020202020204"/>
                <a:ea typeface="Arial" panose="020B0604020202020204"/>
                <a:cs typeface="Arial" panose="020B0604020202020204"/>
                <a:sym typeface="Arial" panose="020B0604020202020204"/>
              </a:rPr>
              <a:t>January 2021</a:t>
            </a:r>
            <a:endParaRPr lang="en-IN" sz="800" b="0">
              <a:effectLst/>
            </a:endParaRPr>
          </a:p>
          <a:p>
            <a:br>
              <a:rPr lang="en-IN" sz="800"/>
            </a:br>
            <a:endParaRPr lang="en-IN" sz="800"/>
          </a:p>
        </p:txBody>
      </p:sp>
    </p:spTree>
    <p:extLst>
      <p:ext uri="{BB962C8B-B14F-4D97-AF65-F5344CB8AC3E}">
        <p14:creationId xmlns:p14="http://schemas.microsoft.com/office/powerpoint/2010/main" val="225612817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6"/>
        <p:cNvGrpSpPr/>
        <p:nvPr/>
      </p:nvGrpSpPr>
      <p:grpSpPr>
        <a:xfrm>
          <a:off x="0" y="0"/>
          <a:ext cx="0" cy="0"/>
          <a:chOff x="0" y="0"/>
          <a:chExt cx="0" cy="0"/>
        </a:xfrm>
      </p:grpSpPr>
      <p:sp>
        <p:nvSpPr>
          <p:cNvPr id="38" name="Google Shape;38;p9"/>
          <p:cNvSpPr txBox="1">
            <a:spLocks noGrp="1"/>
          </p:cNvSpPr>
          <p:nvPr>
            <p:ph type="title" hasCustomPrompt="1"/>
          </p:nvPr>
        </p:nvSpPr>
        <p:spPr>
          <a:xfrm>
            <a:off x="354000" y="1940488"/>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b="1" baseline="0">
                <a:latin typeface="Corbel" panose="020B0503020204020204" pitchFamily="34" charset="0"/>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IN"/>
              <a:t>Title Slide 2</a:t>
            </a:r>
          </a:p>
        </p:txBody>
      </p:sp>
      <p:sp>
        <p:nvSpPr>
          <p:cNvPr id="39" name="Google Shape;39;p9"/>
          <p:cNvSpPr txBox="1">
            <a:spLocks noGrp="1"/>
          </p:cNvSpPr>
          <p:nvPr>
            <p:ph type="subTitle" idx="1" hasCustomPrompt="1"/>
          </p:nvPr>
        </p:nvSpPr>
        <p:spPr>
          <a:xfrm>
            <a:off x="354000" y="4033688"/>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baseline="0">
                <a:latin typeface="Segoe UI" panose="020B0502040204020203" pitchFamily="34" charset="0"/>
                <a:cs typeface="Segoe UI" panose="020B0502040204020203" pitchFamily="34" charset="0"/>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en-IN"/>
              <a:t>This is your subtitle</a:t>
            </a:r>
          </a:p>
        </p:txBody>
      </p:sp>
      <p:sp>
        <p:nvSpPr>
          <p:cNvPr id="40" name="Google Shape;40;p9"/>
          <p:cNvSpPr txBox="1">
            <a:spLocks noGrp="1"/>
          </p:cNvSpPr>
          <p:nvPr>
            <p:ph type="body" idx="2" hasCustomPrompt="1"/>
          </p:nvPr>
        </p:nvSpPr>
        <p:spPr>
          <a:xfrm>
            <a:off x="6369508" y="1595216"/>
            <a:ext cx="5514845" cy="4593272"/>
          </a:xfrm>
          <a:prstGeom prst="rect">
            <a:avLst/>
          </a:prstGeom>
        </p:spPr>
        <p:txBody>
          <a:bodyPr spcFirstLastPara="1" wrap="square" lIns="91425" tIns="91425" rIns="91425" bIns="91425" anchor="ctr" anchorCtr="0">
            <a:normAutofit/>
          </a:bodyPr>
          <a:lstStyle>
            <a:lvl1pPr marL="152392" lvl="0" indent="0" algn="ctr">
              <a:spcBef>
                <a:spcPts val="0"/>
              </a:spcBef>
              <a:spcAft>
                <a:spcPts val="0"/>
              </a:spcAft>
              <a:buSzPts val="1800"/>
              <a:buNone/>
              <a:defRPr b="0" i="1" baseline="0">
                <a:latin typeface="Segoe UI" panose="020B0502040204020203" pitchFamily="34" charset="0"/>
                <a:cs typeface="Segoe UI" panose="020B0502040204020203" pitchFamily="34" charset="0"/>
              </a:defRPr>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r>
              <a:rPr lang="en-IN"/>
              <a:t>For Text With EMPHASIS</a:t>
            </a:r>
          </a:p>
        </p:txBody>
      </p:sp>
      <p:grpSp>
        <p:nvGrpSpPr>
          <p:cNvPr id="13" name="Group 12"/>
          <p:cNvGrpSpPr/>
          <p:nvPr userDrawn="1"/>
        </p:nvGrpSpPr>
        <p:grpSpPr>
          <a:xfrm>
            <a:off x="2" y="1"/>
            <a:ext cx="12192001" cy="975359"/>
            <a:chOff x="0" y="-1"/>
            <a:chExt cx="9144001" cy="731519"/>
          </a:xfrm>
        </p:grpSpPr>
        <p:sp>
          <p:nvSpPr>
            <p:cNvPr id="14" name="Google Shape;79;p16"/>
            <p:cNvSpPr/>
            <p:nvPr userDrawn="1"/>
          </p:nvSpPr>
          <p:spPr>
            <a:xfrm rot="16200000">
              <a:off x="4206241" y="-4206242"/>
              <a:ext cx="731519" cy="9144001"/>
            </a:xfrm>
            <a:prstGeom prst="rect">
              <a:avLst/>
            </a:prstGeom>
            <a:solidFill>
              <a:srgbClr val="0034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15" name="Picture 2" descr="https://lh4.googleusercontent.com/JifoaszDfvbdVhNwuzYt9M1-3NO4X4g6HFHUxup9q-lYm6Y8NdcowN5GYD5Xs1UbeXH3injnCdtWdZ4EEx2bHa9h6BoqceXDJYw28RXsJa1cKLDJ4dQgs08mEti2ViIp0aIbUGzeybY"/>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3446" t="42667" r="51272" b="48121"/>
            <a:stretch>
              <a:fillRect/>
            </a:stretch>
          </p:blipFill>
          <p:spPr bwMode="auto">
            <a:xfrm>
              <a:off x="8402513" y="148071"/>
              <a:ext cx="443803" cy="435373"/>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Google Shape;27;p6"/>
          <p:cNvSpPr txBox="1"/>
          <p:nvPr userDrawn="1"/>
        </p:nvSpPr>
        <p:spPr>
          <a:xfrm>
            <a:off x="319043" y="105876"/>
            <a:ext cx="10573996" cy="763600"/>
          </a:xfrm>
          <a:prstGeom prst="rect">
            <a:avLst/>
          </a:prstGeom>
          <a:noFill/>
          <a:ln>
            <a:noFill/>
          </a:ln>
        </p:spPr>
        <p:txBody>
          <a:bodyPr spcFirstLastPara="1" wrap="square" lIns="121900" tIns="121900" rIns="121900" bIns="121900"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panose="020B0604020202020204"/>
              <a:buNone/>
              <a:defRPr sz="2800" b="1" i="0" u="none" strike="noStrike" cap="none">
                <a:solidFill>
                  <a:schemeClr val="bg1"/>
                </a:solidFill>
                <a:latin typeface="Corbel" panose="020B0503020204020204" pitchFamily="34" charset="0"/>
                <a:ea typeface="Corbel" panose="020B0503020204020204" pitchFamily="34" charset="0"/>
                <a:cs typeface="Arial" panose="020B0604020202020204"/>
                <a:sym typeface="Arial" panose="020B0604020202020204"/>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lang="en-IN" sz="3733"/>
          </a:p>
        </p:txBody>
      </p:sp>
    </p:spTree>
    <p:extLst>
      <p:ext uri="{BB962C8B-B14F-4D97-AF65-F5344CB8AC3E}">
        <p14:creationId xmlns:p14="http://schemas.microsoft.com/office/powerpoint/2010/main" val="303008803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Caption" userDrawn="1">
  <p:cSld name="Caption">
    <p:spTree>
      <p:nvGrpSpPr>
        <p:cNvPr id="1" name="Shape 42"/>
        <p:cNvGrpSpPr/>
        <p:nvPr/>
      </p:nvGrpSpPr>
      <p:grpSpPr>
        <a:xfrm>
          <a:off x="0" y="0"/>
          <a:ext cx="0" cy="0"/>
          <a:chOff x="0" y="0"/>
          <a:chExt cx="0" cy="0"/>
        </a:xfrm>
      </p:grpSpPr>
      <p:sp>
        <p:nvSpPr>
          <p:cNvPr id="43" name="Google Shape;43;p10"/>
          <p:cNvSpPr txBox="1">
            <a:spLocks noGrp="1"/>
          </p:cNvSpPr>
          <p:nvPr>
            <p:ph type="body" idx="1" hasCustomPrompt="1"/>
          </p:nvPr>
        </p:nvSpPr>
        <p:spPr>
          <a:xfrm>
            <a:off x="415601" y="1059679"/>
            <a:ext cx="10477439" cy="5387888"/>
          </a:xfrm>
          <a:prstGeom prst="rect">
            <a:avLst/>
          </a:prstGeom>
        </p:spPr>
        <p:txBody>
          <a:bodyPr spcFirstLastPara="1" wrap="square" lIns="91425" tIns="91425" rIns="91425" bIns="91425" anchor="ctr" anchorCtr="0">
            <a:normAutofit/>
          </a:bodyPr>
          <a:lstStyle>
            <a:lvl1pPr marL="609570" lvl="0" indent="-304784">
              <a:lnSpc>
                <a:spcPct val="100000"/>
              </a:lnSpc>
              <a:spcBef>
                <a:spcPts val="0"/>
              </a:spcBef>
              <a:spcAft>
                <a:spcPts val="0"/>
              </a:spcAft>
              <a:buSzPts val="1800"/>
              <a:buNone/>
              <a:defRPr baseline="0">
                <a:latin typeface="Corbel" panose="020B0503020204020204" pitchFamily="34" charset="0"/>
              </a:defRPr>
            </a:lvl1pPr>
          </a:lstStyle>
          <a:p>
            <a:r>
              <a:rPr lang="en-IN"/>
              <a:t>For body copy</a:t>
            </a:r>
          </a:p>
        </p:txBody>
      </p:sp>
      <p:sp>
        <p:nvSpPr>
          <p:cNvPr id="6" name="Google Shape;16;p3"/>
          <p:cNvSpPr txBox="1">
            <a:spLocks noGrp="1"/>
          </p:cNvSpPr>
          <p:nvPr>
            <p:ph type="sldNum" idx="12"/>
          </p:nvPr>
        </p:nvSpPr>
        <p:spPr>
          <a:xfrm>
            <a:off x="11280995" y="277677"/>
            <a:ext cx="565452" cy="405617"/>
          </a:xfrm>
          <a:prstGeom prst="rect">
            <a:avLst/>
          </a:prstGeom>
        </p:spPr>
        <p:txBody>
          <a:bodyPr spcFirstLastPara="1" wrap="square" lIns="91425" tIns="91425" rIns="91425" bIns="91425" anchor="ctr" anchorCtr="0">
            <a:normAutofit/>
          </a:bodyPr>
          <a:lstStyle>
            <a:lvl1pPr lvl="0">
              <a:buNone/>
              <a:defRPr>
                <a:solidFill>
                  <a:schemeClr val="bg1"/>
                </a:solidFill>
                <a:latin typeface="Segoe UI" panose="020B0502040204020203" pitchFamily="34" charset="0"/>
                <a:cs typeface="Segoe UI" panose="020B0502040204020203"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t>‹#›</a:t>
            </a:fld>
            <a:endParaRPr lang="en-GB"/>
          </a:p>
        </p:txBody>
      </p:sp>
      <p:grpSp>
        <p:nvGrpSpPr>
          <p:cNvPr id="9" name="Group 8"/>
          <p:cNvGrpSpPr/>
          <p:nvPr userDrawn="1"/>
        </p:nvGrpSpPr>
        <p:grpSpPr>
          <a:xfrm>
            <a:off x="2" y="1"/>
            <a:ext cx="12192001" cy="975359"/>
            <a:chOff x="0" y="-1"/>
            <a:chExt cx="9144001" cy="731519"/>
          </a:xfrm>
        </p:grpSpPr>
        <p:sp>
          <p:nvSpPr>
            <p:cNvPr id="10" name="Google Shape;79;p16"/>
            <p:cNvSpPr/>
            <p:nvPr userDrawn="1"/>
          </p:nvSpPr>
          <p:spPr>
            <a:xfrm rot="16200000">
              <a:off x="4206241" y="-4206242"/>
              <a:ext cx="731519" cy="9144001"/>
            </a:xfrm>
            <a:prstGeom prst="rect">
              <a:avLst/>
            </a:prstGeom>
            <a:solidFill>
              <a:srgbClr val="0034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11" name="Picture 2" descr="https://lh4.googleusercontent.com/JifoaszDfvbdVhNwuzYt9M1-3NO4X4g6HFHUxup9q-lYm6Y8NdcowN5GYD5Xs1UbeXH3injnCdtWdZ4EEx2bHa9h6BoqceXDJYw28RXsJa1cKLDJ4dQgs08mEti2ViIp0aIbUGzeybY"/>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3446" t="42667" r="51272" b="48121"/>
            <a:stretch>
              <a:fillRect/>
            </a:stretch>
          </p:blipFill>
          <p:spPr bwMode="auto">
            <a:xfrm>
              <a:off x="8402513" y="148071"/>
              <a:ext cx="443803" cy="435373"/>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Google Shape;27;p6"/>
          <p:cNvSpPr txBox="1">
            <a:spLocks noGrp="1"/>
          </p:cNvSpPr>
          <p:nvPr>
            <p:ph type="title" hasCustomPrompt="1"/>
          </p:nvPr>
        </p:nvSpPr>
        <p:spPr>
          <a:xfrm>
            <a:off x="319043" y="105876"/>
            <a:ext cx="10573996"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b="1">
                <a:solidFill>
                  <a:schemeClr val="bg1"/>
                </a:solidFill>
                <a:latin typeface="Corbel" panose="020B0503020204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IN"/>
              <a:t>Title Slide</a:t>
            </a:r>
          </a:p>
        </p:txBody>
      </p:sp>
    </p:spTree>
    <p:extLst>
      <p:ext uri="{BB962C8B-B14F-4D97-AF65-F5344CB8AC3E}">
        <p14:creationId xmlns:p14="http://schemas.microsoft.com/office/powerpoint/2010/main" val="392545368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Section header" userDrawn="1">
  <p:cSld name="6_Section header">
    <p:spTree>
      <p:nvGrpSpPr>
        <p:cNvPr id="1" name="Shape 14"/>
        <p:cNvGrpSpPr/>
        <p:nvPr/>
      </p:nvGrpSpPr>
      <p:grpSpPr>
        <a:xfrm>
          <a:off x="0" y="0"/>
          <a:ext cx="0" cy="0"/>
          <a:chOff x="0" y="0"/>
          <a:chExt cx="0" cy="0"/>
        </a:xfrm>
      </p:grpSpPr>
      <p:sp>
        <p:nvSpPr>
          <p:cNvPr id="4" name="Google Shape;79;p16"/>
          <p:cNvSpPr/>
          <p:nvPr userDrawn="1"/>
        </p:nvSpPr>
        <p:spPr>
          <a:xfrm>
            <a:off x="2" y="0"/>
            <a:ext cx="12191999" cy="6858000"/>
          </a:xfrm>
          <a:prstGeom prst="rect">
            <a:avLst/>
          </a:prstGeom>
          <a:solidFill>
            <a:srgbClr val="00349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 name="Google Shape;15;p3"/>
          <p:cNvSpPr txBox="1">
            <a:spLocks noGrp="1"/>
          </p:cNvSpPr>
          <p:nvPr>
            <p:ph type="title" hasCustomPrompt="1"/>
          </p:nvPr>
        </p:nvSpPr>
        <p:spPr>
          <a:xfrm>
            <a:off x="415600" y="2867800"/>
            <a:ext cx="11360800" cy="1122400"/>
          </a:xfrm>
          <a:prstGeom prst="rect">
            <a:avLst/>
          </a:prstGeom>
        </p:spPr>
        <p:txBody>
          <a:bodyPr spcFirstLastPara="1" wrap="square" lIns="91425" tIns="91425" rIns="91425" bIns="91425" anchor="ctr" anchorCtr="0">
            <a:normAutofit/>
          </a:bodyPr>
          <a:lstStyle>
            <a:lvl1pPr lvl="0" algn="l">
              <a:spcBef>
                <a:spcPts val="0"/>
              </a:spcBef>
              <a:spcAft>
                <a:spcPts val="0"/>
              </a:spcAft>
              <a:buSzPts val="3600"/>
              <a:buNone/>
              <a:defRPr sz="4800" b="1">
                <a:solidFill>
                  <a:schemeClr val="bg1"/>
                </a:solidFill>
                <a:latin typeface="Corbel" panose="020B0503020204020204" pitchFamily="34" charset="0"/>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n-IN"/>
              <a:t>THIS IS A SLIDE BREAKER</a:t>
            </a:r>
          </a:p>
        </p:txBody>
      </p:sp>
      <p:sp>
        <p:nvSpPr>
          <p:cNvPr id="16" name="Google Shape;16;p3"/>
          <p:cNvSpPr txBox="1">
            <a:spLocks noGrp="1"/>
          </p:cNvSpPr>
          <p:nvPr>
            <p:ph type="sldNum" idx="12"/>
          </p:nvPr>
        </p:nvSpPr>
        <p:spPr>
          <a:xfrm>
            <a:off x="11280995" y="277677"/>
            <a:ext cx="565452" cy="405617"/>
          </a:xfrm>
          <a:prstGeom prst="rect">
            <a:avLst/>
          </a:prstGeom>
        </p:spPr>
        <p:txBody>
          <a:bodyPr spcFirstLastPara="1" wrap="square" lIns="91425" tIns="91425" rIns="91425" bIns="91425" anchor="ctr" anchorCtr="0">
            <a:normAutofit/>
          </a:bodyPr>
          <a:lstStyle>
            <a:lvl1pPr lvl="0">
              <a:buNone/>
              <a:defRPr>
                <a:solidFill>
                  <a:schemeClr val="bg1"/>
                </a:solidFill>
                <a:latin typeface="Segoe UI" panose="020B0502040204020203" pitchFamily="34" charset="0"/>
                <a:cs typeface="Segoe UI" panose="020B0502040204020203"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t>‹#›</a:t>
            </a:fld>
            <a:endParaRPr lang="en-GB"/>
          </a:p>
        </p:txBody>
      </p:sp>
      <p:pic>
        <p:nvPicPr>
          <p:cNvPr id="2050" name="Picture 2" descr="https://lh4.googleusercontent.com/JifoaszDfvbdVhNwuzYt9M1-3NO4X4g6HFHUxup9q-lYm6Y8NdcowN5GYD5Xs1UbeXH3injnCdtWdZ4EEx2bHa9h6BoqceXDJYw28RXsJa1cKLDJ4dQgs08mEti2ViIp0aIbUGzeybY"/>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2615" t="42667" r="38703" b="48121"/>
          <a:stretch>
            <a:fillRect/>
          </a:stretch>
        </p:blipFill>
        <p:spPr bwMode="auto">
          <a:xfrm>
            <a:off x="9753600" y="6070337"/>
            <a:ext cx="2092845" cy="58049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9;p4"/>
          <p:cNvSpPr txBox="1">
            <a:spLocks noGrp="1"/>
          </p:cNvSpPr>
          <p:nvPr>
            <p:ph type="body" idx="1" hasCustomPrompt="1"/>
          </p:nvPr>
        </p:nvSpPr>
        <p:spPr>
          <a:xfrm>
            <a:off x="267469" y="4010825"/>
            <a:ext cx="11360800" cy="888763"/>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a:solidFill>
                  <a:schemeClr val="bg1"/>
                </a:solidFill>
                <a:latin typeface="Segoe UI" panose="020B0502040204020203" pitchFamily="34" charset="0"/>
                <a:cs typeface="Segoe UI" panose="020B0502040204020203" pitchFamily="34" charset="0"/>
              </a:defRPr>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r>
              <a:rPr lang="en-IN"/>
              <a:t>This is a subtitle</a:t>
            </a:r>
          </a:p>
        </p:txBody>
      </p:sp>
      <p:sp>
        <p:nvSpPr>
          <p:cNvPr id="8" name="TextBox 7"/>
          <p:cNvSpPr txBox="1"/>
          <p:nvPr userDrawn="1"/>
        </p:nvSpPr>
        <p:spPr>
          <a:xfrm>
            <a:off x="480484" y="480484"/>
            <a:ext cx="1615016" cy="584775"/>
          </a:xfrm>
          <a:prstGeom prst="rect">
            <a:avLst/>
          </a:prstGeom>
          <a:noFill/>
        </p:spPr>
        <p:txBody>
          <a:bodyPr wrap="square" rtlCol="0">
            <a:spAutoFit/>
          </a:bodyPr>
          <a:lstStyle/>
          <a:p>
            <a:pPr rtl="0"/>
            <a:r>
              <a:rPr lang="en-IN" sz="800" b="0" i="0" u="none" strike="noStrike" cap="none" err="1">
                <a:solidFill>
                  <a:schemeClr val="bg1"/>
                </a:solidFill>
                <a:effectLst/>
                <a:latin typeface="Arial" panose="020B0604020202020204"/>
                <a:ea typeface="Arial" panose="020B0604020202020204"/>
                <a:cs typeface="Arial" panose="020B0604020202020204"/>
                <a:sym typeface="Arial" panose="020B0604020202020204"/>
              </a:rPr>
              <a:t>Zycus</a:t>
            </a:r>
            <a:endParaRPr lang="en-IN" sz="800" b="0">
              <a:solidFill>
                <a:schemeClr val="bg1"/>
              </a:solidFill>
              <a:effectLst/>
            </a:endParaRPr>
          </a:p>
          <a:p>
            <a:pPr rtl="0"/>
            <a:r>
              <a:rPr lang="en-IN" sz="800" b="0" i="0" u="none" strike="noStrike" cap="none">
                <a:solidFill>
                  <a:schemeClr val="bg1"/>
                </a:solidFill>
                <a:effectLst/>
                <a:latin typeface="Arial" panose="020B0604020202020204"/>
                <a:ea typeface="Arial" panose="020B0604020202020204"/>
                <a:cs typeface="Arial" panose="020B0604020202020204"/>
                <a:sym typeface="Arial" panose="020B0604020202020204"/>
              </a:rPr>
              <a:t>Corporate Presentation</a:t>
            </a:r>
            <a:endParaRPr lang="en-IN" sz="800" b="0">
              <a:solidFill>
                <a:schemeClr val="bg1"/>
              </a:solidFill>
              <a:effectLst/>
            </a:endParaRPr>
          </a:p>
          <a:p>
            <a:br>
              <a:rPr lang="en-IN" sz="800">
                <a:solidFill>
                  <a:schemeClr val="bg1"/>
                </a:solidFill>
              </a:rPr>
            </a:br>
            <a:endParaRPr lang="en-IN" sz="800">
              <a:solidFill>
                <a:schemeClr val="bg1"/>
              </a:solidFill>
            </a:endParaRPr>
          </a:p>
        </p:txBody>
      </p:sp>
      <p:sp>
        <p:nvSpPr>
          <p:cNvPr id="9" name="TextBox 8"/>
          <p:cNvSpPr txBox="1"/>
          <p:nvPr userDrawn="1"/>
        </p:nvSpPr>
        <p:spPr>
          <a:xfrm>
            <a:off x="2817284" y="487419"/>
            <a:ext cx="1615016" cy="584775"/>
          </a:xfrm>
          <a:prstGeom prst="rect">
            <a:avLst/>
          </a:prstGeom>
          <a:noFill/>
        </p:spPr>
        <p:txBody>
          <a:bodyPr wrap="square" rtlCol="0">
            <a:spAutoFit/>
          </a:bodyPr>
          <a:lstStyle/>
          <a:p>
            <a:pPr rtl="0"/>
            <a:r>
              <a:rPr lang="en-IN" sz="800" b="0" i="0" u="none" strike="noStrike" cap="none">
                <a:solidFill>
                  <a:schemeClr val="bg1"/>
                </a:solidFill>
                <a:effectLst/>
                <a:latin typeface="Arial" panose="020B0604020202020204"/>
                <a:ea typeface="Arial" panose="020B0604020202020204"/>
                <a:cs typeface="Arial" panose="020B0604020202020204"/>
                <a:sym typeface="Arial" panose="020B0604020202020204"/>
              </a:rPr>
              <a:t>v.1.01</a:t>
            </a:r>
            <a:endParaRPr lang="en-IN" sz="800" b="0">
              <a:solidFill>
                <a:schemeClr val="bg1"/>
              </a:solidFill>
              <a:effectLst/>
            </a:endParaRPr>
          </a:p>
          <a:p>
            <a:pPr rtl="0"/>
            <a:r>
              <a:rPr lang="en-IN" sz="800" b="0" i="0" u="none" strike="noStrike" cap="none">
                <a:solidFill>
                  <a:schemeClr val="bg1"/>
                </a:solidFill>
                <a:effectLst/>
                <a:latin typeface="Arial" panose="020B0604020202020204"/>
                <a:ea typeface="Arial" panose="020B0604020202020204"/>
                <a:cs typeface="Arial" panose="020B0604020202020204"/>
                <a:sym typeface="Arial" panose="020B0604020202020204"/>
              </a:rPr>
              <a:t>January 2021</a:t>
            </a:r>
            <a:endParaRPr lang="en-IN" sz="800" b="0">
              <a:solidFill>
                <a:schemeClr val="bg1"/>
              </a:solidFill>
              <a:effectLst/>
            </a:endParaRPr>
          </a:p>
          <a:p>
            <a:br>
              <a:rPr lang="en-IN" sz="800">
                <a:solidFill>
                  <a:schemeClr val="bg1"/>
                </a:solidFill>
              </a:rPr>
            </a:br>
            <a:endParaRPr lang="en-IN" sz="800">
              <a:solidFill>
                <a:schemeClr val="bg1"/>
              </a:solidFill>
            </a:endParaRPr>
          </a:p>
        </p:txBody>
      </p:sp>
    </p:spTree>
    <p:extLst>
      <p:ext uri="{BB962C8B-B14F-4D97-AF65-F5344CB8AC3E}">
        <p14:creationId xmlns:p14="http://schemas.microsoft.com/office/powerpoint/2010/main" val="348658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3.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image" Target="../media/image1.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theme" Target="../theme/theme4.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6.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theme" Target="../theme/theme7.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21" Type="http://schemas.openxmlformats.org/officeDocument/2006/relationships/theme" Target="../theme/theme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image" Target="../media/image20.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image" Target="../media/image20.png"/><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18" Type="http://schemas.openxmlformats.org/officeDocument/2006/relationships/slideLayout" Target="../slideLayouts/slideLayout174.xml"/><Relationship Id="rId26" Type="http://schemas.openxmlformats.org/officeDocument/2006/relationships/slideLayout" Target="../slideLayouts/slideLayout182.xml"/><Relationship Id="rId3" Type="http://schemas.openxmlformats.org/officeDocument/2006/relationships/slideLayout" Target="../slideLayouts/slideLayout159.xml"/><Relationship Id="rId21" Type="http://schemas.openxmlformats.org/officeDocument/2006/relationships/slideLayout" Target="../slideLayouts/slideLayout177.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slideLayout" Target="../slideLayouts/slideLayout173.xml"/><Relationship Id="rId25" Type="http://schemas.openxmlformats.org/officeDocument/2006/relationships/slideLayout" Target="../slideLayouts/slideLayout181.xml"/><Relationship Id="rId2" Type="http://schemas.openxmlformats.org/officeDocument/2006/relationships/slideLayout" Target="../slideLayouts/slideLayout158.xml"/><Relationship Id="rId16" Type="http://schemas.openxmlformats.org/officeDocument/2006/relationships/slideLayout" Target="../slideLayouts/slideLayout172.xml"/><Relationship Id="rId20" Type="http://schemas.openxmlformats.org/officeDocument/2006/relationships/slideLayout" Target="../slideLayouts/slideLayout176.xml"/><Relationship Id="rId29" Type="http://schemas.openxmlformats.org/officeDocument/2006/relationships/theme" Target="../theme/theme10.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24" Type="http://schemas.openxmlformats.org/officeDocument/2006/relationships/slideLayout" Target="../slideLayouts/slideLayout180.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23" Type="http://schemas.openxmlformats.org/officeDocument/2006/relationships/slideLayout" Target="../slideLayouts/slideLayout179.xml"/><Relationship Id="rId28" Type="http://schemas.openxmlformats.org/officeDocument/2006/relationships/slideLayout" Target="../slideLayouts/slideLayout184.xml"/><Relationship Id="rId10" Type="http://schemas.openxmlformats.org/officeDocument/2006/relationships/slideLayout" Target="../slideLayouts/slideLayout166.xml"/><Relationship Id="rId19" Type="http://schemas.openxmlformats.org/officeDocument/2006/relationships/slideLayout" Target="../slideLayouts/slideLayout175.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 Id="rId22" Type="http://schemas.openxmlformats.org/officeDocument/2006/relationships/slideLayout" Target="../slideLayouts/slideLayout178.xml"/><Relationship Id="rId27" Type="http://schemas.openxmlformats.org/officeDocument/2006/relationships/slideLayout" Target="../slideLayouts/slideLayout183.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12192000" cy="6855695"/>
          </a:xfrm>
          <a:prstGeom prst="rect">
            <a:avLst/>
          </a:prstGeom>
          <a:solidFill>
            <a:srgbClr val="303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ea typeface="Calibri" panose="020F0502020204030204" charset="0"/>
              <a:cs typeface="Calibri" panose="020F0502020204030204" charset="0"/>
            </a:endParaRPr>
          </a:p>
        </p:txBody>
      </p:sp>
      <p:sp>
        <p:nvSpPr>
          <p:cNvPr id="2" name="Title Placeholder 1"/>
          <p:cNvSpPr>
            <a:spLocks noGrp="1"/>
          </p:cNvSpPr>
          <p:nvPr>
            <p:ph type="title"/>
          </p:nvPr>
        </p:nvSpPr>
        <p:spPr>
          <a:xfrm>
            <a:off x="609600" y="37858"/>
            <a:ext cx="10972800" cy="85875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1938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ea typeface="Calibri" panose="020F0502020204030204" charset="0"/>
                <a:cs typeface="Calibri" panose="020F0502020204030204" charset="0"/>
              </a:defRPr>
            </a:lvl1pPr>
          </a:lstStyle>
          <a:p>
            <a:fld id="{0969E92D-9787-4C12-9B3D-E47A85C9D85C}" type="datetimeFigureOut">
              <a:rPr lang="en-US" smtClean="0"/>
              <a:t>5/27/2025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ea typeface="Calibri" panose="020F0502020204030204" charset="0"/>
                <a:cs typeface="Calibri" panose="020F0502020204030204" charset="0"/>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ea typeface="Calibri" panose="020F0502020204030204" charset="0"/>
                <a:cs typeface="Calibri" panose="020F0502020204030204" charset="0"/>
              </a:defRPr>
            </a:lvl1pPr>
          </a:lstStyle>
          <a:p>
            <a:fld id="{8D40E6CC-15D9-4974-B3D0-F1CE60E60376}" type="slidenum">
              <a:rPr lang="en-US" smtClean="0"/>
              <a:t>‹#›</a:t>
            </a:fld>
            <a:endParaRPr lang="en-US"/>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xStyles>
    <p:titleStyle>
      <a:lvl1pPr algn="ctr" defTabSz="1219200" rtl="0" eaLnBrk="1" latinLnBrk="0" hangingPunct="1">
        <a:spcBef>
          <a:spcPct val="0"/>
        </a:spcBef>
        <a:buNone/>
        <a:defRPr sz="3200" b="1" kern="1200">
          <a:solidFill>
            <a:schemeClr val="bg1"/>
          </a:solidFill>
          <a:latin typeface="Calibri" panose="020F0502020204030204" charset="0"/>
          <a:ea typeface="Calibri" panose="020F0502020204030204" charset="0"/>
          <a:cs typeface="Arial" panose="020B0604020202020204" pitchFamily="34" charset="0"/>
        </a:defRPr>
      </a:lvl1pPr>
    </p:titleStyle>
    <p:bodyStyle>
      <a:lvl1pPr marL="457200" indent="-457200" algn="l" defTabSz="1219200" rtl="0" eaLnBrk="1" latinLnBrk="0" hangingPunct="1">
        <a:spcBef>
          <a:spcPct val="20000"/>
        </a:spcBef>
        <a:buFont typeface="Wingdings" panose="05000000000000000000" pitchFamily="2" charset="2"/>
        <a:buChar char="§"/>
        <a:defRPr sz="2400" kern="1200">
          <a:solidFill>
            <a:schemeClr val="bg1"/>
          </a:solidFill>
          <a:latin typeface="Calibri" panose="020F0502020204030204" charset="0"/>
          <a:ea typeface="Calibri" panose="020F0502020204030204" charset="0"/>
          <a:cs typeface="Arial" panose="020B0604020202020204" pitchFamily="34" charset="0"/>
        </a:defRPr>
      </a:lvl1pPr>
      <a:lvl2pPr marL="990600" indent="-381000" algn="l" defTabSz="1219200" rtl="0" eaLnBrk="1" latinLnBrk="0" hangingPunct="1">
        <a:spcBef>
          <a:spcPct val="20000"/>
        </a:spcBef>
        <a:buFont typeface="Courier New" panose="02070309020205020404" pitchFamily="49" charset="0"/>
        <a:buChar char="o"/>
        <a:defRPr sz="2135" kern="1200">
          <a:solidFill>
            <a:schemeClr val="bg1"/>
          </a:solidFill>
          <a:latin typeface="Calibri" panose="020F0502020204030204" charset="0"/>
          <a:ea typeface="Calibri" panose="020F0502020204030204" charset="0"/>
          <a:cs typeface="Arial" panose="020B0604020202020204" pitchFamily="34" charset="0"/>
        </a:defRPr>
      </a:lvl2pPr>
      <a:lvl3pPr marL="1524000" indent="-304800" algn="l" defTabSz="1219200" rtl="0" eaLnBrk="1" latinLnBrk="0" hangingPunct="1">
        <a:spcBef>
          <a:spcPct val="20000"/>
        </a:spcBef>
        <a:buFont typeface="Wingdings" panose="05000000000000000000" pitchFamily="2" charset="2"/>
        <a:buChar char="ü"/>
        <a:defRPr sz="1865" kern="1200">
          <a:solidFill>
            <a:schemeClr val="bg1"/>
          </a:solidFill>
          <a:latin typeface="Calibri" panose="020F0502020204030204" charset="0"/>
          <a:ea typeface="Calibri" panose="020F0502020204030204" charset="0"/>
          <a:cs typeface="Arial" panose="020B0604020202020204" pitchFamily="34" charset="0"/>
        </a:defRPr>
      </a:lvl3pPr>
      <a:lvl4pPr marL="2133600" indent="-304800" algn="l" defTabSz="1219200" rtl="0" eaLnBrk="1" latinLnBrk="0" hangingPunct="1">
        <a:spcBef>
          <a:spcPct val="20000"/>
        </a:spcBef>
        <a:buFont typeface="Arial" panose="020B0604020202020204" pitchFamily="34" charset="0"/>
        <a:buChar char="–"/>
        <a:defRPr sz="1600" kern="1200">
          <a:solidFill>
            <a:schemeClr val="bg1"/>
          </a:solidFill>
          <a:latin typeface="Calibri" panose="020F0502020204030204" charset="0"/>
          <a:ea typeface="Calibri" panose="020F0502020204030204" charset="0"/>
          <a:cs typeface="Arial" panose="020B0604020202020204" pitchFamily="34" charset="0"/>
        </a:defRPr>
      </a:lvl4pPr>
      <a:lvl5pPr marL="2743200" indent="-304800" algn="l" defTabSz="1219200" rtl="0" eaLnBrk="1" latinLnBrk="0" hangingPunct="1">
        <a:spcBef>
          <a:spcPct val="20000"/>
        </a:spcBef>
        <a:buFont typeface="Arial" panose="020B0604020202020204" pitchFamily="34" charset="0"/>
        <a:buChar char="»"/>
        <a:defRPr sz="1600" kern="1200">
          <a:solidFill>
            <a:schemeClr val="bg1"/>
          </a:solidFill>
          <a:latin typeface="Calibri" panose="020F0502020204030204" charset="0"/>
          <a:ea typeface="Calibri" panose="020F0502020204030204" charset="0"/>
          <a:cs typeface="Arial" panose="020B0604020202020204" pitchFamily="34" charset="0"/>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721477"/>
            <a:ext cx="12192000" cy="13421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algn="ctr"/>
            <a:endParaRPr lang="en-US" sz="2400">
              <a:solidFill>
                <a:srgbClr val="FFFFFF"/>
              </a:solidFill>
              <a:ea typeface="Calibri" panose="020F0502020204030204" charset="0"/>
              <a:cs typeface="Calibri" panose="020F0502020204030204" charset="0"/>
            </a:endParaRPr>
          </a:p>
        </p:txBody>
      </p:sp>
      <p:sp>
        <p:nvSpPr>
          <p:cNvPr id="2" name="Title Placeholder 1"/>
          <p:cNvSpPr>
            <a:spLocks noGrp="1"/>
          </p:cNvSpPr>
          <p:nvPr>
            <p:ph type="title"/>
          </p:nvPr>
        </p:nvSpPr>
        <p:spPr>
          <a:xfrm>
            <a:off x="609600" y="37860"/>
            <a:ext cx="10972800" cy="858753"/>
          </a:xfrm>
          <a:prstGeom prst="rect">
            <a:avLst/>
          </a:prstGeom>
        </p:spPr>
        <p:txBody>
          <a:bodyPr vert="horz" lIns="91438" tIns="45719" rIns="91438" bIns="45719" rtlCol="0" anchor="ctr">
            <a:normAutofit/>
          </a:bodyPr>
          <a:lstStyle/>
          <a:p>
            <a:r>
              <a:rPr lang="en-US"/>
              <a:t>Click to edit Master title style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8" tIns="45719" rIns="91438" bIns="45719" rtlCol="0" anchor="ctr"/>
          <a:lstStyle>
            <a:lvl1pPr algn="l">
              <a:defRPr sz="1600">
                <a:solidFill>
                  <a:schemeClr val="tx1">
                    <a:tint val="75000"/>
                  </a:schemeClr>
                </a:solidFill>
                <a:ea typeface="Calibri" panose="020F0502020204030204" charset="0"/>
                <a:cs typeface="Calibri" panose="020F0502020204030204" charset="0"/>
              </a:defRPr>
            </a:lvl1pPr>
          </a:lstStyle>
          <a:p>
            <a:fld id="{0969E92D-9787-4C12-9B3D-E47A85C9D85C}" type="datetimeFigureOut">
              <a:rPr lang="en-US" smtClean="0">
                <a:solidFill>
                  <a:prstClr val="black">
                    <a:tint val="75000"/>
                  </a:prstClr>
                </a:solidFill>
              </a:rPr>
              <a:t>5/27/2025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8" tIns="45719" rIns="91438" bIns="45719" rtlCol="0" anchor="ctr"/>
          <a:lstStyle>
            <a:lvl1pPr algn="ctr">
              <a:defRPr sz="1600">
                <a:solidFill>
                  <a:schemeClr val="tx1">
                    <a:tint val="75000"/>
                  </a:schemeClr>
                </a:solidFill>
                <a:ea typeface="Calibri" panose="020F0502020204030204" charset="0"/>
                <a:cs typeface="Calibri" panose="020F0502020204030204" charset="0"/>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38" tIns="45719" rIns="91438" bIns="45719" rtlCol="0" anchor="ctr"/>
          <a:lstStyle>
            <a:lvl1pPr algn="r">
              <a:defRPr sz="1600">
                <a:solidFill>
                  <a:schemeClr val="tx1">
                    <a:tint val="75000"/>
                  </a:schemeClr>
                </a:solidFill>
                <a:ea typeface="Calibri" panose="020F0502020204030204" charset="0"/>
                <a:cs typeface="Calibri" panose="020F0502020204030204" charset="0"/>
              </a:defRPr>
            </a:lvl1pPr>
          </a:lstStyle>
          <a:p>
            <a:fld id="{8D40E6CC-15D9-4974-B3D0-F1CE60E60376}"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43"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ctr" defTabSz="1219200" rtl="0" eaLnBrk="1" latinLnBrk="0" hangingPunct="1">
        <a:spcBef>
          <a:spcPct val="0"/>
        </a:spcBef>
        <a:buNone/>
        <a:defRPr sz="2400" b="1" kern="1200">
          <a:solidFill>
            <a:schemeClr val="accent3"/>
          </a:solidFill>
          <a:latin typeface="Calibri" panose="020F0502020204030204" charset="0"/>
          <a:ea typeface="Calibri" panose="020F0502020204030204" charset="0"/>
          <a:cs typeface="Arial" panose="020B0604020202020204" pitchFamily="34" charset="0"/>
        </a:defRPr>
      </a:lvl1pPr>
    </p:titleStyle>
    <p:bodyStyle>
      <a:lvl1pPr marL="457200" indent="-457200" algn="l" defTabSz="1219200" rtl="0" eaLnBrk="1" latinLnBrk="0" hangingPunct="1">
        <a:spcBef>
          <a:spcPct val="20000"/>
        </a:spcBef>
        <a:buClr>
          <a:schemeClr val="accent6"/>
        </a:buClr>
        <a:buFont typeface="Wingdings" panose="05000000000000000000" pitchFamily="2" charset="2"/>
        <a:buChar char="§"/>
        <a:defRPr sz="1865" kern="1200">
          <a:solidFill>
            <a:srgbClr val="000000"/>
          </a:solidFill>
          <a:latin typeface="Calibri" panose="020F0502020204030204" charset="0"/>
          <a:ea typeface="Calibri" panose="020F0502020204030204" charset="0"/>
          <a:cs typeface="Arial" panose="020B0604020202020204" pitchFamily="34" charset="0"/>
        </a:defRPr>
      </a:lvl1pPr>
      <a:lvl2pPr marL="990600" indent="-381000" algn="l" defTabSz="121920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Calibri" panose="020F0502020204030204" charset="0"/>
          <a:ea typeface="Calibri" panose="020F0502020204030204" charset="0"/>
          <a:cs typeface="Arial" panose="020B0604020202020204" pitchFamily="34" charset="0"/>
        </a:defRPr>
      </a:lvl2pPr>
      <a:lvl3pPr marL="1524000" indent="-304800" algn="l" defTabSz="1219200" rtl="0" eaLnBrk="1" latinLnBrk="0" hangingPunct="1">
        <a:spcBef>
          <a:spcPct val="20000"/>
        </a:spcBef>
        <a:buClr>
          <a:schemeClr val="accent6"/>
        </a:buClr>
        <a:buFont typeface="Wingdings" panose="05000000000000000000" pitchFamily="2" charset="2"/>
        <a:buChar char="ü"/>
        <a:defRPr sz="1465" kern="1200">
          <a:solidFill>
            <a:srgbClr val="000000"/>
          </a:solidFill>
          <a:latin typeface="Calibri" panose="020F0502020204030204" charset="0"/>
          <a:ea typeface="Calibri" panose="020F0502020204030204" charset="0"/>
          <a:cs typeface="Arial" panose="020B0604020202020204" pitchFamily="34" charset="0"/>
        </a:defRPr>
      </a:lvl3pPr>
      <a:lvl4pPr marL="2133600" indent="-304800" algn="l" defTabSz="1219200" rtl="0" eaLnBrk="1" latinLnBrk="0" hangingPunct="1">
        <a:spcBef>
          <a:spcPct val="20000"/>
        </a:spcBef>
        <a:buFont typeface="Arial" panose="020B0604020202020204" pitchFamily="34" charset="0"/>
        <a:buChar char="–"/>
        <a:defRPr sz="1400" kern="1200">
          <a:solidFill>
            <a:srgbClr val="000000"/>
          </a:solidFill>
          <a:latin typeface="Calibri" panose="020F0502020204030204" charset="0"/>
          <a:ea typeface="Calibri" panose="020F0502020204030204" charset="0"/>
          <a:cs typeface="Arial" panose="020B0604020202020204" pitchFamily="34" charset="0"/>
        </a:defRPr>
      </a:lvl4pPr>
      <a:lvl5pPr marL="2743200" indent="-304800" algn="l" defTabSz="1219200" rtl="0" eaLnBrk="1" latinLnBrk="0" hangingPunct="1">
        <a:spcBef>
          <a:spcPct val="20000"/>
        </a:spcBef>
        <a:buFont typeface="Arial" panose="020B0604020202020204" pitchFamily="34" charset="0"/>
        <a:buChar char="»"/>
        <a:defRPr sz="1400" kern="1200">
          <a:solidFill>
            <a:srgbClr val="000000"/>
          </a:solidFill>
          <a:latin typeface="Calibri" panose="020F0502020204030204" charset="0"/>
          <a:ea typeface="Calibri" panose="020F0502020204030204" charset="0"/>
          <a:cs typeface="Arial" panose="020B0604020202020204" pitchFamily="34" charset="0"/>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721477"/>
            <a:ext cx="12192000" cy="13421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lvl="0" algn="ctr" defTabSz="1219170"/>
            <a:endParaRPr lang="en-US" sz="2400">
              <a:solidFill>
                <a:srgbClr val="FFFFFF"/>
              </a:solidFill>
            </a:endParaRPr>
          </a:p>
        </p:txBody>
      </p:sp>
      <p:sp>
        <p:nvSpPr>
          <p:cNvPr id="2" name="Title Placeholder 1"/>
          <p:cNvSpPr>
            <a:spLocks noGrp="1"/>
          </p:cNvSpPr>
          <p:nvPr>
            <p:ph type="title"/>
          </p:nvPr>
        </p:nvSpPr>
        <p:spPr>
          <a:xfrm>
            <a:off x="609600" y="37860"/>
            <a:ext cx="10972800" cy="858753"/>
          </a:xfrm>
          <a:prstGeom prst="rect">
            <a:avLst/>
          </a:prstGeom>
        </p:spPr>
        <p:txBody>
          <a:bodyPr vert="horz" lIns="91438" tIns="45719" rIns="91438" bIns="45719" rtlCol="0" anchor="ctr">
            <a:normAutofit/>
          </a:bodyPr>
          <a:lstStyle/>
          <a:p>
            <a:r>
              <a:rPr lang="en-US"/>
              <a:t>Click to edit Master title style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8" tIns="45719" rIns="91438" bIns="45719" rtlCol="0" anchor="ctr"/>
          <a:lstStyle>
            <a:lvl1pPr algn="l">
              <a:defRPr sz="1600">
                <a:solidFill>
                  <a:schemeClr val="tx1">
                    <a:tint val="75000"/>
                  </a:schemeClr>
                </a:solidFill>
              </a:defRPr>
            </a:lvl1pPr>
          </a:lstStyle>
          <a:p>
            <a:pPr defTabSz="1219170"/>
            <a:fld id="{0969E92D-9787-4C12-9B3D-E47A85C9D85C}" type="datetimeFigureOut">
              <a:rPr lang="en-US" smtClean="0">
                <a:solidFill>
                  <a:prstClr val="black">
                    <a:tint val="75000"/>
                  </a:prstClr>
                </a:solidFill>
              </a:rPr>
              <a:pPr defTabSz="1219170"/>
              <a:t>5/27/2025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8" tIns="45719" rIns="91438" bIns="45719" rtlCol="0" anchor="ctr"/>
          <a:lstStyle>
            <a:lvl1pPr algn="ctr">
              <a:defRPr sz="1600">
                <a:solidFill>
                  <a:schemeClr val="tx1">
                    <a:tint val="75000"/>
                  </a:schemeClr>
                </a:solidFill>
              </a:defRPr>
            </a:lvl1pPr>
          </a:lstStyle>
          <a:p>
            <a:pPr defTabSz="121917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38" tIns="45719" rIns="91438" bIns="45719" rtlCol="0" anchor="ctr"/>
          <a:lstStyle>
            <a:lvl1pPr algn="r">
              <a:defRPr sz="1600">
                <a:solidFill>
                  <a:schemeClr val="tx1">
                    <a:tint val="75000"/>
                  </a:schemeClr>
                </a:solidFill>
              </a:defRPr>
            </a:lvl1pPr>
          </a:lstStyle>
          <a:p>
            <a:pPr defTabSz="1219170"/>
            <a:fld id="{8D40E6CC-15D9-4974-B3D0-F1CE60E60376}" type="slidenum">
              <a:rPr lang="en-US" smtClean="0">
                <a:solidFill>
                  <a:prstClr val="black">
                    <a:tint val="75000"/>
                  </a:prstClr>
                </a:solidFill>
              </a:rPr>
              <a:pPr defTabSz="1219170"/>
              <a:t>‹#›</a:t>
            </a:fld>
            <a:endParaRPr lang="en-US">
              <a:solidFill>
                <a:prstClr val="black">
                  <a:tint val="75000"/>
                </a:prstClr>
              </a:solidFill>
            </a:endParaRPr>
          </a:p>
        </p:txBody>
      </p:sp>
    </p:spTree>
    <p:extLst>
      <p:ext uri="{BB962C8B-B14F-4D97-AF65-F5344CB8AC3E}">
        <p14:creationId xmlns:p14="http://schemas.microsoft.com/office/powerpoint/2010/main" val="322833998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4" r:id="rId6"/>
    <p:sldLayoutId id="2147483755" r:id="rId7"/>
    <p:sldLayoutId id="2147483756" r:id="rId8"/>
    <p:sldLayoutId id="2147483757"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txStyles>
    <p:titleStyle>
      <a:lvl1pPr algn="ctr" defTabSz="1219170" rtl="0" eaLnBrk="1" latinLnBrk="0" hangingPunct="1">
        <a:spcBef>
          <a:spcPct val="0"/>
        </a:spcBef>
        <a:buNone/>
        <a:defRPr sz="2400" b="1" kern="1200">
          <a:solidFill>
            <a:schemeClr val="accent3"/>
          </a:solidFill>
          <a:latin typeface="Arial" panose="020B0604020202020204" pitchFamily="34" charset="0"/>
          <a:ea typeface="+mj-ea"/>
          <a:cs typeface="Arial" panose="020B0604020202020204" pitchFamily="34" charset="0"/>
        </a:defRPr>
      </a:lvl1pPr>
    </p:titleStyle>
    <p:bodyStyle>
      <a:lvl1pPr marL="457189" indent="-457189" algn="l" defTabSz="1219170" rtl="0" eaLnBrk="1" latinLnBrk="0" hangingPunct="1">
        <a:spcBef>
          <a:spcPct val="20000"/>
        </a:spcBef>
        <a:buClr>
          <a:schemeClr val="accent6"/>
        </a:buClr>
        <a:buFont typeface="Wingdings" panose="05000000000000000000" pitchFamily="2" charset="2"/>
        <a:buChar char="§"/>
        <a:defRPr sz="1867" kern="1200">
          <a:solidFill>
            <a:srgbClr val="000000"/>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Clr>
          <a:schemeClr val="accent6"/>
        </a:buClr>
        <a:buFont typeface="Wingdings" panose="05000000000000000000" pitchFamily="2" charset="2"/>
        <a:buChar char="ü"/>
        <a:defRPr sz="1467" kern="1200">
          <a:solidFill>
            <a:srgbClr val="000000"/>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12192000" cy="6855695"/>
          </a:xfrm>
          <a:prstGeom prst="rect">
            <a:avLst/>
          </a:prstGeom>
          <a:solidFill>
            <a:srgbClr val="303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Placeholder 1"/>
          <p:cNvSpPr>
            <a:spLocks noGrp="1"/>
          </p:cNvSpPr>
          <p:nvPr>
            <p:ph type="title"/>
          </p:nvPr>
        </p:nvSpPr>
        <p:spPr>
          <a:xfrm>
            <a:off x="609600" y="37858"/>
            <a:ext cx="10972800" cy="85875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1938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969E92D-9787-4C12-9B3D-E47A85C9D85C}" type="datetimeFigureOut">
              <a:rPr lang="en-US" smtClean="0"/>
              <a:t>5/27/2025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D40E6CC-15D9-4974-B3D0-F1CE60E60376}" type="slidenum">
              <a:rPr lang="en-US" smtClean="0"/>
              <a:t>‹#›</a:t>
            </a:fld>
            <a:endParaRPr lang="en-US"/>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1445714" y="177800"/>
            <a:ext cx="644687" cy="477069"/>
          </a:xfrm>
          <a:prstGeom prst="rect">
            <a:avLst/>
          </a:prstGeom>
        </p:spPr>
      </p:pic>
    </p:spTree>
    <p:extLst>
      <p:ext uri="{BB962C8B-B14F-4D97-AF65-F5344CB8AC3E}">
        <p14:creationId xmlns:p14="http://schemas.microsoft.com/office/powerpoint/2010/main" val="40014323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Lst>
  <p:txStyles>
    <p:titleStyle>
      <a:lvl1pPr algn="ctr" defTabSz="1219200" rtl="0" eaLnBrk="1" latinLnBrk="0" hangingPunct="1">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457200" indent="-457200" algn="l" defTabSz="1219200" rtl="0" eaLnBrk="1" latinLnBrk="0" hangingPunct="1">
        <a:spcBef>
          <a:spcPct val="20000"/>
        </a:spcBef>
        <a:buFont typeface="Wingdings" panose="05000000000000000000" pitchFamily="2" charset="2"/>
        <a:buChar char="§"/>
        <a:defRPr sz="2400" kern="1200">
          <a:solidFill>
            <a:schemeClr val="bg1"/>
          </a:solidFill>
          <a:latin typeface="Arial" panose="020B0604020202020204" pitchFamily="34" charset="0"/>
          <a:ea typeface="+mn-ea"/>
          <a:cs typeface="Arial" panose="020B0604020202020204" pitchFamily="34" charset="0"/>
        </a:defRPr>
      </a:lvl1pPr>
      <a:lvl2pPr marL="990600" indent="-381000" algn="l" defTabSz="1219200" rtl="0" eaLnBrk="1" latinLnBrk="0" hangingPunct="1">
        <a:spcBef>
          <a:spcPct val="20000"/>
        </a:spcBef>
        <a:buFont typeface="Courier New" panose="02070309020205020404" pitchFamily="49" charset="0"/>
        <a:buChar char="o"/>
        <a:defRPr sz="2135" kern="1200">
          <a:solidFill>
            <a:schemeClr val="bg1"/>
          </a:solidFill>
          <a:latin typeface="Arial" panose="020B0604020202020204" pitchFamily="34" charset="0"/>
          <a:ea typeface="+mn-ea"/>
          <a:cs typeface="Arial" panose="020B0604020202020204" pitchFamily="34" charset="0"/>
        </a:defRPr>
      </a:lvl2pPr>
      <a:lvl3pPr marL="1524000" indent="-304800" algn="l" defTabSz="1219200" rtl="0" eaLnBrk="1" latinLnBrk="0" hangingPunct="1">
        <a:spcBef>
          <a:spcPct val="20000"/>
        </a:spcBef>
        <a:buFont typeface="Wingdings" panose="05000000000000000000" pitchFamily="2" charset="2"/>
        <a:buChar char="ü"/>
        <a:defRPr sz="1865" kern="1200">
          <a:solidFill>
            <a:schemeClr val="bg1"/>
          </a:solidFill>
          <a:latin typeface="Arial" panose="020B0604020202020204" pitchFamily="34" charset="0"/>
          <a:ea typeface="+mn-ea"/>
          <a:cs typeface="Arial" panose="020B0604020202020204" pitchFamily="34" charset="0"/>
        </a:defRPr>
      </a:lvl3pPr>
      <a:lvl4pPr marL="2133600" indent="-304800" algn="l" defTabSz="12192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743200" indent="-304800" algn="l" defTabSz="121920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721477"/>
            <a:ext cx="12192000" cy="13421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marL="0" marR="0" lvl="0" indent="0" algn="ctr" defTabSz="121917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609600" y="37860"/>
            <a:ext cx="10972800" cy="858753"/>
          </a:xfrm>
          <a:prstGeom prst="rect">
            <a:avLst/>
          </a:prstGeom>
        </p:spPr>
        <p:txBody>
          <a:bodyPr vert="horz" lIns="91438" tIns="45719" rIns="91438" bIns="45719" rtlCol="0" anchor="ctr">
            <a:normAutofit/>
          </a:bodyPr>
          <a:lstStyle/>
          <a:p>
            <a:r>
              <a:rPr lang="en-US"/>
              <a:t>Click to edit Master title style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8" tIns="45719" rIns="91438" bIns="45719" rtlCol="0" anchor="ctr"/>
          <a:lstStyle>
            <a:lvl1pPr algn="l">
              <a:defRPr sz="1600">
                <a:solidFill>
                  <a:schemeClr val="tx1">
                    <a:tint val="75000"/>
                  </a:schemeClr>
                </a:solidFill>
              </a:defRPr>
            </a:lvl1pPr>
          </a:lstStyle>
          <a:p>
            <a:pPr defTabSz="1219170">
              <a:defRPr/>
            </a:pPr>
            <a:fld id="{0969E92D-9787-4C12-9B3D-E47A85C9D85C}" type="datetimeFigureOut">
              <a:rPr lang="en-US" smtClean="0">
                <a:solidFill>
                  <a:prstClr val="black">
                    <a:tint val="75000"/>
                  </a:prstClr>
                </a:solidFill>
              </a:rPr>
              <a:pPr defTabSz="1219170">
                <a:defRPr/>
              </a:pPr>
              <a:t>5/27/2025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8" tIns="45719" rIns="91438" bIns="45719" rtlCol="0" anchor="ctr"/>
          <a:lstStyle>
            <a:lvl1pPr algn="ctr">
              <a:defRPr sz="1600">
                <a:solidFill>
                  <a:schemeClr val="tx1">
                    <a:tint val="75000"/>
                  </a:schemeClr>
                </a:solidFill>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38" tIns="45719" rIns="91438" bIns="45719" rtlCol="0" anchor="ctr"/>
          <a:lstStyle>
            <a:lvl1pPr algn="r">
              <a:defRPr sz="1600">
                <a:solidFill>
                  <a:schemeClr val="tx1">
                    <a:tint val="75000"/>
                  </a:schemeClr>
                </a:solidFill>
              </a:defRPr>
            </a:lvl1pPr>
          </a:lstStyle>
          <a:p>
            <a:pPr defTabSz="1219170">
              <a:defRPr/>
            </a:pPr>
            <a:fld id="{8D40E6CC-15D9-4974-B3D0-F1CE60E60376}" type="slidenum">
              <a:rPr lang="en-US" smtClean="0">
                <a:solidFill>
                  <a:prstClr val="black">
                    <a:tint val="75000"/>
                  </a:prstClr>
                </a:solidFill>
              </a:rPr>
              <a:pPr defTabSz="1219170">
                <a:defRPr/>
              </a:pPr>
              <a:t>‹#›</a:t>
            </a:fld>
            <a:endParaRPr lang="en-US">
              <a:solidFill>
                <a:prstClr val="black">
                  <a:tint val="75000"/>
                </a:prstClr>
              </a:solidFill>
            </a:endParaRPr>
          </a:p>
        </p:txBody>
      </p:sp>
    </p:spTree>
    <p:extLst>
      <p:ext uri="{BB962C8B-B14F-4D97-AF65-F5344CB8AC3E}">
        <p14:creationId xmlns:p14="http://schemas.microsoft.com/office/powerpoint/2010/main" val="2693227488"/>
      </p:ext>
    </p:extLst>
  </p:cSld>
  <p:clrMap bg1="lt1" tx1="dk1" bg2="lt2" tx2="dk2" accent1="accent1" accent2="accent2" accent3="accent3" accent4="accent4" accent5="accent5" accent6="accent6" hlink="hlink" folHlink="folHlink"/>
  <p:sldLayoutIdLst>
    <p:sldLayoutId id="2147483828" r:id="rId1"/>
  </p:sldLayoutIdLst>
  <p:txStyles>
    <p:titleStyle>
      <a:lvl1pPr algn="ctr" defTabSz="1219170" rtl="0" eaLnBrk="1" latinLnBrk="0" hangingPunct="1">
        <a:spcBef>
          <a:spcPct val="0"/>
        </a:spcBef>
        <a:buNone/>
        <a:defRPr sz="2400" b="1" kern="1200">
          <a:solidFill>
            <a:schemeClr val="accent3"/>
          </a:solidFill>
          <a:latin typeface="Arial" panose="020B0604020202020204" pitchFamily="34" charset="0"/>
          <a:ea typeface="+mj-ea"/>
          <a:cs typeface="Arial" panose="020B0604020202020204" pitchFamily="34" charset="0"/>
        </a:defRPr>
      </a:lvl1pPr>
    </p:titleStyle>
    <p:bodyStyle>
      <a:lvl1pPr marL="457189" indent="-457189" algn="l" defTabSz="1219170" rtl="0" eaLnBrk="1" latinLnBrk="0" hangingPunct="1">
        <a:spcBef>
          <a:spcPct val="20000"/>
        </a:spcBef>
        <a:buClr>
          <a:schemeClr val="accent6"/>
        </a:buClr>
        <a:buFont typeface="Wingdings" panose="05000000000000000000" pitchFamily="2" charset="2"/>
        <a:buChar char="§"/>
        <a:defRPr sz="1867" kern="1200">
          <a:solidFill>
            <a:srgbClr val="000000"/>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Clr>
          <a:schemeClr val="accent6"/>
        </a:buClr>
        <a:buFont typeface="Wingdings" panose="05000000000000000000" pitchFamily="2" charset="2"/>
        <a:buChar char="ü"/>
        <a:defRPr sz="1467" kern="1200">
          <a:solidFill>
            <a:srgbClr val="000000"/>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5/27/2025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93232784"/>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721477"/>
            <a:ext cx="12192000" cy="134219"/>
          </a:xfrm>
          <a:prstGeom prst="rect">
            <a:avLst/>
          </a:prstGeom>
          <a:gradFill flip="none" rotWithShape="1">
            <a:gsLst>
              <a:gs pos="0">
                <a:schemeClr val="accent1"/>
              </a:gs>
              <a:gs pos="100000">
                <a:srgbClr val="31A97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ctr"/>
          <a:lstStyle/>
          <a:p>
            <a:pPr lvl="0" algn="ctr" defTabSz="1219170"/>
            <a:endParaRPr lang="en-US" sz="2400">
              <a:solidFill>
                <a:srgbClr val="FFFFFF"/>
              </a:solidFill>
            </a:endParaRPr>
          </a:p>
        </p:txBody>
      </p:sp>
      <p:sp>
        <p:nvSpPr>
          <p:cNvPr id="2" name="Title Placeholder 1"/>
          <p:cNvSpPr>
            <a:spLocks noGrp="1"/>
          </p:cNvSpPr>
          <p:nvPr>
            <p:ph type="title"/>
          </p:nvPr>
        </p:nvSpPr>
        <p:spPr>
          <a:xfrm>
            <a:off x="609600" y="37860"/>
            <a:ext cx="10972800" cy="858753"/>
          </a:xfrm>
          <a:prstGeom prst="rect">
            <a:avLst/>
          </a:prstGeom>
        </p:spPr>
        <p:txBody>
          <a:bodyPr vert="horz" lIns="91438" tIns="45719" rIns="91438" bIns="45719" rtlCol="0" anchor="ctr">
            <a:normAutofit/>
          </a:bodyPr>
          <a:lstStyle/>
          <a:p>
            <a:r>
              <a:rPr lang="en-US"/>
              <a:t>Click to edit Master title style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8" tIns="45719" rIns="91438" bIns="45719" rtlCol="0" anchor="ctr"/>
          <a:lstStyle>
            <a:lvl1pPr algn="l">
              <a:defRPr sz="1600">
                <a:solidFill>
                  <a:schemeClr val="tx1">
                    <a:tint val="75000"/>
                  </a:schemeClr>
                </a:solidFill>
              </a:defRPr>
            </a:lvl1pPr>
          </a:lstStyle>
          <a:p>
            <a:pPr defTabSz="1219170"/>
            <a:fld id="{0969E92D-9787-4C12-9B3D-E47A85C9D85C}" type="datetimeFigureOut">
              <a:rPr lang="en-US" smtClean="0">
                <a:solidFill>
                  <a:prstClr val="black">
                    <a:tint val="75000"/>
                  </a:prstClr>
                </a:solidFill>
              </a:rPr>
              <a:pPr defTabSz="1219170"/>
              <a:t>5/27/2025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8" tIns="45719" rIns="91438" bIns="45719" rtlCol="0" anchor="ctr"/>
          <a:lstStyle>
            <a:lvl1pPr algn="ctr">
              <a:defRPr sz="1600">
                <a:solidFill>
                  <a:schemeClr val="tx1">
                    <a:tint val="75000"/>
                  </a:schemeClr>
                </a:solidFill>
              </a:defRPr>
            </a:lvl1pPr>
          </a:lstStyle>
          <a:p>
            <a:pPr defTabSz="121917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38" tIns="45719" rIns="91438" bIns="45719" rtlCol="0" anchor="ctr"/>
          <a:lstStyle>
            <a:lvl1pPr algn="r">
              <a:defRPr sz="1600">
                <a:solidFill>
                  <a:schemeClr val="tx1">
                    <a:tint val="75000"/>
                  </a:schemeClr>
                </a:solidFill>
              </a:defRPr>
            </a:lvl1pPr>
          </a:lstStyle>
          <a:p>
            <a:pPr defTabSz="1219170"/>
            <a:fld id="{8D40E6CC-15D9-4974-B3D0-F1CE60E60376}" type="slidenum">
              <a:rPr lang="en-US" smtClean="0">
                <a:solidFill>
                  <a:prstClr val="black">
                    <a:tint val="75000"/>
                  </a:prstClr>
                </a:solidFill>
              </a:rPr>
              <a:pPr defTabSz="1219170"/>
              <a:t>‹#›</a:t>
            </a:fld>
            <a:endParaRPr lang="en-US">
              <a:solidFill>
                <a:prstClr val="black">
                  <a:tint val="75000"/>
                </a:prstClr>
              </a:solidFill>
            </a:endParaRPr>
          </a:p>
        </p:txBody>
      </p:sp>
    </p:spTree>
    <p:extLst>
      <p:ext uri="{BB962C8B-B14F-4D97-AF65-F5344CB8AC3E}">
        <p14:creationId xmlns:p14="http://schemas.microsoft.com/office/powerpoint/2010/main" val="81796510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8" r:id="rId6"/>
    <p:sldLayoutId id="2147483849" r:id="rId7"/>
    <p:sldLayoutId id="2147483850" r:id="rId8"/>
    <p:sldLayoutId id="2147483851" r:id="rId9"/>
    <p:sldLayoutId id="2147483853" r:id="rId10"/>
    <p:sldLayoutId id="2147483854" r:id="rId11"/>
    <p:sldLayoutId id="2147483855" r:id="rId12"/>
    <p:sldLayoutId id="2147483856" r:id="rId13"/>
    <p:sldLayoutId id="2147483857" r:id="rId14"/>
    <p:sldLayoutId id="2147483858" r:id="rId15"/>
    <p:sldLayoutId id="2147483859" r:id="rId16"/>
  </p:sldLayoutIdLst>
  <p:txStyles>
    <p:titleStyle>
      <a:lvl1pPr algn="ctr" defTabSz="1219170" rtl="0" eaLnBrk="1" latinLnBrk="0" hangingPunct="1">
        <a:spcBef>
          <a:spcPct val="0"/>
        </a:spcBef>
        <a:buNone/>
        <a:defRPr sz="2400" b="1" kern="1200">
          <a:solidFill>
            <a:schemeClr val="accent3"/>
          </a:solidFill>
          <a:latin typeface="Arial" panose="020B0604020202020204" pitchFamily="34" charset="0"/>
          <a:ea typeface="+mj-ea"/>
          <a:cs typeface="Arial" panose="020B0604020202020204" pitchFamily="34" charset="0"/>
        </a:defRPr>
      </a:lvl1pPr>
    </p:titleStyle>
    <p:bodyStyle>
      <a:lvl1pPr marL="457189" indent="-457189" algn="l" defTabSz="1219170" rtl="0" eaLnBrk="1" latinLnBrk="0" hangingPunct="1">
        <a:spcBef>
          <a:spcPct val="20000"/>
        </a:spcBef>
        <a:buClr>
          <a:schemeClr val="accent6"/>
        </a:buClr>
        <a:buFont typeface="Wingdings" panose="05000000000000000000" pitchFamily="2" charset="2"/>
        <a:buChar char="§"/>
        <a:defRPr sz="1867" kern="1200">
          <a:solidFill>
            <a:srgbClr val="000000"/>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Clr>
          <a:schemeClr val="accent6"/>
        </a:buClr>
        <a:buFont typeface="Wingdings" panose="05000000000000000000" pitchFamily="2" charset="2"/>
        <a:buChar char="ü"/>
        <a:defRPr sz="1467" kern="1200">
          <a:solidFill>
            <a:srgbClr val="000000"/>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260" y="37860"/>
            <a:ext cx="10972800" cy="858753"/>
          </a:xfrm>
          <a:prstGeom prst="rect">
            <a:avLst/>
          </a:prstGeom>
        </p:spPr>
        <p:txBody>
          <a:bodyPr vert="horz" lIns="91438" tIns="45719" rIns="91438" bIns="45719" rtlCol="0" anchor="ctr">
            <a:noAutofit/>
          </a:bodyPr>
          <a:lstStyle/>
          <a:p>
            <a:pPr lvl="0" algn="l"/>
            <a:r>
              <a:rPr lang="en-US"/>
              <a:t>Title | Title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2FA44014-5626-B962-611F-F3BBAFD524FF}"/>
              </a:ext>
            </a:extLst>
          </p:cNvPr>
          <p:cNvPicPr>
            <a:picLocks noChangeAspect="1"/>
          </p:cNvPicPr>
          <p:nvPr userDrawn="1"/>
        </p:nvPicPr>
        <p:blipFill>
          <a:blip r:embed="rId22"/>
          <a:stretch>
            <a:fillRect/>
          </a:stretch>
        </p:blipFill>
        <p:spPr>
          <a:xfrm>
            <a:off x="11326176" y="6585178"/>
            <a:ext cx="845111" cy="252718"/>
          </a:xfrm>
          <a:prstGeom prst="rect">
            <a:avLst/>
          </a:prstGeom>
        </p:spPr>
      </p:pic>
    </p:spTree>
    <p:extLst>
      <p:ext uri="{BB962C8B-B14F-4D97-AF65-F5344CB8AC3E}">
        <p14:creationId xmlns:p14="http://schemas.microsoft.com/office/powerpoint/2010/main" val="4059387337"/>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 id="2147483936" r:id="rId18"/>
    <p:sldLayoutId id="2147483937" r:id="rId19"/>
    <p:sldLayoutId id="2147483938" r:id="rId20"/>
  </p:sldLayoutIdLst>
  <p:txStyles>
    <p:titleStyle>
      <a:lvl1pPr algn="ctr" defTabSz="1219170" rtl="0" eaLnBrk="1" latinLnBrk="0" hangingPunct="1">
        <a:spcBef>
          <a:spcPct val="0"/>
        </a:spcBef>
        <a:buNone/>
        <a:defRPr lang="en-US" sz="2667" b="1" kern="1200">
          <a:solidFill>
            <a:srgbClr val="001832"/>
          </a:solidFill>
          <a:latin typeface="Poppins"/>
          <a:ea typeface="Calibri" panose="020F0502020204030204" charset="0"/>
          <a:cs typeface="Poppins"/>
        </a:defRPr>
      </a:lvl1pPr>
    </p:titleStyle>
    <p:bodyStyle>
      <a:lvl1pPr marL="457189" indent="-457189" algn="l" defTabSz="1219170" rtl="0" eaLnBrk="1" latinLnBrk="0" hangingPunct="1">
        <a:spcBef>
          <a:spcPct val="20000"/>
        </a:spcBef>
        <a:buClr>
          <a:schemeClr val="accent6"/>
        </a:buClr>
        <a:buFont typeface="Wingdings" panose="05000000000000000000" pitchFamily="2" charset="2"/>
        <a:buChar char="§"/>
        <a:defRPr sz="1867" kern="1200">
          <a:solidFill>
            <a:srgbClr val="000000"/>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Clr>
          <a:schemeClr val="accent6"/>
        </a:buClr>
        <a:buFont typeface="Wingdings" panose="05000000000000000000" pitchFamily="2" charset="2"/>
        <a:buChar char="ü"/>
        <a:defRPr sz="1467" kern="1200">
          <a:solidFill>
            <a:srgbClr val="000000"/>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260" y="37860"/>
            <a:ext cx="10972800" cy="858753"/>
          </a:xfrm>
          <a:prstGeom prst="rect">
            <a:avLst/>
          </a:prstGeom>
        </p:spPr>
        <p:txBody>
          <a:bodyPr vert="horz" lIns="91438" tIns="45719" rIns="91438" bIns="45719" rtlCol="0" anchor="ctr">
            <a:noAutofit/>
          </a:bodyPr>
          <a:lstStyle/>
          <a:p>
            <a:pPr lvl="0" algn="l"/>
            <a:r>
              <a:rPr lang="en-US"/>
              <a:t>Title | Title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38" tIns="45719" rIns="91438"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154E4417-767B-27D0-1F63-777A31C586EB}"/>
              </a:ext>
            </a:extLst>
          </p:cNvPr>
          <p:cNvPicPr>
            <a:picLocks noChangeAspect="1"/>
          </p:cNvPicPr>
          <p:nvPr userDrawn="1"/>
        </p:nvPicPr>
        <p:blipFill>
          <a:blip r:embed="rId23"/>
          <a:stretch>
            <a:fillRect/>
          </a:stretch>
        </p:blipFill>
        <p:spPr>
          <a:xfrm>
            <a:off x="11326176" y="6585178"/>
            <a:ext cx="845111" cy="252718"/>
          </a:xfrm>
          <a:prstGeom prst="rect">
            <a:avLst/>
          </a:prstGeom>
        </p:spPr>
      </p:pic>
    </p:spTree>
    <p:extLst>
      <p:ext uri="{BB962C8B-B14F-4D97-AF65-F5344CB8AC3E}">
        <p14:creationId xmlns:p14="http://schemas.microsoft.com/office/powerpoint/2010/main" val="2591998784"/>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 id="2147483959" r:id="rId18"/>
    <p:sldLayoutId id="2147483960" r:id="rId19"/>
    <p:sldLayoutId id="2147483961" r:id="rId20"/>
    <p:sldLayoutId id="2147483962" r:id="rId21"/>
  </p:sldLayoutIdLst>
  <p:txStyles>
    <p:titleStyle>
      <a:lvl1pPr algn="ctr" defTabSz="1219170" rtl="0" eaLnBrk="1" latinLnBrk="0" hangingPunct="1">
        <a:spcBef>
          <a:spcPct val="0"/>
        </a:spcBef>
        <a:buNone/>
        <a:defRPr lang="en-US" sz="2667" b="1" kern="1200">
          <a:solidFill>
            <a:srgbClr val="001832"/>
          </a:solidFill>
          <a:latin typeface="Poppins"/>
          <a:ea typeface="Calibri" panose="020F0502020204030204" charset="0"/>
          <a:cs typeface="Poppins"/>
        </a:defRPr>
      </a:lvl1pPr>
    </p:titleStyle>
    <p:bodyStyle>
      <a:lvl1pPr marL="457189" indent="-457189" algn="l" defTabSz="1219170" rtl="0" eaLnBrk="1" latinLnBrk="0" hangingPunct="1">
        <a:spcBef>
          <a:spcPct val="20000"/>
        </a:spcBef>
        <a:buClr>
          <a:schemeClr val="accent6"/>
        </a:buClr>
        <a:buFont typeface="Wingdings" panose="05000000000000000000" pitchFamily="2" charset="2"/>
        <a:buChar char="§"/>
        <a:defRPr sz="1867" kern="1200">
          <a:solidFill>
            <a:srgbClr val="000000"/>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Clr>
          <a:schemeClr val="accent6"/>
        </a:buClr>
        <a:buFont typeface="Courier New" panose="02070309020205020404" pitchFamily="49" charset="0"/>
        <a:buChar char="o"/>
        <a:defRPr sz="1600" kern="1200">
          <a:solidFill>
            <a:srgbClr val="000000"/>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Clr>
          <a:schemeClr val="accent6"/>
        </a:buClr>
        <a:buFont typeface="Wingdings" panose="05000000000000000000" pitchFamily="2" charset="2"/>
        <a:buChar char="ü"/>
        <a:defRPr sz="1467" kern="1200">
          <a:solidFill>
            <a:srgbClr val="000000"/>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1400" kern="1200">
          <a:solidFill>
            <a:srgbClr val="000000"/>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2"/>
            <a:ext cx="12192000" cy="6855695"/>
          </a:xfrm>
          <a:prstGeom prst="rect">
            <a:avLst/>
          </a:prstGeom>
          <a:solidFill>
            <a:srgbClr val="303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609600" y="37860"/>
            <a:ext cx="10972800" cy="85875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1938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969E92D-9787-4C12-9B3D-E47A85C9D85C}" type="datetimeFigureOut">
              <a:rPr lang="en-US" smtClean="0"/>
              <a:t>5/27/2025</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9E1D28FE-B9EB-43F7-90F9-3444A2F1EE8E}" type="slidenum">
              <a:rPr lang="en-US" smtClean="0"/>
              <a:t>‹#›</a:t>
            </a:fld>
            <a:endParaRPr lang="en-US"/>
          </a:p>
        </p:txBody>
      </p:sp>
      <p:pic>
        <p:nvPicPr>
          <p:cNvPr id="8" name="Picture 7"/>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1445715" y="177800"/>
            <a:ext cx="644687" cy="477069"/>
          </a:xfrm>
          <a:prstGeom prst="rect">
            <a:avLst/>
          </a:prstGeom>
        </p:spPr>
      </p:pic>
    </p:spTree>
    <p:extLst>
      <p:ext uri="{BB962C8B-B14F-4D97-AF65-F5344CB8AC3E}">
        <p14:creationId xmlns:p14="http://schemas.microsoft.com/office/powerpoint/2010/main" val="1679678617"/>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 id="2147483978" r:id="rId15"/>
    <p:sldLayoutId id="2147483979" r:id="rId16"/>
    <p:sldLayoutId id="2147483980" r:id="rId17"/>
    <p:sldLayoutId id="2147483981" r:id="rId18"/>
    <p:sldLayoutId id="2147483982" r:id="rId19"/>
    <p:sldLayoutId id="2147483983" r:id="rId20"/>
    <p:sldLayoutId id="2147483984" r:id="rId21"/>
    <p:sldLayoutId id="2147483985" r:id="rId22"/>
    <p:sldLayoutId id="2147483986" r:id="rId23"/>
    <p:sldLayoutId id="2147483987" r:id="rId24"/>
    <p:sldLayoutId id="2147483988" r:id="rId25"/>
    <p:sldLayoutId id="2147483989" r:id="rId26"/>
    <p:sldLayoutId id="2147483990" r:id="rId27"/>
    <p:sldLayoutId id="2147483991" r:id="rId28"/>
  </p:sldLayoutIdLst>
  <p:txStyles>
    <p:titleStyle>
      <a:lvl1pPr algn="ctr" defTabSz="1219140" rtl="0" eaLnBrk="1" latinLnBrk="0" hangingPunct="1">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457178" indent="-457178" algn="l" defTabSz="1219140" rtl="0" eaLnBrk="1" latinLnBrk="0" hangingPunct="1">
        <a:spcBef>
          <a:spcPct val="20000"/>
        </a:spcBef>
        <a:buFont typeface="Wingdings" panose="05000000000000000000" pitchFamily="2" charset="2"/>
        <a:buChar char="§"/>
        <a:defRPr sz="2400" kern="1200">
          <a:solidFill>
            <a:schemeClr val="bg1"/>
          </a:solidFill>
          <a:latin typeface="Arial" panose="020B0604020202020204" pitchFamily="34" charset="0"/>
          <a:ea typeface="+mn-ea"/>
          <a:cs typeface="Arial" panose="020B0604020202020204" pitchFamily="34" charset="0"/>
        </a:defRPr>
      </a:lvl1pPr>
      <a:lvl2pPr marL="990550" indent="-380981" algn="l" defTabSz="1219140" rtl="0" eaLnBrk="1" latinLnBrk="0" hangingPunct="1">
        <a:spcBef>
          <a:spcPct val="20000"/>
        </a:spcBef>
        <a:buFont typeface="Courier New" panose="02070309020205020404" pitchFamily="49" charset="0"/>
        <a:buChar char="o"/>
        <a:defRPr sz="2133" kern="1200">
          <a:solidFill>
            <a:schemeClr val="bg1"/>
          </a:solidFill>
          <a:latin typeface="Arial" panose="020B0604020202020204" pitchFamily="34" charset="0"/>
          <a:ea typeface="+mn-ea"/>
          <a:cs typeface="Arial" panose="020B0604020202020204" pitchFamily="34" charset="0"/>
        </a:defRPr>
      </a:lvl2pPr>
      <a:lvl3pPr marL="1523925" indent="-304784" algn="l" defTabSz="1219140" rtl="0" eaLnBrk="1" latinLnBrk="0" hangingPunct="1">
        <a:spcBef>
          <a:spcPct val="20000"/>
        </a:spcBef>
        <a:buFont typeface="Wingdings" panose="05000000000000000000" pitchFamily="2" charset="2"/>
        <a:buChar char="ü"/>
        <a:defRPr sz="1867" kern="1200">
          <a:solidFill>
            <a:schemeClr val="bg1"/>
          </a:solidFill>
          <a:latin typeface="Arial" panose="020B0604020202020204" pitchFamily="34" charset="0"/>
          <a:ea typeface="+mn-ea"/>
          <a:cs typeface="Arial" panose="020B0604020202020204" pitchFamily="34" charset="0"/>
        </a:defRPr>
      </a:lvl3pPr>
      <a:lvl4pPr marL="2133493" indent="-304784" algn="l" defTabSz="121914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4pPr>
      <a:lvl5pPr marL="2743062" indent="-304784" algn="l" defTabSz="1219140" rtl="0" eaLnBrk="1" latinLnBrk="0" hangingPunct="1">
        <a:spcBef>
          <a:spcPct val="20000"/>
        </a:spcBef>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5pPr>
      <a:lvl6pPr marL="335263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37.xml"/><Relationship Id="rId4" Type="http://schemas.openxmlformats.org/officeDocument/2006/relationships/image" Target="../media/image26.svg"/></Relationships>
</file>

<file path=ppt/slides/_rels/slide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xml"/><Relationship Id="rId1" Type="http://schemas.openxmlformats.org/officeDocument/2006/relationships/slideLayout" Target="../slideLayouts/slideLayout95.xml"/><Relationship Id="rId5" Type="http://schemas.openxmlformats.org/officeDocument/2006/relationships/image" Target="../media/image29.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1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119.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19.xml"/><Relationship Id="rId5" Type="http://schemas.openxmlformats.org/officeDocument/2006/relationships/image" Target="../media/image33.png"/><Relationship Id="rId4" Type="http://schemas.openxmlformats.org/officeDocument/2006/relationships/image" Target="../media/image46.png"/></Relationships>
</file>

<file path=ppt/slides/_rels/slide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139.xml"/><Relationship Id="rId5" Type="http://schemas.openxmlformats.org/officeDocument/2006/relationships/image" Target="../media/image33.png"/><Relationship Id="rId4" Type="http://schemas.openxmlformats.org/officeDocument/2006/relationships/image" Target="../media/image48.jpeg"/></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48.jpeg"/><Relationship Id="rId18" Type="http://schemas.openxmlformats.org/officeDocument/2006/relationships/image" Target="../media/image26.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18.png"/><Relationship Id="rId2" Type="http://schemas.openxmlformats.org/officeDocument/2006/relationships/notesSlide" Target="../notesSlides/notesSlide6.xml"/><Relationship Id="rId16" Type="http://schemas.openxmlformats.org/officeDocument/2006/relationships/image" Target="../media/image61.png"/><Relationship Id="rId1" Type="http://schemas.openxmlformats.org/officeDocument/2006/relationships/slideLayout" Target="../slideLayouts/slideLayout146.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0.png"/><Relationship Id="rId10" Type="http://schemas.openxmlformats.org/officeDocument/2006/relationships/image" Target="../media/image56.png"/><Relationship Id="rId19" Type="http://schemas.openxmlformats.org/officeDocument/2006/relationships/image" Target="../media/image62.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59.png"/></Relationships>
</file>

<file path=ppt/slides/_rels/slide8.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60.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1.png"/><Relationship Id="rId2" Type="http://schemas.openxmlformats.org/officeDocument/2006/relationships/notesSlide" Target="../notesSlides/notesSlide7.xml"/><Relationship Id="rId1" Type="http://schemas.openxmlformats.org/officeDocument/2006/relationships/slideLayout" Target="../slideLayouts/slideLayout140.xml"/><Relationship Id="rId6" Type="http://schemas.openxmlformats.org/officeDocument/2006/relationships/image" Target="../media/image66.svg"/><Relationship Id="rId11" Type="http://schemas.openxmlformats.org/officeDocument/2006/relationships/image" Target="../media/image58.png"/><Relationship Id="rId5" Type="http://schemas.openxmlformats.org/officeDocument/2006/relationships/image" Target="../media/image6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46.xml"/><Relationship Id="rId6" Type="http://schemas.openxmlformats.org/officeDocument/2006/relationships/image" Target="../media/image75.png"/><Relationship Id="rId5" Type="http://schemas.openxmlformats.org/officeDocument/2006/relationships/image" Target="../media/image44.png"/><Relationship Id="rId4" Type="http://schemas.openxmlformats.org/officeDocument/2006/relationships/image" Target="../media/image74.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7.jpeg"/><Relationship Id="rId7"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139.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48.jpeg"/></Relationships>
</file>

<file path=ppt/slides/_rels/slide1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7.jpeg"/><Relationship Id="rId7"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139.xml"/><Relationship Id="rId6" Type="http://schemas.openxmlformats.org/officeDocument/2006/relationships/image" Target="../media/image76.png"/><Relationship Id="rId5" Type="http://schemas.openxmlformats.org/officeDocument/2006/relationships/image" Target="../media/image79.png"/><Relationship Id="rId4" Type="http://schemas.openxmlformats.org/officeDocument/2006/relationships/image" Target="../media/image48.jpe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139.xml"/><Relationship Id="rId5" Type="http://schemas.openxmlformats.org/officeDocument/2006/relationships/image" Target="../media/image33.png"/><Relationship Id="rId4" Type="http://schemas.openxmlformats.org/officeDocument/2006/relationships/image" Target="../media/image81.svg"/></Relationships>
</file>

<file path=ppt/slides/_rels/slide13.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customXml" Target="../ink/ink2.xml"/><Relationship Id="rId3" Type="http://schemas.openxmlformats.org/officeDocument/2006/relationships/image" Target="../media/image14.png"/><Relationship Id="rId7" Type="http://schemas.openxmlformats.org/officeDocument/2006/relationships/image" Target="../media/image85.jpeg"/><Relationship Id="rId12" Type="http://schemas.openxmlformats.org/officeDocument/2006/relationships/image" Target="../media/image880.png"/><Relationship Id="rId17" Type="http://schemas.openxmlformats.org/officeDocument/2006/relationships/image" Target="../media/image33.png"/><Relationship Id="rId2" Type="http://schemas.openxmlformats.org/officeDocument/2006/relationships/notesSlide" Target="../notesSlides/notesSlide11.xml"/><Relationship Id="rId16" Type="http://schemas.openxmlformats.org/officeDocument/2006/relationships/image" Target="../media/image90.png"/><Relationship Id="rId1" Type="http://schemas.openxmlformats.org/officeDocument/2006/relationships/slideLayout" Target="../slideLayouts/slideLayout146.xml"/><Relationship Id="rId6" Type="http://schemas.openxmlformats.org/officeDocument/2006/relationships/image" Target="../media/image84.png"/><Relationship Id="rId11" Type="http://schemas.openxmlformats.org/officeDocument/2006/relationships/customXml" Target="../ink/ink1.xml"/><Relationship Id="rId5" Type="http://schemas.openxmlformats.org/officeDocument/2006/relationships/image" Target="../media/image83.png"/><Relationship Id="rId15" Type="http://schemas.openxmlformats.org/officeDocument/2006/relationships/customXml" Target="../ink/ink3.xml"/><Relationship Id="rId10" Type="http://schemas.openxmlformats.org/officeDocument/2006/relationships/image" Target="../media/image88.jpeg"/><Relationship Id="rId4" Type="http://schemas.openxmlformats.org/officeDocument/2006/relationships/image" Target="../media/image82.svg"/><Relationship Id="rId9" Type="http://schemas.openxmlformats.org/officeDocument/2006/relationships/image" Target="../media/image87.png"/><Relationship Id="rId14" Type="http://schemas.openxmlformats.org/officeDocument/2006/relationships/image" Target="../media/image89.png"/></Relationships>
</file>

<file path=ppt/slides/_rels/slide14.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33.png"/><Relationship Id="rId3" Type="http://schemas.openxmlformats.org/officeDocument/2006/relationships/image" Target="../media/image80.pn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notesSlide" Target="../notesSlides/notesSlide12.xml"/><Relationship Id="rId1" Type="http://schemas.openxmlformats.org/officeDocument/2006/relationships/slideLayout" Target="../slideLayouts/slideLayout139.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81.svg"/><Relationship Id="rId9" Type="http://schemas.openxmlformats.org/officeDocument/2006/relationships/image" Target="../media/image95.png"/></Relationships>
</file>

<file path=ppt/slides/_rels/slide15.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115.png"/><Relationship Id="rId3" Type="http://schemas.openxmlformats.org/officeDocument/2006/relationships/image" Target="../media/image100.png"/><Relationship Id="rId21" Type="http://schemas.openxmlformats.org/officeDocument/2006/relationships/image" Target="../media/image118.png"/><Relationship Id="rId7" Type="http://schemas.openxmlformats.org/officeDocument/2006/relationships/image" Target="../media/image104.png"/><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image" Target="../media/image99.png"/><Relationship Id="rId16" Type="http://schemas.openxmlformats.org/officeDocument/2006/relationships/image" Target="../media/image113.png"/><Relationship Id="rId20" Type="http://schemas.openxmlformats.org/officeDocument/2006/relationships/image" Target="../media/image117.png"/><Relationship Id="rId1" Type="http://schemas.openxmlformats.org/officeDocument/2006/relationships/slideLayout" Target="../slideLayouts/slideLayout139.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5" Type="http://schemas.openxmlformats.org/officeDocument/2006/relationships/image" Target="../media/image112.png"/><Relationship Id="rId10" Type="http://schemas.openxmlformats.org/officeDocument/2006/relationships/image" Target="../media/image107.png"/><Relationship Id="rId19" Type="http://schemas.openxmlformats.org/officeDocument/2006/relationships/image" Target="../media/image116.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11.png"/><Relationship Id="rId22"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3.xml"/><Relationship Id="rId1" Type="http://schemas.openxmlformats.org/officeDocument/2006/relationships/slideLayout" Target="../slideLayouts/slideLayout139.xml"/><Relationship Id="rId5" Type="http://schemas.openxmlformats.org/officeDocument/2006/relationships/image" Target="../media/image33.png"/><Relationship Id="rId4" Type="http://schemas.openxmlformats.org/officeDocument/2006/relationships/image" Target="../media/image12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1.jpeg"/><Relationship Id="rId1" Type="http://schemas.openxmlformats.org/officeDocument/2006/relationships/slideLayout" Target="../slideLayouts/slideLayout13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2.jpeg"/><Relationship Id="rId1" Type="http://schemas.openxmlformats.org/officeDocument/2006/relationships/slideLayout" Target="../slideLayouts/slideLayout163.xml"/><Relationship Id="rId4" Type="http://schemas.openxmlformats.org/officeDocument/2006/relationships/image" Target="../media/image123.svg"/></Relationships>
</file>

<file path=ppt/slides/_rels/slide1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3.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6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6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95.xml"/><Relationship Id="rId5" Type="http://schemas.openxmlformats.org/officeDocument/2006/relationships/image" Target="../media/image26.sv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3B1A5B89-0533-4C14-52E7-6268ECDC67EA}"/>
              </a:ext>
            </a:extLst>
          </p:cNvPr>
          <p:cNvPicPr>
            <a:picLocks noChangeAspect="1"/>
          </p:cNvPicPr>
          <p:nvPr/>
        </p:nvPicPr>
        <p:blipFill>
          <a:blip r:embed="rId3">
            <a:extLst>
              <a:ext uri="{96DAC541-7B7A-43D3-8B79-37D633B846F1}">
                <asvg:svgBlip xmlns:asvg="http://schemas.microsoft.com/office/drawing/2016/SVG/main" r:embed="rId4"/>
              </a:ext>
            </a:extLst>
          </a:blip>
          <a:srcRect t="27322" b="30369"/>
          <a:stretch/>
        </p:blipFill>
        <p:spPr>
          <a:xfrm>
            <a:off x="223515" y="150204"/>
            <a:ext cx="4074850" cy="1218260"/>
          </a:xfrm>
          <a:prstGeom prst="rect">
            <a:avLst/>
          </a:prstGeom>
        </p:spPr>
      </p:pic>
      <p:sp>
        <p:nvSpPr>
          <p:cNvPr id="9" name="TextBox 6"/>
          <p:cNvSpPr txBox="1"/>
          <p:nvPr/>
        </p:nvSpPr>
        <p:spPr>
          <a:xfrm>
            <a:off x="490092" y="5855178"/>
            <a:ext cx="5501633" cy="596766"/>
          </a:xfrm>
          <a:prstGeom prst="rect">
            <a:avLst/>
          </a:prstGeom>
        </p:spPr>
        <p:txBody>
          <a:bodyPr wrap="square" lIns="0" tIns="0" rIns="0" bIns="0" rtlCol="0" anchor="t">
            <a:spAutoFit/>
          </a:bodyPr>
          <a:lstStyle/>
          <a:p>
            <a:pPr algn="just" defTabSz="609630">
              <a:lnSpc>
                <a:spcPts val="2053"/>
              </a:lnSpc>
              <a:spcBef>
                <a:spcPct val="0"/>
              </a:spcBef>
            </a:pPr>
            <a:r>
              <a:rPr lang="en-US" sz="1466" spc="54">
                <a:solidFill>
                  <a:srgbClr val="FFFFFF"/>
                </a:solidFill>
                <a:latin typeface="Open Sans Bold" panose="020B0806030504020204" pitchFamily="34" charset="0"/>
                <a:ea typeface="Open Sans Bold" panose="020B0806030504020204" pitchFamily="34" charset="0"/>
                <a:cs typeface="Open Sans Bold" panose="020B0806030504020204" pitchFamily="34" charset="0"/>
              </a:rPr>
              <a:t>Caroline Lacocque, RVP Africa, Benelux &amp; Nordics </a:t>
            </a:r>
          </a:p>
          <a:p>
            <a:pPr algn="just" defTabSz="609630">
              <a:lnSpc>
                <a:spcPts val="2053"/>
              </a:lnSpc>
              <a:spcBef>
                <a:spcPts val="600"/>
              </a:spcBef>
            </a:pPr>
            <a:r>
              <a:rPr lang="en-US" sz="1466" spc="54">
                <a:solidFill>
                  <a:srgbClr val="FFFFFF"/>
                </a:solidFill>
                <a:latin typeface="Open Sans Bold" panose="020B0806030504020204" pitchFamily="34" charset="0"/>
                <a:ea typeface="Open Sans Bold" panose="020B0806030504020204" pitchFamily="34" charset="0"/>
                <a:cs typeface="Open Sans Bold" panose="020B0806030504020204" pitchFamily="34" charset="0"/>
              </a:rPr>
              <a:t>28.05.2024</a:t>
            </a:r>
          </a:p>
        </p:txBody>
      </p:sp>
      <p:sp>
        <p:nvSpPr>
          <p:cNvPr id="10" name="TextBox 5"/>
          <p:cNvSpPr txBox="1"/>
          <p:nvPr/>
        </p:nvSpPr>
        <p:spPr>
          <a:xfrm>
            <a:off x="346582" y="2601560"/>
            <a:ext cx="11122701" cy="2318905"/>
          </a:xfrm>
          <a:prstGeom prst="rect">
            <a:avLst/>
          </a:prstGeom>
        </p:spPr>
        <p:txBody>
          <a:bodyPr wrap="square" lIns="0" tIns="0" rIns="0" bIns="0" rtlCol="0" anchor="t">
            <a:spAutoFit/>
          </a:bodyPr>
          <a:lstStyle/>
          <a:p>
            <a:pPr defTabSz="609630">
              <a:lnSpc>
                <a:spcPts val="6205"/>
              </a:lnSpc>
            </a:pPr>
            <a:r>
              <a:rPr lang="en-US" sz="4800" spc="83">
                <a:solidFill>
                  <a:srgbClr val="FFFFFF"/>
                </a:solidFill>
                <a:latin typeface="Open Sans Bold Bold"/>
              </a:rPr>
              <a:t>From Confusion to Clarity:</a:t>
            </a:r>
          </a:p>
          <a:p>
            <a:pPr defTabSz="609630">
              <a:lnSpc>
                <a:spcPts val="6205"/>
              </a:lnSpc>
            </a:pPr>
            <a:r>
              <a:rPr lang="en-US" sz="4000" spc="83">
                <a:solidFill>
                  <a:srgbClr val="FFFFFF"/>
                </a:solidFill>
                <a:latin typeface="Open Sans Bold Bold"/>
              </a:rPr>
              <a:t>Making Procurement AI Ready,</a:t>
            </a:r>
          </a:p>
          <a:p>
            <a:pPr defTabSz="609630">
              <a:lnSpc>
                <a:spcPts val="6205"/>
              </a:lnSpc>
            </a:pPr>
            <a:r>
              <a:rPr lang="en-US" sz="4000" spc="83">
                <a:solidFill>
                  <a:srgbClr val="FFFFFF"/>
                </a:solidFill>
                <a:latin typeface="Open Sans Bold Bold"/>
              </a:rPr>
              <a:t>O</a:t>
            </a:r>
            <a:r>
              <a:rPr kumimoji="0" lang="en-US" sz="4000" b="0" i="0" u="none" strike="noStrike" kern="1200" cap="none" spc="83" normalizeH="0" baseline="0" noProof="0">
                <a:ln>
                  <a:noFill/>
                </a:ln>
                <a:solidFill>
                  <a:srgbClr val="FFFFFF"/>
                </a:solidFill>
                <a:effectLst/>
                <a:uLnTx/>
                <a:uFillTx/>
                <a:latin typeface="Open Sans Bold Bold"/>
                <a:ea typeface="+mn-ea"/>
                <a:cs typeface="+mn-cs"/>
              </a:rPr>
              <a:t>ne Step at a Time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A4D1-001A-7647-F1B1-9448CBCC5DB9}"/>
            </a:ext>
          </a:extLst>
        </p:cNvPr>
        <p:cNvGrpSpPr/>
        <p:nvPr/>
      </p:nvGrpSpPr>
      <p:grpSpPr>
        <a:xfrm>
          <a:off x="0" y="0"/>
          <a:ext cx="0" cy="0"/>
          <a:chOff x="0" y="0"/>
          <a:chExt cx="0" cy="0"/>
        </a:xfrm>
      </p:grpSpPr>
      <p:pic>
        <p:nvPicPr>
          <p:cNvPr id="1026" name="Picture 2" descr="No alt text provided for this image">
            <a:extLst>
              <a:ext uri="{FF2B5EF4-FFF2-40B4-BE49-F238E27FC236}">
                <a16:creationId xmlns:a16="http://schemas.microsoft.com/office/drawing/2014/main" id="{869DC18D-5131-31C2-73C7-746D35696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936" y="208894"/>
            <a:ext cx="5518261" cy="648324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7A653053-2DB7-47D0-889C-FAE80A245CDF}"/>
              </a:ext>
            </a:extLst>
          </p:cNvPr>
          <p:cNvSpPr/>
          <p:nvPr/>
        </p:nvSpPr>
        <p:spPr>
          <a:xfrm>
            <a:off x="5658517" y="4933362"/>
            <a:ext cx="1807291" cy="1706845"/>
          </a:xfrm>
          <a:prstGeom prst="ellipse">
            <a:avLst/>
          </a:prstGeom>
          <a:solidFill>
            <a:srgbClr val="FBF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endParaRPr lang="en-DE"/>
          </a:p>
        </p:txBody>
      </p:sp>
      <p:sp>
        <p:nvSpPr>
          <p:cNvPr id="4" name="Oval 3">
            <a:extLst>
              <a:ext uri="{FF2B5EF4-FFF2-40B4-BE49-F238E27FC236}">
                <a16:creationId xmlns:a16="http://schemas.microsoft.com/office/drawing/2014/main" id="{5151259E-EA76-967C-1486-3461F6625E11}"/>
              </a:ext>
            </a:extLst>
          </p:cNvPr>
          <p:cNvSpPr/>
          <p:nvPr/>
        </p:nvSpPr>
        <p:spPr>
          <a:xfrm>
            <a:off x="5260491" y="4160511"/>
            <a:ext cx="2481590" cy="2479697"/>
          </a:xfrm>
          <a:prstGeom prst="ellipse">
            <a:avLst/>
          </a:prstGeom>
          <a:solidFill>
            <a:srgbClr val="DECD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endParaRPr lang="en-DE"/>
          </a:p>
        </p:txBody>
      </p:sp>
      <p:sp>
        <p:nvSpPr>
          <p:cNvPr id="7" name="Oval 6">
            <a:extLst>
              <a:ext uri="{FF2B5EF4-FFF2-40B4-BE49-F238E27FC236}">
                <a16:creationId xmlns:a16="http://schemas.microsoft.com/office/drawing/2014/main" id="{A684E6B1-6E52-E603-CFA7-8A03D43B3638}"/>
              </a:ext>
            </a:extLst>
          </p:cNvPr>
          <p:cNvSpPr/>
          <p:nvPr/>
        </p:nvSpPr>
        <p:spPr>
          <a:xfrm>
            <a:off x="4830183" y="3149008"/>
            <a:ext cx="3388660" cy="3480441"/>
          </a:xfrm>
          <a:prstGeom prst="ellipse">
            <a:avLst/>
          </a:prstGeom>
          <a:solidFill>
            <a:srgbClr val="E1E7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endParaRPr lang="en-DE"/>
          </a:p>
        </p:txBody>
      </p:sp>
      <p:sp>
        <p:nvSpPr>
          <p:cNvPr id="8" name="Oval 7">
            <a:extLst>
              <a:ext uri="{FF2B5EF4-FFF2-40B4-BE49-F238E27FC236}">
                <a16:creationId xmlns:a16="http://schemas.microsoft.com/office/drawing/2014/main" id="{9948208B-8910-C7C5-431D-25E37491B0C2}"/>
              </a:ext>
            </a:extLst>
          </p:cNvPr>
          <p:cNvSpPr/>
          <p:nvPr/>
        </p:nvSpPr>
        <p:spPr>
          <a:xfrm>
            <a:off x="4356846" y="2119390"/>
            <a:ext cx="4367605" cy="4520818"/>
          </a:xfrm>
          <a:prstGeom prst="ellipse">
            <a:avLst/>
          </a:prstGeom>
          <a:solidFill>
            <a:srgbClr val="C5D9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endParaRPr lang="en-DE"/>
          </a:p>
        </p:txBody>
      </p:sp>
      <p:sp>
        <p:nvSpPr>
          <p:cNvPr id="9" name="Oval 8">
            <a:extLst>
              <a:ext uri="{FF2B5EF4-FFF2-40B4-BE49-F238E27FC236}">
                <a16:creationId xmlns:a16="http://schemas.microsoft.com/office/drawing/2014/main" id="{6C6CCC2D-8027-4E14-9136-B626AF1370FF}"/>
              </a:ext>
            </a:extLst>
          </p:cNvPr>
          <p:cNvSpPr/>
          <p:nvPr/>
        </p:nvSpPr>
        <p:spPr>
          <a:xfrm>
            <a:off x="3775936" y="1118930"/>
            <a:ext cx="5518261" cy="5573208"/>
          </a:xfrm>
          <a:prstGeom prst="ellipse">
            <a:avLst/>
          </a:prstGeom>
          <a:solidFill>
            <a:srgbClr val="FED5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endParaRPr lang="en-DE"/>
          </a:p>
        </p:txBody>
      </p:sp>
      <p:pic>
        <p:nvPicPr>
          <p:cNvPr id="10" name="Content Placeholder 3">
            <a:extLst>
              <a:ext uri="{FF2B5EF4-FFF2-40B4-BE49-F238E27FC236}">
                <a16:creationId xmlns:a16="http://schemas.microsoft.com/office/drawing/2014/main" id="{03B35BAF-FE38-A991-F3E4-C2FA1F96647E}"/>
              </a:ext>
            </a:extLst>
          </p:cNvPr>
          <p:cNvPicPr>
            <a:picLocks noChangeAspect="1"/>
          </p:cNvPicPr>
          <p:nvPr/>
        </p:nvPicPr>
        <p:blipFill>
          <a:blip r:embed="rId4"/>
          <a:srcRect l="20000" r="3397" b="1"/>
          <a:stretch/>
        </p:blipFill>
        <p:spPr>
          <a:xfrm>
            <a:off x="-1" y="-1"/>
            <a:ext cx="2528047" cy="4149813"/>
          </a:xfrm>
          <a:prstGeom prst="rect">
            <a:avLst/>
          </a:prstGeom>
          <a:noFill/>
          <a:effectLst>
            <a:reflection blurRad="6350" stA="50000" endA="275" endPos="40000" dist="101600" dir="5400000" sy="-100000" algn="bl" rotWithShape="0"/>
          </a:effectLst>
        </p:spPr>
      </p:pic>
      <p:pic>
        <p:nvPicPr>
          <p:cNvPr id="11" name="Picture 10">
            <a:extLst>
              <a:ext uri="{FF2B5EF4-FFF2-40B4-BE49-F238E27FC236}">
                <a16:creationId xmlns:a16="http://schemas.microsoft.com/office/drawing/2014/main" id="{13A922A1-8F28-A6C1-E7BA-9211717D7972}"/>
              </a:ext>
            </a:extLst>
          </p:cNvPr>
          <p:cNvPicPr>
            <a:picLocks noChangeAspect="1"/>
          </p:cNvPicPr>
          <p:nvPr/>
        </p:nvPicPr>
        <p:blipFill>
          <a:blip r:embed="rId5"/>
          <a:stretch>
            <a:fillRect/>
          </a:stretch>
        </p:blipFill>
        <p:spPr>
          <a:xfrm>
            <a:off x="9620023" y="745315"/>
            <a:ext cx="2486372" cy="600159"/>
          </a:xfrm>
          <a:prstGeom prst="rect">
            <a:avLst/>
          </a:prstGeom>
        </p:spPr>
      </p:pic>
    </p:spTree>
    <p:extLst>
      <p:ext uri="{BB962C8B-B14F-4D97-AF65-F5344CB8AC3E}">
        <p14:creationId xmlns:p14="http://schemas.microsoft.com/office/powerpoint/2010/main" val="372460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1" fill="hold" grpId="0" nodeType="clickEffect">
                                  <p:stCondLst>
                                    <p:cond delay="0"/>
                                  </p:stCondLst>
                                  <p:childTnLst>
                                    <p:animEffect transition="out" filter="wipe(up)">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500"/>
                                        <p:tgtEl>
                                          <p:spTgt spid="3"/>
                                        </p:tgtEl>
                                      </p:cBhvr>
                                    </p:animEffect>
                                    <p:set>
                                      <p:cBhvr>
                                        <p:cTn id="3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42CF1547-0834-4DBE-15F7-4275D9B66DE4}"/>
              </a:ext>
            </a:extLst>
          </p:cNvPr>
          <p:cNvSpPr/>
          <p:nvPr/>
        </p:nvSpPr>
        <p:spPr>
          <a:xfrm>
            <a:off x="685800" y="1758499"/>
            <a:ext cx="11506200" cy="140004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32" name="TextBox 32"/>
          <p:cNvSpPr txBox="1"/>
          <p:nvPr/>
        </p:nvSpPr>
        <p:spPr>
          <a:xfrm>
            <a:off x="957272" y="1972639"/>
            <a:ext cx="8360899" cy="861967"/>
          </a:xfrm>
          <a:prstGeom prst="rect">
            <a:avLst/>
          </a:prstGeom>
        </p:spPr>
        <p:txBody>
          <a:bodyPr wrap="square" lIns="0" tIns="0" rIns="0" bIns="0" rtlCol="0" anchor="t">
            <a:spAutoFit/>
          </a:bodyPr>
          <a:lstStyle/>
          <a:p>
            <a:pPr defTabSz="609630"/>
            <a:r>
              <a:rPr lang="en-US" sz="1867" kern="0">
                <a:solidFill>
                  <a:prstClr val="white"/>
                </a:solidFill>
                <a:latin typeface="Open Sans" panose="020B0606030504020204" pitchFamily="34" charset="0"/>
                <a:ea typeface="Open Sans" panose="020B0606030504020204" pitchFamily="34" charset="0"/>
                <a:cs typeface="Open Sans" panose="020B0606030504020204" pitchFamily="34" charset="0"/>
              </a:rPr>
              <a:t>"Generative AI is poised to be the </a:t>
            </a:r>
            <a:r>
              <a:rPr lang="en-US" sz="1867" b="1" kern="0">
                <a:solidFill>
                  <a:srgbClr val="C2E812"/>
                </a:solidFill>
                <a:latin typeface="Open Sans" panose="020B0606030504020204" pitchFamily="34" charset="0"/>
                <a:ea typeface="Open Sans" panose="020B0606030504020204" pitchFamily="34" charset="0"/>
                <a:cs typeface="Open Sans" panose="020B0606030504020204" pitchFamily="34" charset="0"/>
              </a:rPr>
              <a:t>next game-changer in procurement</a:t>
            </a:r>
            <a:r>
              <a:rPr lang="en-US" sz="1867" kern="0">
                <a:solidFill>
                  <a:prstClr val="white"/>
                </a:solidFill>
                <a:latin typeface="Open Sans" panose="020B0606030504020204" pitchFamily="34" charset="0"/>
                <a:ea typeface="Open Sans" panose="020B0606030504020204" pitchFamily="34" charset="0"/>
                <a:cs typeface="Open Sans" panose="020B0606030504020204" pitchFamily="34" charset="0"/>
              </a:rPr>
              <a:t>, transforming the entire source-to-pay (S2P) process to unlock significant efficiency gains and cost savings for organizations."</a:t>
            </a:r>
          </a:p>
        </p:txBody>
      </p:sp>
      <p:sp>
        <p:nvSpPr>
          <p:cNvPr id="33" name="TextBox 33"/>
          <p:cNvSpPr txBox="1"/>
          <p:nvPr/>
        </p:nvSpPr>
        <p:spPr>
          <a:xfrm>
            <a:off x="1054507" y="3163318"/>
            <a:ext cx="5947373" cy="293414"/>
          </a:xfrm>
          <a:prstGeom prst="rect">
            <a:avLst/>
          </a:prstGeom>
        </p:spPr>
        <p:txBody>
          <a:bodyPr lIns="0" tIns="0" rIns="0" bIns="0" rtlCol="0" anchor="t">
            <a:spAutoFit/>
          </a:bodyPr>
          <a:lstStyle/>
          <a:p>
            <a:pPr defTabSz="609630">
              <a:lnSpc>
                <a:spcPts val="2463"/>
              </a:lnSpc>
              <a:spcBef>
                <a:spcPct val="0"/>
              </a:spcBef>
            </a:pPr>
            <a:r>
              <a:rPr lang="en-US" sz="1599">
                <a:solidFill>
                  <a:prstClr val="black"/>
                </a:solidFill>
                <a:latin typeface="Open Sans Bold" panose="020B0806030504020204" pitchFamily="34" charset="0"/>
                <a:ea typeface="Open Sans Bold" panose="020B0806030504020204" pitchFamily="34" charset="0"/>
                <a:cs typeface="Open Sans Bold" panose="020B0806030504020204" pitchFamily="34" charset="0"/>
              </a:rPr>
              <a:t>Source: Alexander Linden, Research VP, Gartner</a:t>
            </a:r>
          </a:p>
        </p:txBody>
      </p:sp>
      <p:pic>
        <p:nvPicPr>
          <p:cNvPr id="37" name="Picture 36" descr="A person in a suit&#10;&#10;Description automatically generated">
            <a:extLst>
              <a:ext uri="{FF2B5EF4-FFF2-40B4-BE49-F238E27FC236}">
                <a16:creationId xmlns:a16="http://schemas.microsoft.com/office/drawing/2014/main" id="{2CD037EF-CF79-83FB-05C3-49668FB4E7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2418" y="1044905"/>
            <a:ext cx="1778063" cy="1778063"/>
          </a:xfrm>
          <a:prstGeom prst="rect">
            <a:avLst/>
          </a:prstGeom>
          <a:ln w="28575">
            <a:solidFill>
              <a:schemeClr val="tx1"/>
            </a:solidFill>
          </a:ln>
        </p:spPr>
      </p:pic>
      <p:grpSp>
        <p:nvGrpSpPr>
          <p:cNvPr id="3" name="Group 2">
            <a:extLst>
              <a:ext uri="{FF2B5EF4-FFF2-40B4-BE49-F238E27FC236}">
                <a16:creationId xmlns:a16="http://schemas.microsoft.com/office/drawing/2014/main" id="{F76ED4FE-9616-79D5-E988-BAFE63CE9561}"/>
              </a:ext>
            </a:extLst>
          </p:cNvPr>
          <p:cNvGrpSpPr/>
          <p:nvPr/>
        </p:nvGrpSpPr>
        <p:grpSpPr>
          <a:xfrm>
            <a:off x="1054507" y="4255125"/>
            <a:ext cx="4284800" cy="1585011"/>
            <a:chOff x="1054508" y="4571659"/>
            <a:chExt cx="4284800" cy="1585011"/>
          </a:xfrm>
        </p:grpSpPr>
        <p:grpSp>
          <p:nvGrpSpPr>
            <p:cNvPr id="40" name="Group 16"/>
            <p:cNvGrpSpPr/>
            <p:nvPr/>
          </p:nvGrpSpPr>
          <p:grpSpPr>
            <a:xfrm>
              <a:off x="1054508" y="4571659"/>
              <a:ext cx="1374227" cy="1374227"/>
              <a:chOff x="0" y="0"/>
              <a:chExt cx="812800" cy="812800"/>
            </a:xfrm>
          </p:grpSpPr>
          <p:sp>
            <p:nvSpPr>
              <p:cNvPr id="41"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E812"/>
              </a:solidFill>
            </p:spPr>
            <p:txBody>
              <a:bodyPr/>
              <a:lstStyle/>
              <a:p>
                <a:pPr defTabSz="609630"/>
                <a:endParaRPr lang="en-US" sz="1200">
                  <a:solidFill>
                    <a:prstClr val="black"/>
                  </a:solidFill>
                  <a:latin typeface="Calibri"/>
                </a:endParaRPr>
              </a:p>
            </p:txBody>
          </p:sp>
          <p:sp>
            <p:nvSpPr>
              <p:cNvPr id="42" name="TextBox 18"/>
              <p:cNvSpPr txBox="1"/>
              <p:nvPr/>
            </p:nvSpPr>
            <p:spPr>
              <a:xfrm>
                <a:off x="76200" y="47625"/>
                <a:ext cx="660400" cy="688975"/>
              </a:xfrm>
              <a:prstGeom prst="rect">
                <a:avLst/>
              </a:prstGeom>
            </p:spPr>
            <p:txBody>
              <a:bodyPr lIns="33867" tIns="33867" rIns="33867" bIns="33867" rtlCol="0" anchor="ctr"/>
              <a:lstStyle/>
              <a:p>
                <a:pPr algn="ctr" defTabSz="609630">
                  <a:lnSpc>
                    <a:spcPts val="1733"/>
                  </a:lnSpc>
                </a:pPr>
                <a:endParaRPr sz="1200">
                  <a:solidFill>
                    <a:prstClr val="black"/>
                  </a:solidFill>
                  <a:latin typeface="Calibri"/>
                </a:endParaRPr>
              </a:p>
            </p:txBody>
          </p:sp>
        </p:grpSp>
        <p:grpSp>
          <p:nvGrpSpPr>
            <p:cNvPr id="43" name="Group 19"/>
            <p:cNvGrpSpPr/>
            <p:nvPr/>
          </p:nvGrpSpPr>
          <p:grpSpPr>
            <a:xfrm>
              <a:off x="1175300" y="4571659"/>
              <a:ext cx="1374227" cy="1374227"/>
              <a:chOff x="0" y="0"/>
              <a:chExt cx="812800" cy="812800"/>
            </a:xfrm>
          </p:grpSpPr>
          <p:sp>
            <p:nvSpPr>
              <p:cNvPr id="44"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468E"/>
              </a:solidFill>
            </p:spPr>
            <p:txBody>
              <a:bodyPr/>
              <a:lstStyle/>
              <a:p>
                <a:pPr defTabSz="609630"/>
                <a:endParaRPr lang="en-US" sz="1200">
                  <a:solidFill>
                    <a:prstClr val="black"/>
                  </a:solidFill>
                  <a:latin typeface="Calibri"/>
                </a:endParaRPr>
              </a:p>
            </p:txBody>
          </p:sp>
          <p:sp>
            <p:nvSpPr>
              <p:cNvPr id="45" name="TextBox 21"/>
              <p:cNvSpPr txBox="1"/>
              <p:nvPr/>
            </p:nvSpPr>
            <p:spPr>
              <a:xfrm>
                <a:off x="76200" y="38100"/>
                <a:ext cx="660400" cy="698500"/>
              </a:xfrm>
              <a:prstGeom prst="rect">
                <a:avLst/>
              </a:prstGeom>
            </p:spPr>
            <p:txBody>
              <a:bodyPr lIns="33867" tIns="33867" rIns="33867" bIns="33867" rtlCol="0" anchor="ctr"/>
              <a:lstStyle/>
              <a:p>
                <a:pPr algn="ctr" defTabSz="609630">
                  <a:lnSpc>
                    <a:spcPts val="3553"/>
                  </a:lnSpc>
                </a:pPr>
                <a:r>
                  <a:rPr lang="en-US" sz="2733">
                    <a:solidFill>
                      <a:srgbClr val="FFFFFF"/>
                    </a:solidFill>
                    <a:latin typeface="Open Sans Bold"/>
                  </a:rPr>
                  <a:t>80%</a:t>
                </a:r>
              </a:p>
            </p:txBody>
          </p:sp>
        </p:grpSp>
        <p:sp>
          <p:nvSpPr>
            <p:cNvPr id="46" name="Freeform 22"/>
            <p:cNvSpPr/>
            <p:nvPr/>
          </p:nvSpPr>
          <p:spPr>
            <a:xfrm>
              <a:off x="2615403" y="5902716"/>
              <a:ext cx="1148313" cy="253954"/>
            </a:xfrm>
            <a:custGeom>
              <a:avLst/>
              <a:gdLst/>
              <a:ahLst/>
              <a:cxnLst/>
              <a:rect l="l" t="t" r="r" b="b"/>
              <a:pathLst>
                <a:path w="1722470" h="380931">
                  <a:moveTo>
                    <a:pt x="0" y="0"/>
                  </a:moveTo>
                  <a:lnTo>
                    <a:pt x="1722470" y="0"/>
                  </a:lnTo>
                  <a:lnTo>
                    <a:pt x="1722470" y="380930"/>
                  </a:lnTo>
                  <a:lnTo>
                    <a:pt x="0" y="38093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54" name="TextBox 34"/>
            <p:cNvSpPr txBox="1"/>
            <p:nvPr/>
          </p:nvSpPr>
          <p:spPr>
            <a:xfrm>
              <a:off x="2670319" y="4801426"/>
              <a:ext cx="2668989" cy="866263"/>
            </a:xfrm>
            <a:prstGeom prst="rect">
              <a:avLst/>
            </a:prstGeom>
          </p:spPr>
          <p:txBody>
            <a:bodyPr wrap="square" lIns="0" tIns="0" rIns="0" bIns="0" rtlCol="0" anchor="t">
              <a:spAutoFit/>
            </a:bodyPr>
            <a:lstStyle/>
            <a:p>
              <a:pPr defTabSz="609630">
                <a:lnSpc>
                  <a:spcPts val="2333"/>
                </a:lnSpc>
                <a:spcBef>
                  <a:spcPct val="0"/>
                </a:spcBef>
              </a:pPr>
              <a:r>
                <a:rPr lang="en-US" sz="1666" spc="8">
                  <a:solidFill>
                    <a:srgbClr val="000000"/>
                  </a:solidFill>
                  <a:latin typeface="Open Sans SemiBold" panose="020B0706030804020204" pitchFamily="34" charset="0"/>
                  <a:ea typeface="Open Sans SemiBold" panose="020B0706030804020204" pitchFamily="34" charset="0"/>
                  <a:cs typeface="Open Sans SemiBold" panose="020B0706030804020204" pitchFamily="34" charset="0"/>
                </a:rPr>
                <a:t>Of new enterprise procurement apps will use AI by 2025.</a:t>
              </a:r>
            </a:p>
          </p:txBody>
        </p:sp>
      </p:grpSp>
      <p:grpSp>
        <p:nvGrpSpPr>
          <p:cNvPr id="4" name="Group 3">
            <a:extLst>
              <a:ext uri="{FF2B5EF4-FFF2-40B4-BE49-F238E27FC236}">
                <a16:creationId xmlns:a16="http://schemas.microsoft.com/office/drawing/2014/main" id="{054B389C-9A7C-BC26-CCAE-3E2A3511063B}"/>
              </a:ext>
            </a:extLst>
          </p:cNvPr>
          <p:cNvGrpSpPr/>
          <p:nvPr/>
        </p:nvGrpSpPr>
        <p:grpSpPr>
          <a:xfrm>
            <a:off x="6096000" y="4255125"/>
            <a:ext cx="4524673" cy="1726936"/>
            <a:chOff x="6096001" y="4571659"/>
            <a:chExt cx="4524673" cy="1726936"/>
          </a:xfrm>
        </p:grpSpPr>
        <p:grpSp>
          <p:nvGrpSpPr>
            <p:cNvPr id="47" name="Group 23"/>
            <p:cNvGrpSpPr/>
            <p:nvPr/>
          </p:nvGrpSpPr>
          <p:grpSpPr>
            <a:xfrm>
              <a:off x="6096001" y="4571659"/>
              <a:ext cx="1374227" cy="1374227"/>
              <a:chOff x="0" y="0"/>
              <a:chExt cx="812800" cy="812800"/>
            </a:xfrm>
          </p:grpSpPr>
          <p:sp>
            <p:nvSpPr>
              <p:cNvPr id="48"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E812"/>
              </a:solidFill>
            </p:spPr>
            <p:txBody>
              <a:bodyPr/>
              <a:lstStyle/>
              <a:p>
                <a:pPr defTabSz="609630"/>
                <a:endParaRPr lang="en-US" sz="1200">
                  <a:solidFill>
                    <a:prstClr val="black"/>
                  </a:solidFill>
                  <a:latin typeface="Calibri"/>
                </a:endParaRPr>
              </a:p>
            </p:txBody>
          </p:sp>
          <p:sp>
            <p:nvSpPr>
              <p:cNvPr id="49" name="TextBox 25"/>
              <p:cNvSpPr txBox="1"/>
              <p:nvPr/>
            </p:nvSpPr>
            <p:spPr>
              <a:xfrm>
                <a:off x="76200" y="47625"/>
                <a:ext cx="660400" cy="688975"/>
              </a:xfrm>
              <a:prstGeom prst="rect">
                <a:avLst/>
              </a:prstGeom>
            </p:spPr>
            <p:txBody>
              <a:bodyPr lIns="33867" tIns="33867" rIns="33867" bIns="33867" rtlCol="0" anchor="ctr"/>
              <a:lstStyle/>
              <a:p>
                <a:pPr algn="ctr" defTabSz="609630">
                  <a:lnSpc>
                    <a:spcPts val="1733"/>
                  </a:lnSpc>
                </a:pPr>
                <a:endParaRPr sz="1200">
                  <a:solidFill>
                    <a:prstClr val="black"/>
                  </a:solidFill>
                  <a:latin typeface="Calibri"/>
                </a:endParaRPr>
              </a:p>
            </p:txBody>
          </p:sp>
        </p:grpSp>
        <p:grpSp>
          <p:nvGrpSpPr>
            <p:cNvPr id="50" name="Group 26"/>
            <p:cNvGrpSpPr/>
            <p:nvPr/>
          </p:nvGrpSpPr>
          <p:grpSpPr>
            <a:xfrm>
              <a:off x="6190177" y="4571659"/>
              <a:ext cx="1374227" cy="1374227"/>
              <a:chOff x="0" y="0"/>
              <a:chExt cx="812800" cy="812800"/>
            </a:xfrm>
          </p:grpSpPr>
          <p:sp>
            <p:nvSpPr>
              <p:cNvPr id="51"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468E"/>
              </a:solidFill>
            </p:spPr>
            <p:txBody>
              <a:bodyPr/>
              <a:lstStyle/>
              <a:p>
                <a:pPr defTabSz="609630"/>
                <a:endParaRPr lang="en-US" sz="1200">
                  <a:solidFill>
                    <a:prstClr val="black"/>
                  </a:solidFill>
                  <a:latin typeface="Calibri"/>
                </a:endParaRPr>
              </a:p>
            </p:txBody>
          </p:sp>
          <p:sp>
            <p:nvSpPr>
              <p:cNvPr id="52" name="TextBox 28"/>
              <p:cNvSpPr txBox="1"/>
              <p:nvPr/>
            </p:nvSpPr>
            <p:spPr>
              <a:xfrm>
                <a:off x="76200" y="38100"/>
                <a:ext cx="660400" cy="698500"/>
              </a:xfrm>
              <a:prstGeom prst="rect">
                <a:avLst/>
              </a:prstGeom>
            </p:spPr>
            <p:txBody>
              <a:bodyPr lIns="33867" tIns="33867" rIns="33867" bIns="33867" rtlCol="0" anchor="ctr"/>
              <a:lstStyle/>
              <a:p>
                <a:pPr algn="ctr" defTabSz="609630">
                  <a:lnSpc>
                    <a:spcPts val="3553"/>
                  </a:lnSpc>
                </a:pPr>
                <a:r>
                  <a:rPr lang="en-US" sz="2733">
                    <a:solidFill>
                      <a:srgbClr val="FFFFFF"/>
                    </a:solidFill>
                    <a:latin typeface="Open Sans Bold"/>
                  </a:rPr>
                  <a:t>$1 Tn </a:t>
                </a:r>
              </a:p>
            </p:txBody>
          </p:sp>
        </p:grpSp>
        <p:sp>
          <p:nvSpPr>
            <p:cNvPr id="53" name="Freeform 29"/>
            <p:cNvSpPr/>
            <p:nvPr/>
          </p:nvSpPr>
          <p:spPr>
            <a:xfrm>
              <a:off x="7759416" y="5902716"/>
              <a:ext cx="1259617" cy="395879"/>
            </a:xfrm>
            <a:custGeom>
              <a:avLst/>
              <a:gdLst/>
              <a:ahLst/>
              <a:cxnLst/>
              <a:rect l="l" t="t" r="r" b="b"/>
              <a:pathLst>
                <a:path w="1889426" h="593819">
                  <a:moveTo>
                    <a:pt x="0" y="0"/>
                  </a:moveTo>
                  <a:lnTo>
                    <a:pt x="1889425" y="0"/>
                  </a:lnTo>
                  <a:lnTo>
                    <a:pt x="1889425" y="593820"/>
                  </a:lnTo>
                  <a:lnTo>
                    <a:pt x="0" y="593820"/>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55" name="TextBox 35"/>
            <p:cNvSpPr txBox="1"/>
            <p:nvPr/>
          </p:nvSpPr>
          <p:spPr>
            <a:xfrm>
              <a:off x="7759416" y="4810040"/>
              <a:ext cx="2861258" cy="866263"/>
            </a:xfrm>
            <a:prstGeom prst="rect">
              <a:avLst/>
            </a:prstGeom>
          </p:spPr>
          <p:txBody>
            <a:bodyPr lIns="0" tIns="0" rIns="0" bIns="0" rtlCol="0" anchor="t">
              <a:spAutoFit/>
            </a:bodyPr>
            <a:lstStyle/>
            <a:p>
              <a:pPr defTabSz="609630">
                <a:lnSpc>
                  <a:spcPts val="2333"/>
                </a:lnSpc>
                <a:spcBef>
                  <a:spcPct val="0"/>
                </a:spcBef>
              </a:pPr>
              <a:r>
                <a:rPr lang="en-US" sz="1666" spc="8">
                  <a:solidFill>
                    <a:srgbClr val="000000"/>
                  </a:solidFill>
                  <a:latin typeface="Open Sans SemiBold" panose="020B0706030804020204" pitchFamily="34" charset="0"/>
                  <a:ea typeface="Open Sans SemiBold" panose="020B0706030804020204" pitchFamily="34" charset="0"/>
                  <a:cs typeface="Open Sans SemiBold" panose="020B0706030804020204" pitchFamily="34" charset="0"/>
                </a:rPr>
                <a:t>Worth of procurement savings can be unlocked with AI by 2025.</a:t>
              </a:r>
            </a:p>
          </p:txBody>
        </p:sp>
      </p:grpSp>
      <p:sp>
        <p:nvSpPr>
          <p:cNvPr id="6" name="Title 5">
            <a:extLst>
              <a:ext uri="{FF2B5EF4-FFF2-40B4-BE49-F238E27FC236}">
                <a16:creationId xmlns:a16="http://schemas.microsoft.com/office/drawing/2014/main" id="{F90229D2-18FD-B8D5-86C0-7491A0BAC655}"/>
              </a:ext>
            </a:extLst>
          </p:cNvPr>
          <p:cNvSpPr>
            <a:spLocks noGrp="1"/>
          </p:cNvSpPr>
          <p:nvPr>
            <p:ph type="title"/>
          </p:nvPr>
        </p:nvSpPr>
        <p:spPr/>
        <p:txBody>
          <a:bodyPr/>
          <a:lstStyle/>
          <a:p>
            <a:r>
              <a:rPr lang="en-US"/>
              <a:t>GENERATIVE AI </a:t>
            </a:r>
            <a:r>
              <a:rPr lang="en-US" b="0"/>
              <a:t>IS A BIG DISRUPTER IN S2P</a:t>
            </a:r>
            <a:endParaRPr lang="en-DE" b="0"/>
          </a:p>
        </p:txBody>
      </p:sp>
      <p:pic>
        <p:nvPicPr>
          <p:cNvPr id="5" name="Picture 4">
            <a:extLst>
              <a:ext uri="{FF2B5EF4-FFF2-40B4-BE49-F238E27FC236}">
                <a16:creationId xmlns:a16="http://schemas.microsoft.com/office/drawing/2014/main" id="{7D670A95-2087-2CD2-D62F-97861EC0E381}"/>
              </a:ext>
            </a:extLst>
          </p:cNvPr>
          <p:cNvPicPr>
            <a:picLocks noChangeAspect="1"/>
          </p:cNvPicPr>
          <p:nvPr/>
        </p:nvPicPr>
        <p:blipFill>
          <a:blip r:embed="rId6"/>
          <a:stretch>
            <a:fillRect/>
          </a:stretch>
        </p:blipFill>
        <p:spPr>
          <a:xfrm>
            <a:off x="11131801" y="6384717"/>
            <a:ext cx="1043221" cy="4718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0373-564B-6A82-BDC9-91044FFA7EFE}"/>
            </a:ext>
          </a:extLst>
        </p:cNvPr>
        <p:cNvGrpSpPr/>
        <p:nvPr/>
      </p:nvGrpSpPr>
      <p:grpSpPr>
        <a:xfrm>
          <a:off x="0" y="0"/>
          <a:ext cx="0" cy="0"/>
          <a:chOff x="0" y="0"/>
          <a:chExt cx="0" cy="0"/>
        </a:xfrm>
      </p:grpSpPr>
      <p:grpSp>
        <p:nvGrpSpPr>
          <p:cNvPr id="41" name="Group 40">
            <a:extLst>
              <a:ext uri="{FF2B5EF4-FFF2-40B4-BE49-F238E27FC236}">
                <a16:creationId xmlns:a16="http://schemas.microsoft.com/office/drawing/2014/main" id="{39BBC753-4CA5-01C1-0F9D-3520030577C6}"/>
              </a:ext>
            </a:extLst>
          </p:cNvPr>
          <p:cNvGrpSpPr/>
          <p:nvPr/>
        </p:nvGrpSpPr>
        <p:grpSpPr>
          <a:xfrm>
            <a:off x="542925" y="1071578"/>
            <a:ext cx="4328617" cy="4979972"/>
            <a:chOff x="804572" y="1366463"/>
            <a:chExt cx="4301684" cy="5341677"/>
          </a:xfrm>
        </p:grpSpPr>
        <p:grpSp>
          <p:nvGrpSpPr>
            <p:cNvPr id="29" name="Group 28">
              <a:extLst>
                <a:ext uri="{FF2B5EF4-FFF2-40B4-BE49-F238E27FC236}">
                  <a16:creationId xmlns:a16="http://schemas.microsoft.com/office/drawing/2014/main" id="{41D6CD43-9231-032E-D9C3-FE36DE638C3B}"/>
                </a:ext>
              </a:extLst>
            </p:cNvPr>
            <p:cNvGrpSpPr/>
            <p:nvPr/>
          </p:nvGrpSpPr>
          <p:grpSpPr>
            <a:xfrm>
              <a:off x="804572" y="2121476"/>
              <a:ext cx="4301684" cy="4586664"/>
              <a:chOff x="750012" y="1109608"/>
              <a:chExt cx="4956314" cy="5476123"/>
            </a:xfrm>
          </p:grpSpPr>
          <p:grpSp>
            <p:nvGrpSpPr>
              <p:cNvPr id="25" name="Group 24">
                <a:extLst>
                  <a:ext uri="{FF2B5EF4-FFF2-40B4-BE49-F238E27FC236}">
                    <a16:creationId xmlns:a16="http://schemas.microsoft.com/office/drawing/2014/main" id="{E498B3DB-06EF-ECEE-CBC7-F4A5E4FFDC14}"/>
                  </a:ext>
                </a:extLst>
              </p:cNvPr>
              <p:cNvGrpSpPr/>
              <p:nvPr/>
            </p:nvGrpSpPr>
            <p:grpSpPr>
              <a:xfrm>
                <a:off x="750012" y="1109608"/>
                <a:ext cx="4956314" cy="5476123"/>
                <a:chOff x="461327" y="446055"/>
                <a:chExt cx="5600685" cy="6180774"/>
              </a:xfrm>
            </p:grpSpPr>
            <p:pic>
              <p:nvPicPr>
                <p:cNvPr id="20" name="Picture 19">
                  <a:extLst>
                    <a:ext uri="{FF2B5EF4-FFF2-40B4-BE49-F238E27FC236}">
                      <a16:creationId xmlns:a16="http://schemas.microsoft.com/office/drawing/2014/main" id="{01A08E6E-4E6E-4205-C942-DBA451A1EA32}"/>
                    </a:ext>
                  </a:extLst>
                </p:cNvPr>
                <p:cNvPicPr>
                  <a:picLocks noChangeAspect="1"/>
                </p:cNvPicPr>
                <p:nvPr/>
              </p:nvPicPr>
              <p:blipFill>
                <a:blip r:embed="rId3"/>
                <a:stretch>
                  <a:fillRect/>
                </a:stretch>
              </p:blipFill>
              <p:spPr>
                <a:xfrm>
                  <a:off x="461329" y="446055"/>
                  <a:ext cx="5600683" cy="561084"/>
                </a:xfrm>
                <a:prstGeom prst="rect">
                  <a:avLst/>
                </a:prstGeom>
              </p:spPr>
            </p:pic>
            <p:pic>
              <p:nvPicPr>
                <p:cNvPr id="24" name="Picture 23">
                  <a:extLst>
                    <a:ext uri="{FF2B5EF4-FFF2-40B4-BE49-F238E27FC236}">
                      <a16:creationId xmlns:a16="http://schemas.microsoft.com/office/drawing/2014/main" id="{853017F7-2E05-F29A-3212-699AB32CE454}"/>
                    </a:ext>
                  </a:extLst>
                </p:cNvPr>
                <p:cNvPicPr>
                  <a:picLocks noChangeAspect="1"/>
                </p:cNvPicPr>
                <p:nvPr/>
              </p:nvPicPr>
              <p:blipFill>
                <a:blip r:embed="rId4"/>
                <a:stretch>
                  <a:fillRect/>
                </a:stretch>
              </p:blipFill>
              <p:spPr>
                <a:xfrm>
                  <a:off x="461327" y="1007138"/>
                  <a:ext cx="5600684" cy="5619691"/>
                </a:xfrm>
                <a:prstGeom prst="rect">
                  <a:avLst/>
                </a:prstGeom>
              </p:spPr>
            </p:pic>
          </p:grpSp>
          <p:pic>
            <p:nvPicPr>
              <p:cNvPr id="27" name="Picture 26">
                <a:extLst>
                  <a:ext uri="{FF2B5EF4-FFF2-40B4-BE49-F238E27FC236}">
                    <a16:creationId xmlns:a16="http://schemas.microsoft.com/office/drawing/2014/main" id="{6E3CF5DD-57CF-C5D4-E5AB-327236C42258}"/>
                  </a:ext>
                </a:extLst>
              </p:cNvPr>
              <p:cNvPicPr>
                <a:picLocks noChangeAspect="1"/>
              </p:cNvPicPr>
              <p:nvPr/>
            </p:nvPicPr>
            <p:blipFill>
              <a:blip r:embed="rId5"/>
              <a:stretch>
                <a:fillRect/>
              </a:stretch>
            </p:blipFill>
            <p:spPr>
              <a:xfrm>
                <a:off x="4862778" y="1160977"/>
                <a:ext cx="767460" cy="379051"/>
              </a:xfrm>
              <a:prstGeom prst="rect">
                <a:avLst/>
              </a:prstGeom>
            </p:spPr>
          </p:pic>
        </p:grpSp>
        <p:grpSp>
          <p:nvGrpSpPr>
            <p:cNvPr id="40" name="Group 39">
              <a:extLst>
                <a:ext uri="{FF2B5EF4-FFF2-40B4-BE49-F238E27FC236}">
                  <a16:creationId xmlns:a16="http://schemas.microsoft.com/office/drawing/2014/main" id="{D9073F17-DF18-3E5C-9419-625542367A36}"/>
                </a:ext>
              </a:extLst>
            </p:cNvPr>
            <p:cNvGrpSpPr/>
            <p:nvPr/>
          </p:nvGrpSpPr>
          <p:grpSpPr>
            <a:xfrm>
              <a:off x="804572" y="1366463"/>
              <a:ext cx="4301682" cy="766872"/>
              <a:chOff x="5963251" y="1148205"/>
              <a:chExt cx="4927935" cy="962159"/>
            </a:xfrm>
          </p:grpSpPr>
          <p:pic>
            <p:nvPicPr>
              <p:cNvPr id="32" name="Picture 31">
                <a:extLst>
                  <a:ext uri="{FF2B5EF4-FFF2-40B4-BE49-F238E27FC236}">
                    <a16:creationId xmlns:a16="http://schemas.microsoft.com/office/drawing/2014/main" id="{FAC3FF9A-64A7-90AC-B004-4F7F878D7F87}"/>
                  </a:ext>
                </a:extLst>
              </p:cNvPr>
              <p:cNvPicPr>
                <a:picLocks noChangeAspect="1"/>
              </p:cNvPicPr>
              <p:nvPr/>
            </p:nvPicPr>
            <p:blipFill>
              <a:blip r:embed="rId6"/>
              <a:srcRect t="3948"/>
              <a:stretch/>
            </p:blipFill>
            <p:spPr>
              <a:xfrm>
                <a:off x="5963251" y="1148205"/>
                <a:ext cx="2114845" cy="695422"/>
              </a:xfrm>
              <a:prstGeom prst="rect">
                <a:avLst/>
              </a:prstGeom>
            </p:spPr>
          </p:pic>
          <p:pic>
            <p:nvPicPr>
              <p:cNvPr id="34" name="Picture 33">
                <a:extLst>
                  <a:ext uri="{FF2B5EF4-FFF2-40B4-BE49-F238E27FC236}">
                    <a16:creationId xmlns:a16="http://schemas.microsoft.com/office/drawing/2014/main" id="{FE598932-F13D-C4BB-8C45-1FE0782F5F24}"/>
                  </a:ext>
                </a:extLst>
              </p:cNvPr>
              <p:cNvPicPr>
                <a:picLocks noChangeAspect="1"/>
              </p:cNvPicPr>
              <p:nvPr/>
            </p:nvPicPr>
            <p:blipFill>
              <a:blip r:embed="rId7"/>
              <a:stretch>
                <a:fillRect/>
              </a:stretch>
            </p:blipFill>
            <p:spPr>
              <a:xfrm>
                <a:off x="8071392" y="1148205"/>
                <a:ext cx="2819794" cy="695422"/>
              </a:xfrm>
              <a:prstGeom prst="rect">
                <a:avLst/>
              </a:prstGeom>
            </p:spPr>
          </p:pic>
          <p:pic>
            <p:nvPicPr>
              <p:cNvPr id="37" name="Picture 36">
                <a:extLst>
                  <a:ext uri="{FF2B5EF4-FFF2-40B4-BE49-F238E27FC236}">
                    <a16:creationId xmlns:a16="http://schemas.microsoft.com/office/drawing/2014/main" id="{CB2371CA-7327-B16B-7A69-4445ED0EBA58}"/>
                  </a:ext>
                </a:extLst>
              </p:cNvPr>
              <p:cNvPicPr>
                <a:picLocks noChangeAspect="1"/>
              </p:cNvPicPr>
              <p:nvPr/>
            </p:nvPicPr>
            <p:blipFill>
              <a:blip r:embed="rId8"/>
              <a:stretch>
                <a:fillRect/>
              </a:stretch>
            </p:blipFill>
            <p:spPr>
              <a:xfrm>
                <a:off x="5963251" y="1843627"/>
                <a:ext cx="4496427" cy="266737"/>
              </a:xfrm>
              <a:prstGeom prst="rect">
                <a:avLst/>
              </a:prstGeom>
            </p:spPr>
          </p:pic>
          <p:pic>
            <p:nvPicPr>
              <p:cNvPr id="39" name="Picture 38">
                <a:extLst>
                  <a:ext uri="{FF2B5EF4-FFF2-40B4-BE49-F238E27FC236}">
                    <a16:creationId xmlns:a16="http://schemas.microsoft.com/office/drawing/2014/main" id="{69DB3AD4-2933-A804-DCBD-73F573A84FC4}"/>
                  </a:ext>
                </a:extLst>
              </p:cNvPr>
              <p:cNvPicPr>
                <a:picLocks noChangeAspect="1"/>
              </p:cNvPicPr>
              <p:nvPr/>
            </p:nvPicPr>
            <p:blipFill>
              <a:blip r:embed="rId9"/>
              <a:stretch>
                <a:fillRect/>
              </a:stretch>
            </p:blipFill>
            <p:spPr>
              <a:xfrm>
                <a:off x="10452022" y="1843627"/>
                <a:ext cx="439164" cy="266737"/>
              </a:xfrm>
              <a:prstGeom prst="rect">
                <a:avLst/>
              </a:prstGeom>
            </p:spPr>
          </p:pic>
        </p:grpSp>
      </p:grpSp>
      <p:pic>
        <p:nvPicPr>
          <p:cNvPr id="4" name="Picture 2" descr="Generative AI in procurement | Roland Berger">
            <a:extLst>
              <a:ext uri="{FF2B5EF4-FFF2-40B4-BE49-F238E27FC236}">
                <a16:creationId xmlns:a16="http://schemas.microsoft.com/office/drawing/2014/main" id="{AED6F600-7512-8FC6-57A8-A67E83718A9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4237" y="1066665"/>
            <a:ext cx="5367148" cy="32426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diagram of a software framework&#10;&#10;AI-generated content may be incorrect.">
            <a:extLst>
              <a:ext uri="{FF2B5EF4-FFF2-40B4-BE49-F238E27FC236}">
                <a16:creationId xmlns:a16="http://schemas.microsoft.com/office/drawing/2014/main" id="{DD417089-9894-CAB9-10BE-5F38ABD28A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06122" y="2350790"/>
            <a:ext cx="4334555" cy="4114880"/>
          </a:xfrm>
          <a:prstGeom prst="rect">
            <a:avLst/>
          </a:prstGeom>
        </p:spPr>
      </p:pic>
      <p:pic>
        <p:nvPicPr>
          <p:cNvPr id="1028" name="Picture 4" descr="Generative AI in Sourcing and Procurement Operations | Deloitte US">
            <a:extLst>
              <a:ext uri="{FF2B5EF4-FFF2-40B4-BE49-F238E27FC236}">
                <a16:creationId xmlns:a16="http://schemas.microsoft.com/office/drawing/2014/main" id="{5A4455A0-EDD5-49E9-563F-B8326CB8129B}"/>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6940"/>
          <a:stretch/>
        </p:blipFill>
        <p:spPr bwMode="auto">
          <a:xfrm>
            <a:off x="7397802" y="3930472"/>
            <a:ext cx="4670708" cy="244492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F5D66FB2-6134-0674-877C-26F033ACAABA}"/>
              </a:ext>
            </a:extLst>
          </p:cNvPr>
          <p:cNvSpPr>
            <a:spLocks noGrp="1"/>
          </p:cNvSpPr>
          <p:nvPr>
            <p:ph type="title"/>
          </p:nvPr>
        </p:nvSpPr>
        <p:spPr/>
        <p:txBody>
          <a:bodyPr/>
          <a:lstStyle/>
          <a:p>
            <a:r>
              <a:rPr lang="en-US"/>
              <a:t>WHAT </a:t>
            </a:r>
            <a:r>
              <a:rPr lang="en-US" b="0"/>
              <a:t>CAN GEN AI DO FOR PROCUREMENT?</a:t>
            </a:r>
            <a:endParaRPr lang="en-DE" b="0"/>
          </a:p>
        </p:txBody>
      </p:sp>
      <p:pic>
        <p:nvPicPr>
          <p:cNvPr id="3" name="Picture 2">
            <a:extLst>
              <a:ext uri="{FF2B5EF4-FFF2-40B4-BE49-F238E27FC236}">
                <a16:creationId xmlns:a16="http://schemas.microsoft.com/office/drawing/2014/main" id="{591843FE-0600-7C0F-8C11-4B9910FE761F}"/>
              </a:ext>
            </a:extLst>
          </p:cNvPr>
          <p:cNvPicPr>
            <a:picLocks noChangeAspect="1"/>
          </p:cNvPicPr>
          <p:nvPr/>
        </p:nvPicPr>
        <p:blipFill>
          <a:blip r:embed="rId13"/>
          <a:stretch>
            <a:fillRect/>
          </a:stretch>
        </p:blipFill>
        <p:spPr>
          <a:xfrm>
            <a:off x="11164471" y="6409701"/>
            <a:ext cx="1043221" cy="471877"/>
          </a:xfrm>
          <a:prstGeom prst="rect">
            <a:avLst/>
          </a:prstGeom>
        </p:spPr>
      </p:pic>
    </p:spTree>
    <p:extLst>
      <p:ext uri="{BB962C8B-B14F-4D97-AF65-F5344CB8AC3E}">
        <p14:creationId xmlns:p14="http://schemas.microsoft.com/office/powerpoint/2010/main" val="108167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000"/>
                                        <p:tgtEl>
                                          <p:spTgt spid="41"/>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1000"/>
                                        <p:tgtEl>
                                          <p:spTgt spid="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4" fill="hold" nodeType="after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wipe(down)">
                                      <p:cBhvr>
                                        <p:cTn id="19"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272B8-3D84-D72F-3D92-1C53FD708555}"/>
              </a:ext>
            </a:extLst>
          </p:cNvPr>
          <p:cNvSpPr>
            <a:spLocks noGrp="1"/>
          </p:cNvSpPr>
          <p:nvPr>
            <p:ph type="title"/>
          </p:nvPr>
        </p:nvSpPr>
        <p:spPr/>
        <p:txBody>
          <a:bodyPr/>
          <a:lstStyle/>
          <a:p>
            <a:r>
              <a:rPr lang="en-US" cap="all"/>
              <a:t>Prerequisite no.1 | </a:t>
            </a:r>
            <a:r>
              <a:rPr lang="en-US" b="0" cap="all"/>
              <a:t>your procurement processes!</a:t>
            </a:r>
            <a:endParaRPr lang="en-DE" b="0" cap="all"/>
          </a:p>
        </p:txBody>
      </p:sp>
      <p:grpSp>
        <p:nvGrpSpPr>
          <p:cNvPr id="16" name="Group 15">
            <a:extLst>
              <a:ext uri="{FF2B5EF4-FFF2-40B4-BE49-F238E27FC236}">
                <a16:creationId xmlns:a16="http://schemas.microsoft.com/office/drawing/2014/main" id="{37C8C964-B9E9-D7AF-1AA9-614B4774445B}"/>
              </a:ext>
            </a:extLst>
          </p:cNvPr>
          <p:cNvGrpSpPr/>
          <p:nvPr/>
        </p:nvGrpSpPr>
        <p:grpSpPr>
          <a:xfrm>
            <a:off x="5629500" y="3623191"/>
            <a:ext cx="6448424" cy="2375932"/>
            <a:chOff x="5743576" y="4015341"/>
            <a:chExt cx="6448424" cy="2375932"/>
          </a:xfrm>
        </p:grpSpPr>
        <p:sp>
          <p:nvSpPr>
            <p:cNvPr id="11" name="TextBox 10">
              <a:extLst>
                <a:ext uri="{FF2B5EF4-FFF2-40B4-BE49-F238E27FC236}">
                  <a16:creationId xmlns:a16="http://schemas.microsoft.com/office/drawing/2014/main" id="{A9407997-E632-175B-B20F-B933D5EB7D1A}"/>
                </a:ext>
              </a:extLst>
            </p:cNvPr>
            <p:cNvSpPr txBox="1"/>
            <p:nvPr/>
          </p:nvSpPr>
          <p:spPr>
            <a:xfrm>
              <a:off x="5743576" y="4015341"/>
              <a:ext cx="6448424" cy="369332"/>
            </a:xfrm>
            <a:prstGeom prst="rect">
              <a:avLst/>
            </a:prstGeom>
            <a:noFill/>
          </p:spPr>
          <p:txBody>
            <a:bodyPr wrap="square">
              <a:spAutoFit/>
            </a:bodyPr>
            <a:lstStyle/>
            <a:p>
              <a:r>
                <a:rPr lang="en-US"/>
                <a:t>2. Select an (AI supported) technology supporting these processes!</a:t>
              </a:r>
              <a:endParaRPr lang="en-DE"/>
            </a:p>
          </p:txBody>
        </p:sp>
        <p:pic>
          <p:nvPicPr>
            <p:cNvPr id="12" name="Picture 11">
              <a:extLst>
                <a:ext uri="{FF2B5EF4-FFF2-40B4-BE49-F238E27FC236}">
                  <a16:creationId xmlns:a16="http://schemas.microsoft.com/office/drawing/2014/main" id="{3E86C0EF-E9DC-3229-1BAC-25F70D14488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142954" y="4591572"/>
              <a:ext cx="1815684" cy="1739061"/>
            </a:xfrm>
            <a:prstGeom prst="rect">
              <a:avLst/>
            </a:prstGeom>
          </p:spPr>
        </p:pic>
        <p:pic>
          <p:nvPicPr>
            <p:cNvPr id="2056" name="Picture 8" descr="2+ Million Software Technology Royalty-Free Images, Stock Photos &amp; Pictures  | Shutterstock">
              <a:extLst>
                <a:ext uri="{FF2B5EF4-FFF2-40B4-BE49-F238E27FC236}">
                  <a16:creationId xmlns:a16="http://schemas.microsoft.com/office/drawing/2014/main" id="{3A7146F1-833F-C7D5-B26B-4FA617F577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682"/>
            <a:stretch/>
          </p:blipFill>
          <p:spPr bwMode="auto">
            <a:xfrm>
              <a:off x="6172200" y="4530930"/>
              <a:ext cx="3681566" cy="1860343"/>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itle 1">
            <a:extLst>
              <a:ext uri="{FF2B5EF4-FFF2-40B4-BE49-F238E27FC236}">
                <a16:creationId xmlns:a16="http://schemas.microsoft.com/office/drawing/2014/main" id="{9879FBDC-03AC-2D40-B8E5-A90BFA102D14}"/>
              </a:ext>
            </a:extLst>
          </p:cNvPr>
          <p:cNvSpPr txBox="1">
            <a:spLocks/>
          </p:cNvSpPr>
          <p:nvPr/>
        </p:nvSpPr>
        <p:spPr>
          <a:xfrm>
            <a:off x="647701" y="1556608"/>
            <a:ext cx="4905375" cy="1247951"/>
          </a:xfrm>
          <a:prstGeom prst="rect">
            <a:avLst/>
          </a:prstGeom>
        </p:spPr>
        <p:txBody>
          <a:bodyPr vert="horz" lIns="91438" tIns="45719" rIns="91438" bIns="45719" rtlCol="0" anchor="ctr">
            <a:noAutofit/>
          </a:bodyPr>
          <a:lstStyle>
            <a:lvl1pPr algn="l" defTabSz="1219170" rtl="0" eaLnBrk="1" latinLnBrk="0" hangingPunct="1">
              <a:spcBef>
                <a:spcPct val="0"/>
              </a:spcBef>
              <a:buNone/>
              <a:defRPr lang="en-US" sz="2667" b="1" kern="1200">
                <a:solidFill>
                  <a:srgbClr val="001832"/>
                </a:solidFill>
                <a:latin typeface="Poppins"/>
                <a:ea typeface="Calibri" panose="020F0502020204030204" charset="0"/>
                <a:cs typeface="Poppins"/>
              </a:defRPr>
            </a:lvl1pPr>
          </a:lstStyle>
          <a:p>
            <a:r>
              <a:rPr lang="en-US" sz="4000" cap="all"/>
              <a:t>AI </a:t>
            </a:r>
            <a:r>
              <a:rPr lang="en-US" sz="4000" b="0" cap="all"/>
              <a:t>will</a:t>
            </a:r>
          </a:p>
          <a:p>
            <a:r>
              <a:rPr lang="en-US" sz="4000" cap="all"/>
              <a:t>not</a:t>
            </a:r>
            <a:r>
              <a:rPr lang="en-US" sz="4000" b="0" cap="all"/>
              <a:t> fix</a:t>
            </a:r>
          </a:p>
          <a:p>
            <a:r>
              <a:rPr lang="en-US" sz="4000" b="0" cap="all"/>
              <a:t>your processes!</a:t>
            </a:r>
          </a:p>
        </p:txBody>
      </p:sp>
      <p:sp>
        <p:nvSpPr>
          <p:cNvPr id="4" name="Title 1">
            <a:extLst>
              <a:ext uri="{FF2B5EF4-FFF2-40B4-BE49-F238E27FC236}">
                <a16:creationId xmlns:a16="http://schemas.microsoft.com/office/drawing/2014/main" id="{8CE639A5-7310-44DB-7BAF-524BEE04294C}"/>
              </a:ext>
            </a:extLst>
          </p:cNvPr>
          <p:cNvSpPr txBox="1">
            <a:spLocks/>
          </p:cNvSpPr>
          <p:nvPr/>
        </p:nvSpPr>
        <p:spPr>
          <a:xfrm>
            <a:off x="647701" y="4148905"/>
            <a:ext cx="4733924" cy="1247951"/>
          </a:xfrm>
          <a:prstGeom prst="rect">
            <a:avLst/>
          </a:prstGeom>
        </p:spPr>
        <p:txBody>
          <a:bodyPr vert="horz" lIns="91438" tIns="45719" rIns="91438" bIns="45719" rtlCol="0" anchor="ctr">
            <a:noAutofit/>
          </a:bodyPr>
          <a:lstStyle>
            <a:lvl1pPr algn="l" defTabSz="1219170" rtl="0" eaLnBrk="1" latinLnBrk="0" hangingPunct="1">
              <a:spcBef>
                <a:spcPct val="0"/>
              </a:spcBef>
              <a:buNone/>
              <a:defRPr lang="en-US" sz="2667" b="1" kern="1200">
                <a:solidFill>
                  <a:srgbClr val="001832"/>
                </a:solidFill>
                <a:latin typeface="Poppins"/>
                <a:ea typeface="Calibri" panose="020F0502020204030204" charset="0"/>
                <a:cs typeface="Poppins"/>
              </a:defRPr>
            </a:lvl1pPr>
          </a:lstStyle>
          <a:p>
            <a:r>
              <a:rPr lang="en-US" sz="4000" cap="all"/>
              <a:t>AI </a:t>
            </a:r>
            <a:r>
              <a:rPr lang="en-US" sz="4000" b="0" cap="all"/>
              <a:t>will</a:t>
            </a:r>
          </a:p>
          <a:p>
            <a:r>
              <a:rPr lang="en-US" sz="4000" cap="all"/>
              <a:t>Support</a:t>
            </a:r>
          </a:p>
          <a:p>
            <a:r>
              <a:rPr lang="en-US" sz="4000" b="0" cap="all"/>
              <a:t>Your processes!</a:t>
            </a:r>
          </a:p>
        </p:txBody>
      </p:sp>
      <p:grpSp>
        <p:nvGrpSpPr>
          <p:cNvPr id="6" name="Group 5">
            <a:extLst>
              <a:ext uri="{FF2B5EF4-FFF2-40B4-BE49-F238E27FC236}">
                <a16:creationId xmlns:a16="http://schemas.microsoft.com/office/drawing/2014/main" id="{E83B70FF-0DD9-C731-EFE2-3DC611D821AD}"/>
              </a:ext>
            </a:extLst>
          </p:cNvPr>
          <p:cNvGrpSpPr/>
          <p:nvPr/>
        </p:nvGrpSpPr>
        <p:grpSpPr>
          <a:xfrm>
            <a:off x="5553076" y="1002524"/>
            <a:ext cx="5834063" cy="2474410"/>
            <a:chOff x="481012" y="1291709"/>
            <a:chExt cx="5834063" cy="2474410"/>
          </a:xfrm>
        </p:grpSpPr>
        <p:pic>
          <p:nvPicPr>
            <p:cNvPr id="7" name="Picture 2" descr="Building a Business Case for Source-to-Pay - Synfiny Advisors">
              <a:extLst>
                <a:ext uri="{FF2B5EF4-FFF2-40B4-BE49-F238E27FC236}">
                  <a16:creationId xmlns:a16="http://schemas.microsoft.com/office/drawing/2014/main" id="{A9CD4C77-C880-4DA7-5E64-282C7371CC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942" y="1485900"/>
              <a:ext cx="5436633" cy="22802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C50A617-68C4-3129-5BAE-3AE6A778748B}"/>
                </a:ext>
              </a:extLst>
            </p:cNvPr>
            <p:cNvSpPr txBox="1"/>
            <p:nvPr/>
          </p:nvSpPr>
          <p:spPr>
            <a:xfrm>
              <a:off x="481012" y="1291709"/>
              <a:ext cx="5834063" cy="369332"/>
            </a:xfrm>
            <a:prstGeom prst="rect">
              <a:avLst/>
            </a:prstGeom>
            <a:noFill/>
          </p:spPr>
          <p:txBody>
            <a:bodyPr wrap="square">
              <a:spAutoFit/>
            </a:bodyPr>
            <a:lstStyle/>
            <a:p>
              <a:r>
                <a:rPr lang="en-US"/>
                <a:t>1. Get on top of your procurement processes!</a:t>
              </a:r>
              <a:endParaRPr lang="en-DE"/>
            </a:p>
          </p:txBody>
        </p:sp>
      </p:grpSp>
      <p:pic>
        <p:nvPicPr>
          <p:cNvPr id="9" name="Picture 8">
            <a:extLst>
              <a:ext uri="{FF2B5EF4-FFF2-40B4-BE49-F238E27FC236}">
                <a16:creationId xmlns:a16="http://schemas.microsoft.com/office/drawing/2014/main" id="{C730E48A-C9E2-74B9-46A9-9153FDEA7605}"/>
              </a:ext>
            </a:extLst>
          </p:cNvPr>
          <p:cNvPicPr>
            <a:picLocks noChangeAspect="1"/>
          </p:cNvPicPr>
          <p:nvPr/>
        </p:nvPicPr>
        <p:blipFill>
          <a:blip r:embed="rId5"/>
          <a:stretch>
            <a:fillRect/>
          </a:stretch>
        </p:blipFill>
        <p:spPr>
          <a:xfrm>
            <a:off x="11139488" y="6384717"/>
            <a:ext cx="1043221" cy="471877"/>
          </a:xfrm>
          <a:prstGeom prst="rect">
            <a:avLst/>
          </a:prstGeom>
        </p:spPr>
      </p:pic>
    </p:spTree>
    <p:extLst>
      <p:ext uri="{BB962C8B-B14F-4D97-AF65-F5344CB8AC3E}">
        <p14:creationId xmlns:p14="http://schemas.microsoft.com/office/powerpoint/2010/main" val="3679789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603D4-7A55-5F12-7951-8B9039D91F4F}"/>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82986D95-CD4F-4259-C128-23337E0B814C}"/>
              </a:ext>
            </a:extLst>
          </p:cNvPr>
          <p:cNvGrpSpPr/>
          <p:nvPr/>
        </p:nvGrpSpPr>
        <p:grpSpPr>
          <a:xfrm>
            <a:off x="213190" y="1273384"/>
            <a:ext cx="3646549" cy="5109523"/>
            <a:chOff x="159892" y="853440"/>
            <a:chExt cx="2734912" cy="3832142"/>
          </a:xfrm>
        </p:grpSpPr>
        <p:sp>
          <p:nvSpPr>
            <p:cNvPr id="24" name="TextBox 23">
              <a:extLst>
                <a:ext uri="{FF2B5EF4-FFF2-40B4-BE49-F238E27FC236}">
                  <a16:creationId xmlns:a16="http://schemas.microsoft.com/office/drawing/2014/main" id="{2B217CC1-0FA4-34A0-22FB-55CA68B96A2C}"/>
                </a:ext>
              </a:extLst>
            </p:cNvPr>
            <p:cNvSpPr txBox="1"/>
            <p:nvPr/>
          </p:nvSpPr>
          <p:spPr>
            <a:xfrm>
              <a:off x="634595" y="916875"/>
              <a:ext cx="2260209" cy="818638"/>
            </a:xfrm>
            <a:prstGeom prst="rect">
              <a:avLst/>
            </a:prstGeom>
            <a:ln>
              <a:noFill/>
            </a:ln>
            <a:effectLst/>
          </p:spPr>
          <p:style>
            <a:lnRef idx="2">
              <a:schemeClr val="dk1"/>
            </a:lnRef>
            <a:fillRef idx="1">
              <a:schemeClr val="lt1"/>
            </a:fillRef>
            <a:effectRef idx="0">
              <a:schemeClr val="dk1"/>
            </a:effectRef>
            <a:fontRef idx="minor">
              <a:schemeClr val="dk1"/>
            </a:fontRef>
          </p:style>
          <p:txBody>
            <a:bodyPr wrap="square" anchor="ctr">
              <a:noAutofit/>
            </a:bodyPr>
            <a:lstStyle/>
            <a:p>
              <a:pPr algn="ctr" defTabSz="1218323"/>
              <a:r>
                <a:rPr lang="en-GB" sz="3735" b="1">
                  <a:solidFill>
                    <a:srgbClr val="214491"/>
                  </a:solidFill>
                  <a:latin typeface="Open Sans Bold Bold"/>
                </a:rPr>
                <a:t>ADOPTION</a:t>
              </a:r>
            </a:p>
            <a:p>
              <a:pPr algn="ctr" defTabSz="1218323"/>
              <a:r>
                <a:rPr lang="en-GB" sz="2000">
                  <a:solidFill>
                    <a:srgbClr val="214491"/>
                  </a:solidFill>
                  <a:latin typeface="Open Sans Bold Bold"/>
                </a:rPr>
                <a:t>(Easy to Use)</a:t>
              </a:r>
              <a:endParaRPr lang="en-DE" sz="1051">
                <a:solidFill>
                  <a:srgbClr val="214491"/>
                </a:solidFill>
                <a:latin typeface="Calibri"/>
              </a:endParaRPr>
            </a:p>
          </p:txBody>
        </p:sp>
        <p:sp>
          <p:nvSpPr>
            <p:cNvPr id="11" name="Rectangle: Rounded Corners 10">
              <a:extLst>
                <a:ext uri="{FF2B5EF4-FFF2-40B4-BE49-F238E27FC236}">
                  <a16:creationId xmlns:a16="http://schemas.microsoft.com/office/drawing/2014/main" id="{FCDCB359-BDF1-863A-EBB8-F5A496A4B7AA}"/>
                </a:ext>
              </a:extLst>
            </p:cNvPr>
            <p:cNvSpPr/>
            <p:nvPr/>
          </p:nvSpPr>
          <p:spPr>
            <a:xfrm>
              <a:off x="722314" y="853440"/>
              <a:ext cx="2102204"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DE" sz="2400">
                <a:solidFill>
                  <a:srgbClr val="FFFFFF"/>
                </a:solidFill>
                <a:latin typeface="Calibri"/>
              </a:endParaRPr>
            </a:p>
          </p:txBody>
        </p:sp>
        <p:grpSp>
          <p:nvGrpSpPr>
            <p:cNvPr id="27" name="Group 26">
              <a:extLst>
                <a:ext uri="{FF2B5EF4-FFF2-40B4-BE49-F238E27FC236}">
                  <a16:creationId xmlns:a16="http://schemas.microsoft.com/office/drawing/2014/main" id="{8BA93D67-8105-06FA-FECD-B1FCAE496306}"/>
                </a:ext>
              </a:extLst>
            </p:cNvPr>
            <p:cNvGrpSpPr/>
            <p:nvPr/>
          </p:nvGrpSpPr>
          <p:grpSpPr>
            <a:xfrm>
              <a:off x="159892" y="1010636"/>
              <a:ext cx="492490" cy="623248"/>
              <a:chOff x="589761" y="2070890"/>
              <a:chExt cx="656653" cy="830996"/>
            </a:xfrm>
          </p:grpSpPr>
          <p:sp>
            <p:nvSpPr>
              <p:cNvPr id="5" name="TextBox 4">
                <a:extLst>
                  <a:ext uri="{FF2B5EF4-FFF2-40B4-BE49-F238E27FC236}">
                    <a16:creationId xmlns:a16="http://schemas.microsoft.com/office/drawing/2014/main" id="{B48DFF78-B1DA-9977-4ED3-8E6463FDB3F5}"/>
                  </a:ext>
                </a:extLst>
              </p:cNvPr>
              <p:cNvSpPr txBox="1"/>
              <p:nvPr/>
            </p:nvSpPr>
            <p:spPr>
              <a:xfrm>
                <a:off x="646856" y="2070890"/>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1</a:t>
                </a:r>
                <a:endParaRPr lang="en-IN" sz="4800" b="1">
                  <a:solidFill>
                    <a:prstClr val="black">
                      <a:lumMod val="65000"/>
                      <a:lumOff val="35000"/>
                    </a:prstClr>
                  </a:solidFill>
                  <a:latin typeface="Calibri"/>
                </a:endParaRPr>
              </a:p>
            </p:txBody>
          </p:sp>
          <p:sp>
            <p:nvSpPr>
              <p:cNvPr id="6" name="Oval 5">
                <a:extLst>
                  <a:ext uri="{FF2B5EF4-FFF2-40B4-BE49-F238E27FC236}">
                    <a16:creationId xmlns:a16="http://schemas.microsoft.com/office/drawing/2014/main" id="{48BD5AC0-F254-171C-1556-57168726A85F}"/>
                  </a:ext>
                </a:extLst>
              </p:cNvPr>
              <p:cNvSpPr/>
              <p:nvPr/>
            </p:nvSpPr>
            <p:spPr>
              <a:xfrm>
                <a:off x="589761" y="2155947"/>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7" name="TextBox 6">
              <a:extLst>
                <a:ext uri="{FF2B5EF4-FFF2-40B4-BE49-F238E27FC236}">
                  <a16:creationId xmlns:a16="http://schemas.microsoft.com/office/drawing/2014/main" id="{DFDB2ECF-19F3-961A-052C-5AB99D9A0FEB}"/>
                </a:ext>
              </a:extLst>
            </p:cNvPr>
            <p:cNvSpPr txBox="1"/>
            <p:nvPr/>
          </p:nvSpPr>
          <p:spPr>
            <a:xfrm>
              <a:off x="581891" y="4200834"/>
              <a:ext cx="2242628"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Enhanced User Experience </a:t>
              </a:r>
            </a:p>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For Everyone</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29" name="Group 28">
              <a:extLst>
                <a:ext uri="{FF2B5EF4-FFF2-40B4-BE49-F238E27FC236}">
                  <a16:creationId xmlns:a16="http://schemas.microsoft.com/office/drawing/2014/main" id="{4BC8ACA8-9BAF-3885-9227-A46FFF3B5409}"/>
                </a:ext>
              </a:extLst>
            </p:cNvPr>
            <p:cNvGrpSpPr/>
            <p:nvPr/>
          </p:nvGrpSpPr>
          <p:grpSpPr>
            <a:xfrm>
              <a:off x="690415" y="2137164"/>
              <a:ext cx="2001789" cy="1941606"/>
              <a:chOff x="918086" y="2209527"/>
              <a:chExt cx="3240001" cy="3240001"/>
            </a:xfrm>
          </p:grpSpPr>
          <p:sp>
            <p:nvSpPr>
              <p:cNvPr id="3" name="Oval 2">
                <a:extLst>
                  <a:ext uri="{FF2B5EF4-FFF2-40B4-BE49-F238E27FC236}">
                    <a16:creationId xmlns:a16="http://schemas.microsoft.com/office/drawing/2014/main" id="{5F04EC8F-FBC3-F460-FE2B-286C671FB5C9}"/>
                  </a:ext>
                </a:extLst>
              </p:cNvPr>
              <p:cNvSpPr/>
              <p:nvPr/>
            </p:nvSpPr>
            <p:spPr>
              <a:xfrm>
                <a:off x="918086" y="2209527"/>
                <a:ext cx="3240001" cy="3240001"/>
              </a:xfrm>
              <a:custGeom>
                <a:avLst/>
                <a:gdLst>
                  <a:gd name="connsiteX0" fmla="*/ 0 w 3240001"/>
                  <a:gd name="connsiteY0" fmla="*/ 1620001 h 3240001"/>
                  <a:gd name="connsiteX1" fmla="*/ 1620001 w 3240001"/>
                  <a:gd name="connsiteY1" fmla="*/ 0 h 3240001"/>
                  <a:gd name="connsiteX2" fmla="*/ 3240002 w 3240001"/>
                  <a:gd name="connsiteY2" fmla="*/ 1620001 h 3240001"/>
                  <a:gd name="connsiteX3" fmla="*/ 1620001 w 3240001"/>
                  <a:gd name="connsiteY3" fmla="*/ 3240002 h 3240001"/>
                  <a:gd name="connsiteX4" fmla="*/ 0 w 3240001"/>
                  <a:gd name="connsiteY4" fmla="*/ 1620001 h 324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1" h="3240001" fill="none" extrusionOk="0">
                    <a:moveTo>
                      <a:pt x="0" y="1620001"/>
                    </a:moveTo>
                    <a:cubicBezTo>
                      <a:pt x="136251" y="595798"/>
                      <a:pt x="869530" y="9518"/>
                      <a:pt x="1620001" y="0"/>
                    </a:cubicBezTo>
                    <a:cubicBezTo>
                      <a:pt x="2549151" y="58882"/>
                      <a:pt x="3183199" y="724078"/>
                      <a:pt x="3240002" y="1620001"/>
                    </a:cubicBezTo>
                    <a:cubicBezTo>
                      <a:pt x="3443198" y="2544169"/>
                      <a:pt x="2375793" y="3176608"/>
                      <a:pt x="1620001" y="3240002"/>
                    </a:cubicBezTo>
                    <a:cubicBezTo>
                      <a:pt x="535964" y="3296501"/>
                      <a:pt x="107989" y="2368313"/>
                      <a:pt x="0" y="1620001"/>
                    </a:cubicBezTo>
                    <a:close/>
                  </a:path>
                  <a:path w="3240001" h="3240001" stroke="0" extrusionOk="0">
                    <a:moveTo>
                      <a:pt x="0" y="1620001"/>
                    </a:moveTo>
                    <a:cubicBezTo>
                      <a:pt x="-67996" y="844594"/>
                      <a:pt x="621720" y="-42772"/>
                      <a:pt x="1620001" y="0"/>
                    </a:cubicBezTo>
                    <a:cubicBezTo>
                      <a:pt x="2616856" y="-15081"/>
                      <a:pt x="3205726" y="787727"/>
                      <a:pt x="3240002" y="1620001"/>
                    </a:cubicBezTo>
                    <a:cubicBezTo>
                      <a:pt x="3060258" y="2574779"/>
                      <a:pt x="2495405" y="3262822"/>
                      <a:pt x="1620001" y="3240002"/>
                    </a:cubicBezTo>
                    <a:cubicBezTo>
                      <a:pt x="894912" y="3130237"/>
                      <a:pt x="-49659" y="2526094"/>
                      <a:pt x="0" y="1620001"/>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sp>
            <p:nvSpPr>
              <p:cNvPr id="9" name="Oval 8">
                <a:extLst>
                  <a:ext uri="{FF2B5EF4-FFF2-40B4-BE49-F238E27FC236}">
                    <a16:creationId xmlns:a16="http://schemas.microsoft.com/office/drawing/2014/main" id="{AC167F14-E9E9-219B-896A-C988A609AA83}"/>
                  </a:ext>
                </a:extLst>
              </p:cNvPr>
              <p:cNvSpPr/>
              <p:nvPr/>
            </p:nvSpPr>
            <p:spPr>
              <a:xfrm>
                <a:off x="1515285" y="2610166"/>
                <a:ext cx="2011065" cy="2018721"/>
              </a:xfrm>
              <a:prstGeom prst="ellipse">
                <a:avLst/>
              </a:prstGeom>
              <a:noFill/>
              <a:ln>
                <a:solidFill>
                  <a:schemeClr val="accent1">
                    <a:shade val="1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pic>
            <p:nvPicPr>
              <p:cNvPr id="15" name="Picture 14">
                <a:extLst>
                  <a:ext uri="{FF2B5EF4-FFF2-40B4-BE49-F238E27FC236}">
                    <a16:creationId xmlns:a16="http://schemas.microsoft.com/office/drawing/2014/main" id="{953D7B81-2172-B1EB-1EB2-8B7CEF872D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0"/>
              <a:stretch/>
            </p:blipFill>
            <p:spPr>
              <a:xfrm>
                <a:off x="918087" y="3054816"/>
                <a:ext cx="3218137" cy="2009644"/>
              </a:xfrm>
              <a:prstGeom prst="roundRect">
                <a:avLst>
                  <a:gd name="adj" fmla="val 12220"/>
                </a:avLst>
              </a:prstGeom>
              <a:ln w="88900">
                <a:solidFill>
                  <a:schemeClr val="accent5">
                    <a:lumMod val="20000"/>
                    <a:lumOff val="80000"/>
                  </a:schemeClr>
                </a:solidFill>
              </a:ln>
            </p:spPr>
          </p:pic>
          <p:sp>
            <p:nvSpPr>
              <p:cNvPr id="16" name="Freeform 9">
                <a:extLst>
                  <a:ext uri="{FF2B5EF4-FFF2-40B4-BE49-F238E27FC236}">
                    <a16:creationId xmlns:a16="http://schemas.microsoft.com/office/drawing/2014/main" id="{B85F734D-CAE9-543C-BC12-1B120514F308}"/>
                  </a:ext>
                </a:extLst>
              </p:cNvPr>
              <p:cNvSpPr/>
              <p:nvPr/>
            </p:nvSpPr>
            <p:spPr>
              <a:xfrm>
                <a:off x="3021772" y="2770536"/>
                <a:ext cx="1136315" cy="2410849"/>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4"/>
                <a:stretch>
                  <a:fillRect t="-806" b="-806"/>
                </a:stretch>
              </a:blipFill>
              <a:ln>
                <a:solidFill>
                  <a:schemeClr val="accent5">
                    <a:lumMod val="60000"/>
                    <a:lumOff val="40000"/>
                  </a:schemeClr>
                </a:solidFill>
              </a:ln>
            </p:spPr>
            <p:txBody>
              <a:bodyPr/>
              <a:lstStyle/>
              <a:p>
                <a:pPr defTabSz="914354">
                  <a:defRPr/>
                </a:pPr>
                <a:endParaRPr lang="en-US" sz="1200">
                  <a:solidFill>
                    <a:prstClr val="black"/>
                  </a:solidFill>
                  <a:latin typeface="Calibri"/>
                </a:endParaRPr>
              </a:p>
            </p:txBody>
          </p:sp>
          <p:sp>
            <p:nvSpPr>
              <p:cNvPr id="17" name="Isosceles Triangle 16">
                <a:extLst>
                  <a:ext uri="{FF2B5EF4-FFF2-40B4-BE49-F238E27FC236}">
                    <a16:creationId xmlns:a16="http://schemas.microsoft.com/office/drawing/2014/main" id="{3B36ECD0-2DD9-2D13-C2BA-59A0715D05E8}"/>
                  </a:ext>
                </a:extLst>
              </p:cNvPr>
              <p:cNvSpPr/>
              <p:nvPr/>
            </p:nvSpPr>
            <p:spPr>
              <a:xfrm rot="6973029">
                <a:off x="2862180" y="2619645"/>
                <a:ext cx="123066" cy="124835"/>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grpSp>
      <p:sp>
        <p:nvSpPr>
          <p:cNvPr id="10" name="Title 9">
            <a:extLst>
              <a:ext uri="{FF2B5EF4-FFF2-40B4-BE49-F238E27FC236}">
                <a16:creationId xmlns:a16="http://schemas.microsoft.com/office/drawing/2014/main" id="{ED9C01F4-0A91-7E9E-744E-A451122907F1}"/>
              </a:ext>
            </a:extLst>
          </p:cNvPr>
          <p:cNvSpPr>
            <a:spLocks noGrp="1"/>
          </p:cNvSpPr>
          <p:nvPr>
            <p:ph type="title"/>
          </p:nvPr>
        </p:nvSpPr>
        <p:spPr>
          <a:xfrm>
            <a:off x="371699" y="177100"/>
            <a:ext cx="11218044" cy="484813"/>
          </a:xfrm>
        </p:spPr>
        <p:txBody>
          <a:bodyPr/>
          <a:lstStyle/>
          <a:p>
            <a:r>
              <a:rPr lang="en-US"/>
              <a:t>WHAT </a:t>
            </a:r>
            <a:r>
              <a:rPr lang="en-US" b="0"/>
              <a:t>CAN GEN AI DO FOR PROCUREMENT?</a:t>
            </a:r>
            <a:endParaRPr lang="en-DE"/>
          </a:p>
        </p:txBody>
      </p:sp>
      <p:pic>
        <p:nvPicPr>
          <p:cNvPr id="2" name="Picture 1">
            <a:extLst>
              <a:ext uri="{FF2B5EF4-FFF2-40B4-BE49-F238E27FC236}">
                <a16:creationId xmlns:a16="http://schemas.microsoft.com/office/drawing/2014/main" id="{C04143EF-81AB-9708-9086-B2207569D96C}"/>
              </a:ext>
            </a:extLst>
          </p:cNvPr>
          <p:cNvPicPr>
            <a:picLocks noChangeAspect="1"/>
          </p:cNvPicPr>
          <p:nvPr/>
        </p:nvPicPr>
        <p:blipFill>
          <a:blip r:embed="rId5"/>
          <a:stretch>
            <a:fillRect/>
          </a:stretch>
        </p:blipFill>
        <p:spPr>
          <a:xfrm>
            <a:off x="11014570" y="6384717"/>
            <a:ext cx="1043221" cy="471877"/>
          </a:xfrm>
          <a:prstGeom prst="rect">
            <a:avLst/>
          </a:prstGeom>
        </p:spPr>
      </p:pic>
    </p:spTree>
    <p:extLst>
      <p:ext uri="{BB962C8B-B14F-4D97-AF65-F5344CB8AC3E}">
        <p14:creationId xmlns:p14="http://schemas.microsoft.com/office/powerpoint/2010/main" val="403774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3753C-E19D-F6F3-03FF-481F910F6A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28186A-E9B0-FE88-25B0-093E3192DDB4}"/>
              </a:ext>
            </a:extLst>
          </p:cNvPr>
          <p:cNvSpPr/>
          <p:nvPr/>
        </p:nvSpPr>
        <p:spPr>
          <a:xfrm>
            <a:off x="0" y="0"/>
            <a:ext cx="12192000" cy="6858000"/>
          </a:xfrm>
          <a:prstGeom prst="rect">
            <a:avLst/>
          </a:prstGeom>
          <a:solidFill>
            <a:srgbClr val="1C8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DE" sz="2400">
              <a:solidFill>
                <a:srgbClr val="FFFFFF"/>
              </a:solidFill>
              <a:latin typeface="Calibri"/>
            </a:endParaRPr>
          </a:p>
        </p:txBody>
      </p:sp>
      <p:sp>
        <p:nvSpPr>
          <p:cNvPr id="31" name="TextBox 31">
            <a:extLst>
              <a:ext uri="{FF2B5EF4-FFF2-40B4-BE49-F238E27FC236}">
                <a16:creationId xmlns:a16="http://schemas.microsoft.com/office/drawing/2014/main" id="{3F616125-AB86-DC70-638A-488F7C5EB9E3}"/>
              </a:ext>
            </a:extLst>
          </p:cNvPr>
          <p:cNvSpPr txBox="1"/>
          <p:nvPr/>
        </p:nvSpPr>
        <p:spPr>
          <a:xfrm>
            <a:off x="67881" y="335679"/>
            <a:ext cx="12124120" cy="1149738"/>
          </a:xfrm>
          <a:prstGeom prst="rect">
            <a:avLst/>
          </a:prstGeom>
        </p:spPr>
        <p:txBody>
          <a:bodyPr wrap="square" lIns="0" tIns="0" rIns="0" bIns="0" rtlCol="0" anchor="t">
            <a:spAutoFit/>
          </a:bodyPr>
          <a:lstStyle/>
          <a:p>
            <a:pPr algn="ctr" defTabSz="609570">
              <a:lnSpc>
                <a:spcPts val="4800"/>
              </a:lnSpc>
              <a:spcBef>
                <a:spcPts val="1200"/>
              </a:spcBef>
              <a:defRPr/>
            </a:pPr>
            <a:r>
              <a:rPr lang="en-US" sz="5333">
                <a:solidFill>
                  <a:srgbClr val="214491"/>
                </a:solidFill>
                <a:latin typeface="Montserrat Bold"/>
              </a:rPr>
              <a:t>Merlin Intake -</a:t>
            </a:r>
            <a:r>
              <a:rPr lang="en-US" sz="5333">
                <a:solidFill>
                  <a:srgbClr val="FFFFFF"/>
                </a:solidFill>
                <a:latin typeface="Montserrat Bold"/>
              </a:rPr>
              <a:t> </a:t>
            </a:r>
            <a:r>
              <a:rPr lang="en-US" sz="5333">
                <a:solidFill>
                  <a:srgbClr val="BDE312"/>
                </a:solidFill>
                <a:latin typeface="Montserrat Bold"/>
              </a:rPr>
              <a:t>AI is the New UI</a:t>
            </a:r>
          </a:p>
          <a:p>
            <a:pPr algn="ctr" defTabSz="609570">
              <a:lnSpc>
                <a:spcPts val="2880"/>
              </a:lnSpc>
              <a:spcBef>
                <a:spcPts val="1200"/>
              </a:spcBef>
              <a:defRPr/>
            </a:pPr>
            <a:r>
              <a:rPr lang="en-US" sz="3200">
                <a:solidFill>
                  <a:srgbClr val="214491"/>
                </a:solidFill>
                <a:latin typeface="Montserrat Bold"/>
              </a:rPr>
              <a:t>Front Door to Procurement for Business Users</a:t>
            </a:r>
          </a:p>
        </p:txBody>
      </p:sp>
      <p:grpSp>
        <p:nvGrpSpPr>
          <p:cNvPr id="48" name="Group 47">
            <a:extLst>
              <a:ext uri="{FF2B5EF4-FFF2-40B4-BE49-F238E27FC236}">
                <a16:creationId xmlns:a16="http://schemas.microsoft.com/office/drawing/2014/main" id="{EAF277C5-70D4-D143-3325-EEA4BB548307}"/>
              </a:ext>
            </a:extLst>
          </p:cNvPr>
          <p:cNvGrpSpPr/>
          <p:nvPr/>
        </p:nvGrpSpPr>
        <p:grpSpPr>
          <a:xfrm>
            <a:off x="600128" y="1986463"/>
            <a:ext cx="7865640" cy="4584520"/>
            <a:chOff x="3505200" y="3695700"/>
            <a:chExt cx="10740614" cy="5886337"/>
          </a:xfrm>
        </p:grpSpPr>
        <p:sp>
          <p:nvSpPr>
            <p:cNvPr id="39" name="Oval 38">
              <a:extLst>
                <a:ext uri="{FF2B5EF4-FFF2-40B4-BE49-F238E27FC236}">
                  <a16:creationId xmlns:a16="http://schemas.microsoft.com/office/drawing/2014/main" id="{C4ED3ACB-A582-F42C-D23C-7E0B71D1251C}"/>
                </a:ext>
              </a:extLst>
            </p:cNvPr>
            <p:cNvSpPr/>
            <p:nvPr/>
          </p:nvSpPr>
          <p:spPr>
            <a:xfrm>
              <a:off x="3505200" y="9368057"/>
              <a:ext cx="10740614" cy="21398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US">
                <a:solidFill>
                  <a:srgbClr val="FFFFFF"/>
                </a:solidFill>
                <a:latin typeface="Calibri" panose="020F0502020204030204"/>
              </a:endParaRPr>
            </a:p>
          </p:txBody>
        </p:sp>
        <p:sp>
          <p:nvSpPr>
            <p:cNvPr id="40" name="Freeform 3">
              <a:extLst>
                <a:ext uri="{FF2B5EF4-FFF2-40B4-BE49-F238E27FC236}">
                  <a16:creationId xmlns:a16="http://schemas.microsoft.com/office/drawing/2014/main" id="{373C700B-5B68-4052-48F6-5B712F630C0C}"/>
                </a:ext>
              </a:extLst>
            </p:cNvPr>
            <p:cNvSpPr/>
            <p:nvPr/>
          </p:nvSpPr>
          <p:spPr>
            <a:xfrm>
              <a:off x="5212261" y="3722727"/>
              <a:ext cx="8076459" cy="5416632"/>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txBody>
            <a:bodyPr/>
            <a:lstStyle/>
            <a:p>
              <a:pPr defTabSz="914354">
                <a:defRPr/>
              </a:pPr>
              <a:endParaRPr lang="en-US" sz="1200">
                <a:solidFill>
                  <a:prstClr val="black"/>
                </a:solidFill>
                <a:latin typeface="Calibri" panose="020F0502020204030204"/>
              </a:endParaRPr>
            </a:p>
          </p:txBody>
        </p:sp>
        <p:sp>
          <p:nvSpPr>
            <p:cNvPr id="41" name="Freeform 4">
              <a:extLst>
                <a:ext uri="{FF2B5EF4-FFF2-40B4-BE49-F238E27FC236}">
                  <a16:creationId xmlns:a16="http://schemas.microsoft.com/office/drawing/2014/main" id="{273C9138-EBB2-2F7E-E22E-5CE7C889EEFB}"/>
                </a:ext>
              </a:extLst>
            </p:cNvPr>
            <p:cNvSpPr/>
            <p:nvPr/>
          </p:nvSpPr>
          <p:spPr>
            <a:xfrm>
              <a:off x="4253580" y="3695700"/>
              <a:ext cx="9992234" cy="5686908"/>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969696"/>
            </a:solidFill>
          </p:spPr>
          <p:txBody>
            <a:bodyPr/>
            <a:lstStyle/>
            <a:p>
              <a:pPr defTabSz="914354">
                <a:defRPr/>
              </a:pPr>
              <a:endParaRPr lang="en-US" sz="1200">
                <a:solidFill>
                  <a:prstClr val="black"/>
                </a:solidFill>
                <a:latin typeface="Calibri" panose="020F0502020204030204"/>
              </a:endParaRPr>
            </a:p>
          </p:txBody>
        </p:sp>
        <p:sp>
          <p:nvSpPr>
            <p:cNvPr id="42" name="Freeform 5">
              <a:extLst>
                <a:ext uri="{FF2B5EF4-FFF2-40B4-BE49-F238E27FC236}">
                  <a16:creationId xmlns:a16="http://schemas.microsoft.com/office/drawing/2014/main" id="{D65DB7D2-3700-D24C-6747-3E2361B390AD}"/>
                </a:ext>
              </a:extLst>
            </p:cNvPr>
            <p:cNvSpPr/>
            <p:nvPr/>
          </p:nvSpPr>
          <p:spPr>
            <a:xfrm>
              <a:off x="8585932" y="9140951"/>
              <a:ext cx="1325939" cy="12083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727171"/>
            </a:solidFill>
          </p:spPr>
          <p:txBody>
            <a:bodyPr/>
            <a:lstStyle/>
            <a:p>
              <a:pPr defTabSz="914354">
                <a:defRPr/>
              </a:pPr>
              <a:endParaRPr lang="en-US" sz="1200">
                <a:solidFill>
                  <a:prstClr val="black"/>
                </a:solidFill>
                <a:latin typeface="Calibri" panose="020F0502020204030204"/>
              </a:endParaRPr>
            </a:p>
          </p:txBody>
        </p:sp>
        <p:sp>
          <p:nvSpPr>
            <p:cNvPr id="43" name="Freeform 6">
              <a:extLst>
                <a:ext uri="{FF2B5EF4-FFF2-40B4-BE49-F238E27FC236}">
                  <a16:creationId xmlns:a16="http://schemas.microsoft.com/office/drawing/2014/main" id="{B2E56280-59E1-0D24-B0B7-63B4B6AF03ED}"/>
                </a:ext>
              </a:extLst>
            </p:cNvPr>
            <p:cNvSpPr/>
            <p:nvPr/>
          </p:nvSpPr>
          <p:spPr>
            <a:xfrm>
              <a:off x="4458670" y="9382609"/>
              <a:ext cx="9582051" cy="44516"/>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727171"/>
            </a:solidFill>
          </p:spPr>
          <p:txBody>
            <a:bodyPr/>
            <a:lstStyle/>
            <a:p>
              <a:pPr defTabSz="914354">
                <a:defRPr/>
              </a:pPr>
              <a:endParaRPr lang="en-US" sz="1200">
                <a:solidFill>
                  <a:prstClr val="black"/>
                </a:solidFill>
                <a:latin typeface="Calibri" panose="020F0502020204030204"/>
              </a:endParaRPr>
            </a:p>
          </p:txBody>
        </p:sp>
        <p:sp>
          <p:nvSpPr>
            <p:cNvPr id="44" name="Freeform 7">
              <a:extLst>
                <a:ext uri="{FF2B5EF4-FFF2-40B4-BE49-F238E27FC236}">
                  <a16:creationId xmlns:a16="http://schemas.microsoft.com/office/drawing/2014/main" id="{D4CA1E64-57D4-F3E5-A5A6-2FDE39D31332}"/>
                </a:ext>
              </a:extLst>
            </p:cNvPr>
            <p:cNvSpPr/>
            <p:nvPr/>
          </p:nvSpPr>
          <p:spPr>
            <a:xfrm>
              <a:off x="5458688" y="4042289"/>
              <a:ext cx="7580424" cy="4744124"/>
            </a:xfrm>
            <a:custGeom>
              <a:avLst/>
              <a:gdLst/>
              <a:ahLst/>
              <a:cxnLst/>
              <a:rect l="l" t="t" r="r" b="b"/>
              <a:pathLst>
                <a:path w="6055360" h="3789680">
                  <a:moveTo>
                    <a:pt x="0" y="0"/>
                  </a:moveTo>
                  <a:lnTo>
                    <a:pt x="6055360" y="0"/>
                  </a:lnTo>
                  <a:lnTo>
                    <a:pt x="6055360" y="3789680"/>
                  </a:lnTo>
                  <a:lnTo>
                    <a:pt x="0" y="3789680"/>
                  </a:lnTo>
                  <a:close/>
                </a:path>
              </a:pathLst>
            </a:custGeom>
            <a:blipFill>
              <a:blip r:embed="rId3"/>
              <a:stretch>
                <a:fillRect l="-12977" r="-12977"/>
              </a:stretch>
            </a:blipFill>
          </p:spPr>
          <p:txBody>
            <a:bodyPr/>
            <a:lstStyle/>
            <a:p>
              <a:pPr defTabSz="914354">
                <a:defRPr/>
              </a:pPr>
              <a:endParaRPr lang="en-US" sz="1200">
                <a:solidFill>
                  <a:prstClr val="black"/>
                </a:solidFill>
                <a:latin typeface="Calibri" panose="020F0502020204030204"/>
              </a:endParaRPr>
            </a:p>
          </p:txBody>
        </p:sp>
        <p:pic>
          <p:nvPicPr>
            <p:cNvPr id="46" name="Picture 45">
              <a:extLst>
                <a:ext uri="{FF2B5EF4-FFF2-40B4-BE49-F238E27FC236}">
                  <a16:creationId xmlns:a16="http://schemas.microsoft.com/office/drawing/2014/main" id="{F28FAF78-C870-F526-BB4D-9C2EBA587962}"/>
                </a:ext>
              </a:extLst>
            </p:cNvPr>
            <p:cNvPicPr>
              <a:picLocks noChangeAspect="1"/>
            </p:cNvPicPr>
            <p:nvPr/>
          </p:nvPicPr>
          <p:blipFill>
            <a:blip r:embed="rId4"/>
            <a:stretch>
              <a:fillRect/>
            </a:stretch>
          </p:blipFill>
          <p:spPr>
            <a:xfrm>
              <a:off x="5429634" y="4057037"/>
              <a:ext cx="7607288" cy="4744124"/>
            </a:xfrm>
            <a:prstGeom prst="rect">
              <a:avLst/>
            </a:prstGeom>
          </p:spPr>
        </p:pic>
        <p:sp>
          <p:nvSpPr>
            <p:cNvPr id="47" name="Freeform 7">
              <a:extLst>
                <a:ext uri="{FF2B5EF4-FFF2-40B4-BE49-F238E27FC236}">
                  <a16:creationId xmlns:a16="http://schemas.microsoft.com/office/drawing/2014/main" id="{AC44C073-89FD-5CED-E71A-EE59698C29C3}"/>
                </a:ext>
              </a:extLst>
            </p:cNvPr>
            <p:cNvSpPr/>
            <p:nvPr/>
          </p:nvSpPr>
          <p:spPr>
            <a:xfrm>
              <a:off x="5437124" y="3948014"/>
              <a:ext cx="7580423" cy="4847190"/>
            </a:xfrm>
            <a:custGeom>
              <a:avLst/>
              <a:gdLst/>
              <a:ahLst/>
              <a:cxnLst/>
              <a:rect l="l" t="t" r="r" b="b"/>
              <a:pathLst>
                <a:path w="6055360" h="3789680">
                  <a:moveTo>
                    <a:pt x="0" y="0"/>
                  </a:moveTo>
                  <a:lnTo>
                    <a:pt x="6055360" y="0"/>
                  </a:lnTo>
                  <a:lnTo>
                    <a:pt x="6055360" y="3789680"/>
                  </a:lnTo>
                  <a:lnTo>
                    <a:pt x="0" y="3789680"/>
                  </a:lnTo>
                  <a:close/>
                </a:path>
              </a:pathLst>
            </a:custGeom>
            <a:blipFill>
              <a:blip r:embed="rId3"/>
              <a:stretch>
                <a:fillRect l="-12977" r="-12977"/>
              </a:stretch>
            </a:blipFill>
          </p:spPr>
          <p:txBody>
            <a:bodyPr/>
            <a:lstStyle/>
            <a:p>
              <a:pPr defTabSz="609570">
                <a:defRPr/>
              </a:pPr>
              <a:endParaRPr lang="en-US" sz="800">
                <a:solidFill>
                  <a:prstClr val="black"/>
                </a:solidFill>
                <a:latin typeface="Calibri"/>
              </a:endParaRPr>
            </a:p>
          </p:txBody>
        </p:sp>
      </p:grpSp>
      <p:grpSp>
        <p:nvGrpSpPr>
          <p:cNvPr id="11" name="Group 10">
            <a:extLst>
              <a:ext uri="{FF2B5EF4-FFF2-40B4-BE49-F238E27FC236}">
                <a16:creationId xmlns:a16="http://schemas.microsoft.com/office/drawing/2014/main" id="{0E423CE2-1832-E713-DF70-2005B7C8F463}"/>
              </a:ext>
            </a:extLst>
          </p:cNvPr>
          <p:cNvGrpSpPr/>
          <p:nvPr/>
        </p:nvGrpSpPr>
        <p:grpSpPr>
          <a:xfrm>
            <a:off x="1999137" y="2193749"/>
            <a:ext cx="5551347" cy="3762272"/>
            <a:chOff x="498188" y="0"/>
            <a:chExt cx="8147624" cy="5143500"/>
          </a:xfrm>
        </p:grpSpPr>
        <p:pic>
          <p:nvPicPr>
            <p:cNvPr id="12" name="Picture 11">
              <a:extLst>
                <a:ext uri="{FF2B5EF4-FFF2-40B4-BE49-F238E27FC236}">
                  <a16:creationId xmlns:a16="http://schemas.microsoft.com/office/drawing/2014/main" id="{51D1068B-F182-85CB-C2BD-08303F87CC5A}"/>
                </a:ext>
              </a:extLst>
            </p:cNvPr>
            <p:cNvPicPr>
              <a:picLocks noChangeAspect="1"/>
            </p:cNvPicPr>
            <p:nvPr/>
          </p:nvPicPr>
          <p:blipFill>
            <a:blip r:embed="rId5"/>
            <a:stretch>
              <a:fillRect/>
            </a:stretch>
          </p:blipFill>
          <p:spPr>
            <a:xfrm>
              <a:off x="498188" y="0"/>
              <a:ext cx="8147624" cy="5143500"/>
            </a:xfrm>
            <a:prstGeom prst="rect">
              <a:avLst/>
            </a:prstGeom>
          </p:spPr>
        </p:pic>
        <p:pic>
          <p:nvPicPr>
            <p:cNvPr id="13" name="Picture 12">
              <a:extLst>
                <a:ext uri="{FF2B5EF4-FFF2-40B4-BE49-F238E27FC236}">
                  <a16:creationId xmlns:a16="http://schemas.microsoft.com/office/drawing/2014/main" id="{8FBD9D3D-F318-CD01-9902-E1479971156F}"/>
                </a:ext>
              </a:extLst>
            </p:cNvPr>
            <p:cNvPicPr>
              <a:picLocks noChangeAspect="1"/>
            </p:cNvPicPr>
            <p:nvPr/>
          </p:nvPicPr>
          <p:blipFill>
            <a:blip r:embed="rId6"/>
            <a:stretch>
              <a:fillRect/>
            </a:stretch>
          </p:blipFill>
          <p:spPr>
            <a:xfrm>
              <a:off x="906763" y="261817"/>
              <a:ext cx="3350015" cy="301425"/>
            </a:xfrm>
            <a:prstGeom prst="rect">
              <a:avLst/>
            </a:prstGeom>
          </p:spPr>
        </p:pic>
        <p:pic>
          <p:nvPicPr>
            <p:cNvPr id="14" name="Picture 13">
              <a:extLst>
                <a:ext uri="{FF2B5EF4-FFF2-40B4-BE49-F238E27FC236}">
                  <a16:creationId xmlns:a16="http://schemas.microsoft.com/office/drawing/2014/main" id="{9E7393E1-9E7E-82B3-9B06-3D9EB663FE4C}"/>
                </a:ext>
              </a:extLst>
            </p:cNvPr>
            <p:cNvPicPr>
              <a:picLocks noChangeAspect="1"/>
            </p:cNvPicPr>
            <p:nvPr/>
          </p:nvPicPr>
          <p:blipFill>
            <a:blip r:embed="rId7"/>
            <a:stretch>
              <a:fillRect/>
            </a:stretch>
          </p:blipFill>
          <p:spPr>
            <a:xfrm>
              <a:off x="505141" y="1897677"/>
              <a:ext cx="325815" cy="1462087"/>
            </a:xfrm>
            <a:prstGeom prst="rect">
              <a:avLst/>
            </a:prstGeom>
          </p:spPr>
        </p:pic>
      </p:grpSp>
      <p:grpSp>
        <p:nvGrpSpPr>
          <p:cNvPr id="29" name="Group 28">
            <a:extLst>
              <a:ext uri="{FF2B5EF4-FFF2-40B4-BE49-F238E27FC236}">
                <a16:creationId xmlns:a16="http://schemas.microsoft.com/office/drawing/2014/main" id="{D5DF09E6-BE4D-685C-8A65-0DAFD9061105}"/>
              </a:ext>
            </a:extLst>
          </p:cNvPr>
          <p:cNvGrpSpPr/>
          <p:nvPr/>
        </p:nvGrpSpPr>
        <p:grpSpPr>
          <a:xfrm>
            <a:off x="1999136" y="2162292"/>
            <a:ext cx="5581328" cy="3800512"/>
            <a:chOff x="1907332" y="242203"/>
            <a:chExt cx="14462389" cy="9802593"/>
          </a:xfrm>
        </p:grpSpPr>
        <p:pic>
          <p:nvPicPr>
            <p:cNvPr id="22" name="Picture 21">
              <a:extLst>
                <a:ext uri="{FF2B5EF4-FFF2-40B4-BE49-F238E27FC236}">
                  <a16:creationId xmlns:a16="http://schemas.microsoft.com/office/drawing/2014/main" id="{94B1F792-F95B-CB9A-8830-FD15220497FC}"/>
                </a:ext>
              </a:extLst>
            </p:cNvPr>
            <p:cNvPicPr>
              <a:picLocks noChangeAspect="1"/>
            </p:cNvPicPr>
            <p:nvPr/>
          </p:nvPicPr>
          <p:blipFill>
            <a:blip r:embed="rId8"/>
            <a:stretch>
              <a:fillRect/>
            </a:stretch>
          </p:blipFill>
          <p:spPr>
            <a:xfrm>
              <a:off x="1918279" y="242203"/>
              <a:ext cx="14451442" cy="9802593"/>
            </a:xfrm>
            <a:prstGeom prst="rect">
              <a:avLst/>
            </a:prstGeom>
          </p:spPr>
        </p:pic>
        <p:pic>
          <p:nvPicPr>
            <p:cNvPr id="26" name="Picture 25">
              <a:extLst>
                <a:ext uri="{FF2B5EF4-FFF2-40B4-BE49-F238E27FC236}">
                  <a16:creationId xmlns:a16="http://schemas.microsoft.com/office/drawing/2014/main" id="{1325C8DC-4A37-01D1-BFEA-C48F534A3746}"/>
                </a:ext>
              </a:extLst>
            </p:cNvPr>
            <p:cNvPicPr>
              <a:picLocks noChangeAspect="1"/>
            </p:cNvPicPr>
            <p:nvPr/>
          </p:nvPicPr>
          <p:blipFill>
            <a:blip r:embed="rId9"/>
            <a:stretch>
              <a:fillRect/>
            </a:stretch>
          </p:blipFill>
          <p:spPr>
            <a:xfrm>
              <a:off x="2904111" y="964791"/>
              <a:ext cx="7697274" cy="914528"/>
            </a:xfrm>
            <a:prstGeom prst="rect">
              <a:avLst/>
            </a:prstGeom>
          </p:spPr>
        </p:pic>
        <p:pic>
          <p:nvPicPr>
            <p:cNvPr id="28" name="Picture 27">
              <a:extLst>
                <a:ext uri="{FF2B5EF4-FFF2-40B4-BE49-F238E27FC236}">
                  <a16:creationId xmlns:a16="http://schemas.microsoft.com/office/drawing/2014/main" id="{CE8D86AD-CBF9-C0AF-4AC3-F1A603AA7A49}"/>
                </a:ext>
              </a:extLst>
            </p:cNvPr>
            <p:cNvPicPr>
              <a:picLocks noChangeAspect="1"/>
            </p:cNvPicPr>
            <p:nvPr/>
          </p:nvPicPr>
          <p:blipFill>
            <a:blip r:embed="rId10"/>
            <a:stretch>
              <a:fillRect/>
            </a:stretch>
          </p:blipFill>
          <p:spPr>
            <a:xfrm>
              <a:off x="1907332" y="248433"/>
              <a:ext cx="962159" cy="9754961"/>
            </a:xfrm>
            <a:prstGeom prst="rect">
              <a:avLst/>
            </a:prstGeom>
          </p:spPr>
        </p:pic>
      </p:grpSp>
      <p:pic>
        <p:nvPicPr>
          <p:cNvPr id="2" name="Picture 1" descr="4.1">
            <a:extLst>
              <a:ext uri="{FF2B5EF4-FFF2-40B4-BE49-F238E27FC236}">
                <a16:creationId xmlns:a16="http://schemas.microsoft.com/office/drawing/2014/main" id="{AC2CDE79-62BA-B24B-0733-6A3246BF7D8B}"/>
              </a:ext>
            </a:extLst>
          </p:cNvPr>
          <p:cNvPicPr>
            <a:picLocks noChangeAspect="1"/>
          </p:cNvPicPr>
          <p:nvPr/>
        </p:nvPicPr>
        <p:blipFill>
          <a:blip r:embed="rId11"/>
          <a:stretch>
            <a:fillRect/>
          </a:stretch>
        </p:blipFill>
        <p:spPr>
          <a:xfrm>
            <a:off x="2006762" y="2178336"/>
            <a:ext cx="5575308" cy="3777685"/>
          </a:xfrm>
          <a:prstGeom prst="rect">
            <a:avLst/>
          </a:prstGeom>
        </p:spPr>
      </p:pic>
      <p:pic>
        <p:nvPicPr>
          <p:cNvPr id="9" name="Picture 8">
            <a:extLst>
              <a:ext uri="{FF2B5EF4-FFF2-40B4-BE49-F238E27FC236}">
                <a16:creationId xmlns:a16="http://schemas.microsoft.com/office/drawing/2014/main" id="{B716F2BD-E6EF-6A95-5B3F-2646C307565B}"/>
              </a:ext>
            </a:extLst>
          </p:cNvPr>
          <p:cNvPicPr>
            <a:picLocks noChangeAspect="1"/>
          </p:cNvPicPr>
          <p:nvPr/>
        </p:nvPicPr>
        <p:blipFill>
          <a:blip r:embed="rId12"/>
          <a:stretch>
            <a:fillRect/>
          </a:stretch>
        </p:blipFill>
        <p:spPr>
          <a:xfrm>
            <a:off x="2007840" y="2155440"/>
            <a:ext cx="5572624" cy="3807365"/>
          </a:xfrm>
          <a:prstGeom prst="rect">
            <a:avLst/>
          </a:prstGeom>
        </p:spPr>
      </p:pic>
      <p:grpSp>
        <p:nvGrpSpPr>
          <p:cNvPr id="4" name="Group 8">
            <a:extLst>
              <a:ext uri="{FF2B5EF4-FFF2-40B4-BE49-F238E27FC236}">
                <a16:creationId xmlns:a16="http://schemas.microsoft.com/office/drawing/2014/main" id="{54E33A9F-EC0C-C843-C1CE-6C7220AE1E58}"/>
              </a:ext>
            </a:extLst>
          </p:cNvPr>
          <p:cNvGrpSpPr>
            <a:grpSpLocks noChangeAspect="1"/>
          </p:cNvGrpSpPr>
          <p:nvPr/>
        </p:nvGrpSpPr>
        <p:grpSpPr>
          <a:xfrm>
            <a:off x="7149683" y="2914290"/>
            <a:ext cx="1645207" cy="3312495"/>
            <a:chOff x="0" y="0"/>
            <a:chExt cx="9461500" cy="19050000"/>
          </a:xfrm>
        </p:grpSpPr>
        <p:sp>
          <p:nvSpPr>
            <p:cNvPr id="5" name="Freeform 9">
              <a:extLst>
                <a:ext uri="{FF2B5EF4-FFF2-40B4-BE49-F238E27FC236}">
                  <a16:creationId xmlns:a16="http://schemas.microsoft.com/office/drawing/2014/main" id="{845705C4-4AAF-A3FE-DF1E-72F1663571A4}"/>
                </a:ext>
              </a:extLst>
            </p:cNvPr>
            <p:cNvSpPr/>
            <p:nvPr/>
          </p:nvSpPr>
          <p:spPr>
            <a:xfrm>
              <a:off x="400304" y="312801"/>
              <a:ext cx="8650859" cy="18424398"/>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13"/>
              <a:stretch>
                <a:fillRect t="-806" b="-806"/>
              </a:stretch>
            </a:blipFill>
          </p:spPr>
          <p:txBody>
            <a:bodyPr/>
            <a:lstStyle/>
            <a:p>
              <a:pPr defTabSz="914354">
                <a:defRPr/>
              </a:pPr>
              <a:endParaRPr lang="en-US" sz="1200">
                <a:solidFill>
                  <a:prstClr val="black"/>
                </a:solidFill>
                <a:latin typeface="Calibri"/>
              </a:endParaRPr>
            </a:p>
          </p:txBody>
        </p:sp>
        <p:sp>
          <p:nvSpPr>
            <p:cNvPr id="6" name="Freeform 10">
              <a:extLst>
                <a:ext uri="{FF2B5EF4-FFF2-40B4-BE49-F238E27FC236}">
                  <a16:creationId xmlns:a16="http://schemas.microsoft.com/office/drawing/2014/main" id="{512DE33A-0AFE-987D-597A-6DD0054B25EB}"/>
                </a:ext>
              </a:extLst>
            </p:cNvPr>
            <p:cNvSpPr/>
            <p:nvPr/>
          </p:nvSpPr>
          <p:spPr>
            <a:xfrm>
              <a:off x="0" y="0"/>
              <a:ext cx="9461500" cy="19050000"/>
            </a:xfrm>
            <a:custGeom>
              <a:avLst/>
              <a:gdLst/>
              <a:ahLst/>
              <a:cxnLst/>
              <a:rect l="l" t="t" r="r" b="b"/>
              <a:pathLst>
                <a:path w="9461500" h="19050000">
                  <a:moveTo>
                    <a:pt x="9461500" y="19050000"/>
                  </a:moveTo>
                  <a:lnTo>
                    <a:pt x="0" y="19050000"/>
                  </a:lnTo>
                  <a:lnTo>
                    <a:pt x="0" y="0"/>
                  </a:lnTo>
                  <a:lnTo>
                    <a:pt x="9461500" y="0"/>
                  </a:lnTo>
                  <a:lnTo>
                    <a:pt x="9461500" y="19050000"/>
                  </a:lnTo>
                  <a:close/>
                </a:path>
              </a:pathLst>
            </a:custGeom>
            <a:blipFill>
              <a:blip r:embed="rId14"/>
              <a:stretch>
                <a:fillRect l="-83" r="-83"/>
              </a:stretch>
            </a:blipFill>
          </p:spPr>
          <p:txBody>
            <a:bodyPr/>
            <a:lstStyle/>
            <a:p>
              <a:pPr defTabSz="914354">
                <a:defRPr/>
              </a:pPr>
              <a:endParaRPr lang="en-US" sz="1200">
                <a:solidFill>
                  <a:prstClr val="black"/>
                </a:solidFill>
                <a:latin typeface="Calibri"/>
              </a:endParaRPr>
            </a:p>
          </p:txBody>
        </p:sp>
      </p:grpSp>
      <p:sp>
        <p:nvSpPr>
          <p:cNvPr id="7" name="Freeform 14">
            <a:extLst>
              <a:ext uri="{FF2B5EF4-FFF2-40B4-BE49-F238E27FC236}">
                <a16:creationId xmlns:a16="http://schemas.microsoft.com/office/drawing/2014/main" id="{DD78048E-1752-540C-46C4-2571B9A59D74}"/>
              </a:ext>
            </a:extLst>
          </p:cNvPr>
          <p:cNvSpPr/>
          <p:nvPr/>
        </p:nvSpPr>
        <p:spPr>
          <a:xfrm>
            <a:off x="7219290" y="2968680"/>
            <a:ext cx="1485927" cy="3183029"/>
          </a:xfrm>
          <a:custGeom>
            <a:avLst/>
            <a:gdLst/>
            <a:ahLst/>
            <a:cxnLst/>
            <a:rect l="l" t="t" r="r" b="b"/>
            <a:pathLst>
              <a:path w="3008503" h="6240462">
                <a:moveTo>
                  <a:pt x="2619502" y="6240462"/>
                </a:moveTo>
                <a:lnTo>
                  <a:pt x="389001" y="6240462"/>
                </a:lnTo>
                <a:cubicBezTo>
                  <a:pt x="174117" y="6240462"/>
                  <a:pt x="0" y="6070882"/>
                  <a:pt x="0" y="5861597"/>
                </a:cubicBezTo>
                <a:lnTo>
                  <a:pt x="0" y="378866"/>
                </a:lnTo>
                <a:cubicBezTo>
                  <a:pt x="0" y="169580"/>
                  <a:pt x="174117" y="0"/>
                  <a:pt x="389001" y="0"/>
                </a:cubicBezTo>
                <a:lnTo>
                  <a:pt x="2619502" y="0"/>
                </a:lnTo>
                <a:cubicBezTo>
                  <a:pt x="2834386" y="0"/>
                  <a:pt x="3008503" y="169580"/>
                  <a:pt x="3008503" y="378866"/>
                </a:cubicBezTo>
                <a:lnTo>
                  <a:pt x="3008503" y="5861597"/>
                </a:lnTo>
                <a:cubicBezTo>
                  <a:pt x="3008503" y="6070882"/>
                  <a:pt x="2834386" y="6240462"/>
                  <a:pt x="2619502" y="6240462"/>
                </a:cubicBezTo>
                <a:close/>
              </a:path>
            </a:pathLst>
          </a:custGeom>
          <a:blipFill>
            <a:blip r:embed="rId15"/>
            <a:stretch>
              <a:fillRect t="-7180" b="-5518"/>
            </a:stretch>
          </a:blipFill>
        </p:spPr>
        <p:txBody>
          <a:bodyPr/>
          <a:lstStyle/>
          <a:p>
            <a:pPr defTabSz="406401">
              <a:defRPr/>
            </a:pPr>
            <a:endParaRPr lang="en-IN" sz="800">
              <a:solidFill>
                <a:prstClr val="black"/>
              </a:solidFill>
              <a:latin typeface="Calibri"/>
            </a:endParaRPr>
          </a:p>
        </p:txBody>
      </p:sp>
      <p:sp>
        <p:nvSpPr>
          <p:cNvPr id="10" name="Freeform 17">
            <a:extLst>
              <a:ext uri="{FF2B5EF4-FFF2-40B4-BE49-F238E27FC236}">
                <a16:creationId xmlns:a16="http://schemas.microsoft.com/office/drawing/2014/main" id="{3069D249-2DB1-8BF8-CB5F-8D53F0A921A1}"/>
              </a:ext>
            </a:extLst>
          </p:cNvPr>
          <p:cNvSpPr/>
          <p:nvPr/>
        </p:nvSpPr>
        <p:spPr>
          <a:xfrm>
            <a:off x="10145626" y="4570536"/>
            <a:ext cx="1820317" cy="963560"/>
          </a:xfrm>
          <a:custGeom>
            <a:avLst/>
            <a:gdLst/>
            <a:ahLst/>
            <a:cxnLst/>
            <a:rect l="l" t="t" r="r" b="b"/>
            <a:pathLst>
              <a:path w="3420823" h="1915661">
                <a:moveTo>
                  <a:pt x="0" y="0"/>
                </a:moveTo>
                <a:lnTo>
                  <a:pt x="3420823" y="0"/>
                </a:lnTo>
                <a:lnTo>
                  <a:pt x="3420823" y="1915661"/>
                </a:lnTo>
                <a:lnTo>
                  <a:pt x="0" y="1915661"/>
                </a:lnTo>
                <a:lnTo>
                  <a:pt x="0" y="0"/>
                </a:lnTo>
                <a:close/>
              </a:path>
            </a:pathLst>
          </a:custGeom>
          <a:blipFill>
            <a:blip r:embed="rId16"/>
            <a:stretch>
              <a:fillRect/>
            </a:stretch>
          </a:blipFill>
        </p:spPr>
        <p:txBody>
          <a:bodyPr/>
          <a:lstStyle/>
          <a:p>
            <a:pPr defTabSz="609570">
              <a:defRPr/>
            </a:pPr>
            <a:endParaRPr lang="en-IN" sz="1200">
              <a:solidFill>
                <a:prstClr val="black"/>
              </a:solidFill>
              <a:latin typeface="Calibri"/>
            </a:endParaRPr>
          </a:p>
        </p:txBody>
      </p:sp>
      <p:pic>
        <p:nvPicPr>
          <p:cNvPr id="15" name="Graphic 14">
            <a:extLst>
              <a:ext uri="{FF2B5EF4-FFF2-40B4-BE49-F238E27FC236}">
                <a16:creationId xmlns:a16="http://schemas.microsoft.com/office/drawing/2014/main" id="{67D6CD0B-FF09-3012-D7B3-9096D43DE8DD}"/>
              </a:ext>
            </a:extLst>
          </p:cNvPr>
          <p:cNvPicPr>
            <a:picLocks noChangeAspect="1"/>
          </p:cNvPicPr>
          <p:nvPr/>
        </p:nvPicPr>
        <p:blipFill>
          <a:blip r:embed="rId17">
            <a:extLst>
              <a:ext uri="{96DAC541-7B7A-43D3-8B79-37D633B846F1}">
                <asvg:svgBlip xmlns:asvg="http://schemas.microsoft.com/office/drawing/2016/SVG/main" r:embed="rId18"/>
              </a:ext>
            </a:extLst>
          </a:blip>
          <a:srcRect t="27322" b="30369"/>
          <a:stretch/>
        </p:blipFill>
        <p:spPr>
          <a:xfrm>
            <a:off x="9299259" y="5936283"/>
            <a:ext cx="2782956" cy="832023"/>
          </a:xfrm>
          <a:prstGeom prst="rect">
            <a:avLst/>
          </a:prstGeom>
        </p:spPr>
      </p:pic>
      <p:pic>
        <p:nvPicPr>
          <p:cNvPr id="16" name="Picture 2">
            <a:extLst>
              <a:ext uri="{FF2B5EF4-FFF2-40B4-BE49-F238E27FC236}">
                <a16:creationId xmlns:a16="http://schemas.microsoft.com/office/drawing/2014/main" id="{8FDB246F-28DD-A414-6686-88A9DB4FF836}"/>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035840" y="5494406"/>
            <a:ext cx="1732619" cy="441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367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35F64515-993B-1E86-8655-B3913B3C119A}"/>
              </a:ext>
            </a:extLst>
          </p:cNvPr>
          <p:cNvSpPr/>
          <p:nvPr/>
        </p:nvSpPr>
        <p:spPr>
          <a:xfrm>
            <a:off x="490813" y="2632578"/>
            <a:ext cx="4300363" cy="81751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92480" rtlCol="0" anchor="ctr"/>
          <a:lstStyle/>
          <a:p>
            <a:pPr defTabSz="609615">
              <a:defRPr/>
            </a:pPr>
            <a:r>
              <a:rPr lang="en-US" sz="1467">
                <a:solidFill>
                  <a:prstClr val="white"/>
                </a:solidFill>
                <a:latin typeface="Arial" panose="020B0604020202020204" pitchFamily="34" charset="0"/>
                <a:ea typeface="Open Sans SemiBold" panose="020B0706030804020204" pitchFamily="34" charset="0"/>
                <a:cs typeface="Arial" panose="020B0604020202020204" pitchFamily="34" charset="0"/>
              </a:rPr>
              <a:t>Request, Track and Approve Requisitions in Just Few Steps</a:t>
            </a:r>
          </a:p>
        </p:txBody>
      </p:sp>
      <p:sp>
        <p:nvSpPr>
          <p:cNvPr id="28" name="Rectangle: Rounded Corners 27">
            <a:extLst>
              <a:ext uri="{FF2B5EF4-FFF2-40B4-BE49-F238E27FC236}">
                <a16:creationId xmlns:a16="http://schemas.microsoft.com/office/drawing/2014/main" id="{F9FCC9D3-A9DF-0E0E-649F-D101681A0FF2}"/>
              </a:ext>
            </a:extLst>
          </p:cNvPr>
          <p:cNvSpPr/>
          <p:nvPr/>
        </p:nvSpPr>
        <p:spPr>
          <a:xfrm>
            <a:off x="491093" y="3631766"/>
            <a:ext cx="4300084" cy="81751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92480" rtlCol="0" anchor="ctr"/>
          <a:lstStyle/>
          <a:p>
            <a:pPr defTabSz="609615">
              <a:defRPr/>
            </a:pPr>
            <a:r>
              <a:rPr lang="en-US" sz="1467">
                <a:solidFill>
                  <a:prstClr val="white"/>
                </a:solidFill>
                <a:latin typeface="Arial" panose="020B0604020202020204" pitchFamily="34" charset="0"/>
                <a:ea typeface="Open Sans SemiBold" panose="020B0706030804020204" pitchFamily="34" charset="0"/>
                <a:cs typeface="Arial" panose="020B0604020202020204" pitchFamily="34" charset="0"/>
              </a:rPr>
              <a:t>Purchase Items in just a few Commands. Find contracts, events or suppliers easily by just asking.</a:t>
            </a:r>
          </a:p>
        </p:txBody>
      </p:sp>
      <p:sp>
        <p:nvSpPr>
          <p:cNvPr id="29" name="Rectangle: Rounded Corners 28">
            <a:extLst>
              <a:ext uri="{FF2B5EF4-FFF2-40B4-BE49-F238E27FC236}">
                <a16:creationId xmlns:a16="http://schemas.microsoft.com/office/drawing/2014/main" id="{13E36702-24F9-9EC0-45E2-0FAE8773CB19}"/>
              </a:ext>
            </a:extLst>
          </p:cNvPr>
          <p:cNvSpPr/>
          <p:nvPr/>
        </p:nvSpPr>
        <p:spPr>
          <a:xfrm>
            <a:off x="491093" y="4680231"/>
            <a:ext cx="4300084" cy="81751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92480" rtlCol="0" anchor="ctr"/>
          <a:lstStyle/>
          <a:p>
            <a:pPr defTabSz="609615">
              <a:defRPr/>
            </a:pPr>
            <a:r>
              <a:rPr lang="en-US" sz="1467">
                <a:solidFill>
                  <a:prstClr val="white"/>
                </a:solidFill>
                <a:latin typeface="Arial" panose="020B0604020202020204" pitchFamily="34" charset="0"/>
                <a:ea typeface="Open Sans SemiBold" panose="020B0706030804020204" pitchFamily="34" charset="0"/>
                <a:cs typeface="Arial" panose="020B0604020202020204" pitchFamily="34" charset="0"/>
              </a:rPr>
              <a:t>Maintain compliance and provide guided intake</a:t>
            </a:r>
          </a:p>
        </p:txBody>
      </p:sp>
      <p:sp>
        <p:nvSpPr>
          <p:cNvPr id="30" name="Rectangle: Rounded Corners 29">
            <a:extLst>
              <a:ext uri="{FF2B5EF4-FFF2-40B4-BE49-F238E27FC236}">
                <a16:creationId xmlns:a16="http://schemas.microsoft.com/office/drawing/2014/main" id="{F9C00F66-A202-F3FA-9103-310DA47443F2}"/>
              </a:ext>
            </a:extLst>
          </p:cNvPr>
          <p:cNvSpPr/>
          <p:nvPr/>
        </p:nvSpPr>
        <p:spPr>
          <a:xfrm>
            <a:off x="501600" y="5713644"/>
            <a:ext cx="4289577" cy="81751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92480" rtlCol="0" anchor="ctr"/>
          <a:lstStyle/>
          <a:p>
            <a:pPr defTabSz="609615">
              <a:defRPr/>
            </a:pPr>
            <a:r>
              <a:rPr lang="en-US" sz="1467">
                <a:solidFill>
                  <a:prstClr val="white"/>
                </a:solidFill>
                <a:latin typeface="Arial" panose="020B0604020202020204" pitchFamily="34" charset="0"/>
                <a:ea typeface="Open Sans SemiBold" panose="020B0706030804020204" pitchFamily="34" charset="0"/>
                <a:cs typeface="Arial" panose="020B0604020202020204" pitchFamily="34" charset="0"/>
              </a:rPr>
              <a:t>High adoption with proactive alerts, approvals, collaboration</a:t>
            </a:r>
          </a:p>
        </p:txBody>
      </p:sp>
      <p:sp>
        <p:nvSpPr>
          <p:cNvPr id="18" name="Title 1">
            <a:extLst>
              <a:ext uri="{FF2B5EF4-FFF2-40B4-BE49-F238E27FC236}">
                <a16:creationId xmlns:a16="http://schemas.microsoft.com/office/drawing/2014/main" id="{12D92606-402E-00B0-C645-5E22C010FACB}"/>
              </a:ext>
            </a:extLst>
          </p:cNvPr>
          <p:cNvSpPr txBox="1">
            <a:spLocks/>
          </p:cNvSpPr>
          <p:nvPr/>
        </p:nvSpPr>
        <p:spPr>
          <a:xfrm>
            <a:off x="609601" y="37861"/>
            <a:ext cx="11554391" cy="858753"/>
          </a:xfrm>
          <a:prstGeom prst="rect">
            <a:avLst/>
          </a:prstGeom>
        </p:spPr>
        <p:txBody>
          <a:bodyPr vert="horz" lIns="60959" tIns="30480" rIns="60959" bIns="30480" rtlCol="0" anchor="ctr">
            <a:normAutofit/>
          </a:bodyPr>
          <a:lstStyle>
            <a:defPPr>
              <a:defRPr lang="en-US"/>
            </a:defPPr>
            <a:lvl1pPr defTabSz="1828755">
              <a:spcBef>
                <a:spcPct val="0"/>
              </a:spcBef>
              <a:buNone/>
              <a:defRPr sz="5601" b="0">
                <a:solidFill>
                  <a:srgbClr val="000000"/>
                </a:solidFill>
                <a:latin typeface="Open Sans Bold Bold"/>
              </a:defRPr>
            </a:lvl1pPr>
          </a:lstStyle>
          <a:p>
            <a:pPr defTabSz="1219140">
              <a:defRPr/>
            </a:pPr>
            <a:endParaRPr lang="en-US" sz="3735">
              <a:latin typeface="Calibri"/>
            </a:endParaRPr>
          </a:p>
        </p:txBody>
      </p:sp>
      <p:sp>
        <p:nvSpPr>
          <p:cNvPr id="25" name="Oval 24">
            <a:extLst>
              <a:ext uri="{FF2B5EF4-FFF2-40B4-BE49-F238E27FC236}">
                <a16:creationId xmlns:a16="http://schemas.microsoft.com/office/drawing/2014/main" id="{4816EA51-9F12-6FC2-C2B4-5AC969A498AE}"/>
              </a:ext>
            </a:extLst>
          </p:cNvPr>
          <p:cNvSpPr/>
          <p:nvPr/>
        </p:nvSpPr>
        <p:spPr>
          <a:xfrm>
            <a:off x="571039" y="2720027"/>
            <a:ext cx="642620" cy="642620"/>
          </a:xfrm>
          <a:prstGeom prst="ellipse">
            <a:avLst/>
          </a:prstGeom>
          <a:solidFill>
            <a:schemeClr val="accent4"/>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1200">
              <a:solidFill>
                <a:srgbClr val="FFFFFF"/>
              </a:solidFill>
              <a:latin typeface="Calibri"/>
            </a:endParaRPr>
          </a:p>
        </p:txBody>
      </p:sp>
      <p:sp>
        <p:nvSpPr>
          <p:cNvPr id="26" name="Oval 25">
            <a:extLst>
              <a:ext uri="{FF2B5EF4-FFF2-40B4-BE49-F238E27FC236}">
                <a16:creationId xmlns:a16="http://schemas.microsoft.com/office/drawing/2014/main" id="{39A76EBA-7915-50F6-B26F-F32D5BFB3031}"/>
              </a:ext>
            </a:extLst>
          </p:cNvPr>
          <p:cNvSpPr/>
          <p:nvPr/>
        </p:nvSpPr>
        <p:spPr>
          <a:xfrm>
            <a:off x="571039" y="4767679"/>
            <a:ext cx="642620" cy="642620"/>
          </a:xfrm>
          <a:prstGeom prst="ellipse">
            <a:avLst/>
          </a:prstGeom>
          <a:solidFill>
            <a:schemeClr val="accent4"/>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1200">
              <a:solidFill>
                <a:srgbClr val="FFFFFF"/>
              </a:solidFill>
              <a:latin typeface="Calibri"/>
            </a:endParaRPr>
          </a:p>
        </p:txBody>
      </p:sp>
      <p:sp>
        <p:nvSpPr>
          <p:cNvPr id="27" name="Oval 26">
            <a:extLst>
              <a:ext uri="{FF2B5EF4-FFF2-40B4-BE49-F238E27FC236}">
                <a16:creationId xmlns:a16="http://schemas.microsoft.com/office/drawing/2014/main" id="{28295B7B-5C57-9CA3-B252-F9BF8DAF5364}"/>
              </a:ext>
            </a:extLst>
          </p:cNvPr>
          <p:cNvSpPr/>
          <p:nvPr/>
        </p:nvSpPr>
        <p:spPr>
          <a:xfrm>
            <a:off x="571039" y="3719214"/>
            <a:ext cx="642620" cy="642620"/>
          </a:xfrm>
          <a:prstGeom prst="ellipse">
            <a:avLst/>
          </a:prstGeom>
          <a:solidFill>
            <a:schemeClr val="accent4"/>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1200">
              <a:solidFill>
                <a:srgbClr val="FFFFFF"/>
              </a:solidFill>
              <a:latin typeface="Calibri"/>
            </a:endParaRPr>
          </a:p>
        </p:txBody>
      </p:sp>
      <p:sp>
        <p:nvSpPr>
          <p:cNvPr id="31" name="Oval 30">
            <a:extLst>
              <a:ext uri="{FF2B5EF4-FFF2-40B4-BE49-F238E27FC236}">
                <a16:creationId xmlns:a16="http://schemas.microsoft.com/office/drawing/2014/main" id="{E1B5859C-C9A9-94A9-E80C-27F93E7EF2F7}"/>
              </a:ext>
            </a:extLst>
          </p:cNvPr>
          <p:cNvSpPr/>
          <p:nvPr/>
        </p:nvSpPr>
        <p:spPr>
          <a:xfrm>
            <a:off x="571039" y="5801093"/>
            <a:ext cx="642620" cy="642620"/>
          </a:xfrm>
          <a:prstGeom prst="ellipse">
            <a:avLst/>
          </a:prstGeom>
          <a:solidFill>
            <a:schemeClr val="accent4"/>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1200">
              <a:solidFill>
                <a:srgbClr val="FFFFFF"/>
              </a:solidFill>
              <a:latin typeface="Calibri"/>
            </a:endParaRPr>
          </a:p>
        </p:txBody>
      </p:sp>
      <p:sp>
        <p:nvSpPr>
          <p:cNvPr id="36" name="Freeform 5">
            <a:extLst>
              <a:ext uri="{FF2B5EF4-FFF2-40B4-BE49-F238E27FC236}">
                <a16:creationId xmlns:a16="http://schemas.microsoft.com/office/drawing/2014/main" id="{D7EB427B-F602-8B6A-B174-F0C13A80FDCA}"/>
              </a:ext>
            </a:extLst>
          </p:cNvPr>
          <p:cNvSpPr/>
          <p:nvPr/>
        </p:nvSpPr>
        <p:spPr>
          <a:xfrm>
            <a:off x="684388" y="3874676"/>
            <a:ext cx="415920" cy="331696"/>
          </a:xfrm>
          <a:custGeom>
            <a:avLst/>
            <a:gdLst/>
            <a:ahLst/>
            <a:cxnLst/>
            <a:rect l="l" t="t" r="r" b="b"/>
            <a:pathLst>
              <a:path w="1779999" h="1419549">
                <a:moveTo>
                  <a:pt x="0" y="0"/>
                </a:moveTo>
                <a:lnTo>
                  <a:pt x="1779999" y="0"/>
                </a:lnTo>
                <a:lnTo>
                  <a:pt x="1779999" y="1419550"/>
                </a:lnTo>
                <a:lnTo>
                  <a:pt x="0" y="14195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218323"/>
            <a:endParaRPr lang="en-US" sz="1200">
              <a:solidFill>
                <a:prstClr val="black"/>
              </a:solidFill>
              <a:latin typeface="Calibri"/>
            </a:endParaRPr>
          </a:p>
        </p:txBody>
      </p:sp>
      <p:sp>
        <p:nvSpPr>
          <p:cNvPr id="37" name="Freeform 6">
            <a:extLst>
              <a:ext uri="{FF2B5EF4-FFF2-40B4-BE49-F238E27FC236}">
                <a16:creationId xmlns:a16="http://schemas.microsoft.com/office/drawing/2014/main" id="{88688EF9-B045-5D75-980B-E217C9EB7258}"/>
              </a:ext>
            </a:extLst>
          </p:cNvPr>
          <p:cNvSpPr/>
          <p:nvPr/>
        </p:nvSpPr>
        <p:spPr>
          <a:xfrm>
            <a:off x="737965" y="4906558"/>
            <a:ext cx="308768" cy="364865"/>
          </a:xfrm>
          <a:custGeom>
            <a:avLst/>
            <a:gdLst/>
            <a:ahLst/>
            <a:cxnLst/>
            <a:rect l="l" t="t" r="r" b="b"/>
            <a:pathLst>
              <a:path w="1201294" h="1419549">
                <a:moveTo>
                  <a:pt x="0" y="0"/>
                </a:moveTo>
                <a:lnTo>
                  <a:pt x="1201294" y="0"/>
                </a:lnTo>
                <a:lnTo>
                  <a:pt x="1201294" y="1419550"/>
                </a:lnTo>
                <a:lnTo>
                  <a:pt x="0" y="14195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1218323"/>
            <a:endParaRPr lang="en-US" sz="1200">
              <a:solidFill>
                <a:prstClr val="black"/>
              </a:solidFill>
              <a:latin typeface="Calibri"/>
            </a:endParaRPr>
          </a:p>
        </p:txBody>
      </p:sp>
      <p:sp>
        <p:nvSpPr>
          <p:cNvPr id="38" name="Freeform 7">
            <a:extLst>
              <a:ext uri="{FF2B5EF4-FFF2-40B4-BE49-F238E27FC236}">
                <a16:creationId xmlns:a16="http://schemas.microsoft.com/office/drawing/2014/main" id="{076253AA-0795-9B83-E1F8-73D735DD9A55}"/>
              </a:ext>
            </a:extLst>
          </p:cNvPr>
          <p:cNvSpPr/>
          <p:nvPr/>
        </p:nvSpPr>
        <p:spPr>
          <a:xfrm>
            <a:off x="726501" y="5956555"/>
            <a:ext cx="331696" cy="331696"/>
          </a:xfrm>
          <a:custGeom>
            <a:avLst/>
            <a:gdLst/>
            <a:ahLst/>
            <a:cxnLst/>
            <a:rect l="l" t="t" r="r" b="b"/>
            <a:pathLst>
              <a:path w="1419549" h="1419549">
                <a:moveTo>
                  <a:pt x="0" y="0"/>
                </a:moveTo>
                <a:lnTo>
                  <a:pt x="1419550" y="0"/>
                </a:lnTo>
                <a:lnTo>
                  <a:pt x="1419550" y="1419550"/>
                </a:lnTo>
                <a:lnTo>
                  <a:pt x="0" y="14195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1218323"/>
            <a:endParaRPr lang="en-US" sz="1200">
              <a:solidFill>
                <a:prstClr val="black"/>
              </a:solidFill>
              <a:latin typeface="Calibri"/>
            </a:endParaRPr>
          </a:p>
        </p:txBody>
      </p:sp>
      <p:sp>
        <p:nvSpPr>
          <p:cNvPr id="39" name="Freeform 8">
            <a:extLst>
              <a:ext uri="{FF2B5EF4-FFF2-40B4-BE49-F238E27FC236}">
                <a16:creationId xmlns:a16="http://schemas.microsoft.com/office/drawing/2014/main" id="{F83812BD-7234-C67B-708D-E672E24E966F}"/>
              </a:ext>
            </a:extLst>
          </p:cNvPr>
          <p:cNvSpPr/>
          <p:nvPr/>
        </p:nvSpPr>
        <p:spPr>
          <a:xfrm>
            <a:off x="700742" y="2820594"/>
            <a:ext cx="383215" cy="441487"/>
          </a:xfrm>
          <a:custGeom>
            <a:avLst/>
            <a:gdLst/>
            <a:ahLst/>
            <a:cxnLst/>
            <a:rect l="l" t="t" r="r" b="b"/>
            <a:pathLst>
              <a:path w="1232181" h="1419549">
                <a:moveTo>
                  <a:pt x="0" y="0"/>
                </a:moveTo>
                <a:lnTo>
                  <a:pt x="1232181" y="0"/>
                </a:lnTo>
                <a:lnTo>
                  <a:pt x="1232181" y="1419550"/>
                </a:lnTo>
                <a:lnTo>
                  <a:pt x="0" y="14195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1218323"/>
            <a:endParaRPr lang="en-US" sz="1200">
              <a:solidFill>
                <a:prstClr val="black"/>
              </a:solidFill>
              <a:latin typeface="Calibri"/>
            </a:endParaRPr>
          </a:p>
        </p:txBody>
      </p:sp>
      <p:sp>
        <p:nvSpPr>
          <p:cNvPr id="4" name="TextBox 3">
            <a:extLst>
              <a:ext uri="{FF2B5EF4-FFF2-40B4-BE49-F238E27FC236}">
                <a16:creationId xmlns:a16="http://schemas.microsoft.com/office/drawing/2014/main" id="{7CA9947E-CB65-9032-7C8E-3361EDE082FF}"/>
              </a:ext>
            </a:extLst>
          </p:cNvPr>
          <p:cNvSpPr txBox="1"/>
          <p:nvPr/>
        </p:nvSpPr>
        <p:spPr>
          <a:xfrm>
            <a:off x="912288" y="1062629"/>
            <a:ext cx="2518638" cy="379656"/>
          </a:xfrm>
          <a:prstGeom prst="rect">
            <a:avLst/>
          </a:prstGeom>
          <a:noFill/>
        </p:spPr>
        <p:txBody>
          <a:bodyPr wrap="none" rtlCol="0">
            <a:spAutoFit/>
          </a:bodyPr>
          <a:lstStyle/>
          <a:p>
            <a:pPr algn="ctr" defTabSz="986842"/>
            <a:r>
              <a:rPr lang="en-US" sz="1867" b="1">
                <a:solidFill>
                  <a:srgbClr val="38A9D0"/>
                </a:solidFill>
                <a:latin typeface="Arial" panose="020B0604020202020204" pitchFamily="34" charset="0"/>
                <a:ea typeface="Roboto" charset="0"/>
                <a:cs typeface="Arial" panose="020B0604020202020204" pitchFamily="34" charset="0"/>
              </a:rPr>
              <a:t>Highly Configurable </a:t>
            </a:r>
          </a:p>
        </p:txBody>
      </p:sp>
      <p:sp>
        <p:nvSpPr>
          <p:cNvPr id="14" name="TextBox 13">
            <a:extLst>
              <a:ext uri="{FF2B5EF4-FFF2-40B4-BE49-F238E27FC236}">
                <a16:creationId xmlns:a16="http://schemas.microsoft.com/office/drawing/2014/main" id="{F7DC5815-D4D2-A116-FE0C-8674572E8FE7}"/>
              </a:ext>
            </a:extLst>
          </p:cNvPr>
          <p:cNvSpPr txBox="1"/>
          <p:nvPr/>
        </p:nvSpPr>
        <p:spPr>
          <a:xfrm>
            <a:off x="609601" y="1436915"/>
            <a:ext cx="3124012" cy="766044"/>
          </a:xfrm>
          <a:prstGeom prst="rect">
            <a:avLst/>
          </a:prstGeom>
          <a:noFill/>
        </p:spPr>
        <p:txBody>
          <a:bodyPr wrap="square" rtlCol="0">
            <a:spAutoFit/>
          </a:bodyPr>
          <a:lstStyle/>
          <a:p>
            <a:pPr algn="ctr" defTabSz="986842">
              <a:lnSpc>
                <a:spcPts val="1799"/>
              </a:lnSpc>
            </a:pPr>
            <a:r>
              <a:rPr lang="en-US" sz="1333">
                <a:solidFill>
                  <a:prstClr val="black"/>
                </a:solidFill>
                <a:latin typeface="Arial" panose="020B0604020202020204" pitchFamily="34" charset="0"/>
                <a:cs typeface="Arial" panose="020B0604020202020204" pitchFamily="34" charset="0"/>
              </a:rPr>
              <a:t>Platform allows you to create your tailored setup by enforcing policies that are important to your organization</a:t>
            </a:r>
            <a:endParaRPr lang="en-US" sz="1467">
              <a:solidFill>
                <a:srgbClr val="303545"/>
              </a:solidFill>
              <a:latin typeface="Arial" panose="020B0604020202020204" pitchFamily="34" charset="0"/>
              <a:ea typeface="Lato Light" charset="0"/>
              <a:cs typeface="Arial" panose="020B0604020202020204" pitchFamily="34" charset="0"/>
            </a:endParaRPr>
          </a:p>
        </p:txBody>
      </p:sp>
      <p:sp>
        <p:nvSpPr>
          <p:cNvPr id="16" name="TextBox 15">
            <a:extLst>
              <a:ext uri="{FF2B5EF4-FFF2-40B4-BE49-F238E27FC236}">
                <a16:creationId xmlns:a16="http://schemas.microsoft.com/office/drawing/2014/main" id="{F2E87BC0-ADD0-F21C-934C-6B3E608222BF}"/>
              </a:ext>
            </a:extLst>
          </p:cNvPr>
          <p:cNvSpPr txBox="1"/>
          <p:nvPr/>
        </p:nvSpPr>
        <p:spPr>
          <a:xfrm>
            <a:off x="4358634" y="1062629"/>
            <a:ext cx="3504486" cy="379656"/>
          </a:xfrm>
          <a:prstGeom prst="rect">
            <a:avLst/>
          </a:prstGeom>
          <a:noFill/>
        </p:spPr>
        <p:txBody>
          <a:bodyPr wrap="none" rtlCol="0">
            <a:spAutoFit/>
          </a:bodyPr>
          <a:lstStyle/>
          <a:p>
            <a:pPr algn="ctr" defTabSz="986842"/>
            <a:r>
              <a:rPr lang="en-US" sz="1867" b="1">
                <a:solidFill>
                  <a:srgbClr val="38A9D0"/>
                </a:solidFill>
                <a:latin typeface="Arial" panose="020B0604020202020204" pitchFamily="34" charset="0"/>
                <a:ea typeface="Roboto" charset="0"/>
                <a:cs typeface="Arial" panose="020B0604020202020204" pitchFamily="34" charset="0"/>
              </a:rPr>
              <a:t>Integrated into Source to Pay</a:t>
            </a:r>
          </a:p>
        </p:txBody>
      </p:sp>
      <p:sp>
        <p:nvSpPr>
          <p:cNvPr id="32" name="TextBox 31">
            <a:extLst>
              <a:ext uri="{FF2B5EF4-FFF2-40B4-BE49-F238E27FC236}">
                <a16:creationId xmlns:a16="http://schemas.microsoft.com/office/drawing/2014/main" id="{8D70B21F-7891-394F-CAC4-27C6EE998B50}"/>
              </a:ext>
            </a:extLst>
          </p:cNvPr>
          <p:cNvSpPr txBox="1"/>
          <p:nvPr/>
        </p:nvSpPr>
        <p:spPr>
          <a:xfrm>
            <a:off x="8520662" y="1062629"/>
            <a:ext cx="2737673" cy="379656"/>
          </a:xfrm>
          <a:prstGeom prst="rect">
            <a:avLst/>
          </a:prstGeom>
          <a:noFill/>
        </p:spPr>
        <p:txBody>
          <a:bodyPr wrap="none" rtlCol="0">
            <a:spAutoFit/>
          </a:bodyPr>
          <a:lstStyle/>
          <a:p>
            <a:pPr algn="ctr" defTabSz="986842"/>
            <a:r>
              <a:rPr lang="en-US" sz="1867" b="1">
                <a:solidFill>
                  <a:srgbClr val="38A9D0"/>
                </a:solidFill>
                <a:latin typeface="Arial" panose="020B0604020202020204" pitchFamily="34" charset="0"/>
                <a:ea typeface="Roboto" charset="0"/>
                <a:cs typeface="Arial" panose="020B0604020202020204" pitchFamily="34" charset="0"/>
              </a:rPr>
              <a:t>S2P with Flow of Work</a:t>
            </a:r>
          </a:p>
        </p:txBody>
      </p:sp>
      <p:sp>
        <p:nvSpPr>
          <p:cNvPr id="33" name="TextBox 32">
            <a:extLst>
              <a:ext uri="{FF2B5EF4-FFF2-40B4-BE49-F238E27FC236}">
                <a16:creationId xmlns:a16="http://schemas.microsoft.com/office/drawing/2014/main" id="{DE323EB9-B2DB-8B82-DA0E-814DF601BCB0}"/>
              </a:ext>
            </a:extLst>
          </p:cNvPr>
          <p:cNvSpPr txBox="1"/>
          <p:nvPr/>
        </p:nvSpPr>
        <p:spPr>
          <a:xfrm>
            <a:off x="8490483" y="1436915"/>
            <a:ext cx="2798029" cy="766044"/>
          </a:xfrm>
          <a:prstGeom prst="rect">
            <a:avLst/>
          </a:prstGeom>
          <a:noFill/>
        </p:spPr>
        <p:txBody>
          <a:bodyPr wrap="square" rtlCol="0">
            <a:spAutoFit/>
          </a:bodyPr>
          <a:lstStyle>
            <a:defPPr>
              <a:defRPr lang="en-US"/>
            </a:defPPr>
            <a:lvl1pPr defTabSz="740150">
              <a:lnSpc>
                <a:spcPts val="1349"/>
              </a:lnSpc>
              <a:defRPr sz="1100"/>
            </a:lvl1pPr>
          </a:lstStyle>
          <a:p>
            <a:pPr algn="ctr" defTabSz="986842">
              <a:lnSpc>
                <a:spcPts val="1799"/>
              </a:lnSpc>
            </a:pPr>
            <a:r>
              <a:rPr lang="en-US" sz="1333">
                <a:solidFill>
                  <a:prstClr val="black"/>
                </a:solidFill>
                <a:latin typeface="Arial" panose="020B0604020202020204" pitchFamily="34" charset="0"/>
                <a:cs typeface="Arial" panose="020B0604020202020204" pitchFamily="34" charset="0"/>
              </a:rPr>
              <a:t>No need to juggle between multiple applications, simply ask a query and get response</a:t>
            </a:r>
          </a:p>
        </p:txBody>
      </p:sp>
      <p:sp>
        <p:nvSpPr>
          <p:cNvPr id="2" name="TextBox 1">
            <a:extLst>
              <a:ext uri="{FF2B5EF4-FFF2-40B4-BE49-F238E27FC236}">
                <a16:creationId xmlns:a16="http://schemas.microsoft.com/office/drawing/2014/main" id="{F15AD236-D7CD-9E66-6823-BED4E5DA0CE5}"/>
              </a:ext>
            </a:extLst>
          </p:cNvPr>
          <p:cNvSpPr txBox="1"/>
          <p:nvPr/>
        </p:nvSpPr>
        <p:spPr>
          <a:xfrm>
            <a:off x="4411017" y="1436915"/>
            <a:ext cx="3399724" cy="535211"/>
          </a:xfrm>
          <a:prstGeom prst="rect">
            <a:avLst/>
          </a:prstGeom>
          <a:noFill/>
        </p:spPr>
        <p:txBody>
          <a:bodyPr wrap="square" rtlCol="0">
            <a:spAutoFit/>
          </a:bodyPr>
          <a:lstStyle/>
          <a:p>
            <a:pPr algn="ctr" defTabSz="986842">
              <a:lnSpc>
                <a:spcPts val="1799"/>
              </a:lnSpc>
            </a:pPr>
            <a:r>
              <a:rPr lang="en-US" sz="1333">
                <a:solidFill>
                  <a:prstClr val="black"/>
                </a:solidFill>
                <a:latin typeface="Arial" panose="020B0604020202020204" pitchFamily="34" charset="0"/>
                <a:cs typeface="Arial" panose="020B0604020202020204" pitchFamily="34" charset="0"/>
              </a:rPr>
              <a:t>Singular data lake to access information for each process of Source to Pay</a:t>
            </a:r>
            <a:endParaRPr lang="en-US" sz="1467">
              <a:solidFill>
                <a:srgbClr val="303545"/>
              </a:solidFill>
              <a:latin typeface="Arial" panose="020B0604020202020204" pitchFamily="34" charset="0"/>
              <a:ea typeface="Lato Light" charset="0"/>
              <a:cs typeface="Arial" panose="020B0604020202020204" pitchFamily="34" charset="0"/>
            </a:endParaRPr>
          </a:p>
        </p:txBody>
      </p:sp>
      <p:sp>
        <p:nvSpPr>
          <p:cNvPr id="40" name="Title 39">
            <a:extLst>
              <a:ext uri="{FF2B5EF4-FFF2-40B4-BE49-F238E27FC236}">
                <a16:creationId xmlns:a16="http://schemas.microsoft.com/office/drawing/2014/main" id="{07A2BCAB-A4C7-67BE-B386-0CDF9D67CB69}"/>
              </a:ext>
            </a:extLst>
          </p:cNvPr>
          <p:cNvSpPr>
            <a:spLocks noGrp="1"/>
          </p:cNvSpPr>
          <p:nvPr>
            <p:ph type="title"/>
          </p:nvPr>
        </p:nvSpPr>
        <p:spPr/>
        <p:txBody>
          <a:bodyPr/>
          <a:lstStyle/>
          <a:p>
            <a:r>
              <a:rPr lang="en-US"/>
              <a:t>Merlin Intake within MS Teams, Slack or </a:t>
            </a:r>
            <a:r>
              <a:rPr lang="en-US" err="1"/>
              <a:t>Webportal</a:t>
            </a:r>
            <a:endParaRPr lang="en-DE"/>
          </a:p>
        </p:txBody>
      </p:sp>
      <p:grpSp>
        <p:nvGrpSpPr>
          <p:cNvPr id="42" name="Group 41">
            <a:extLst>
              <a:ext uri="{FF2B5EF4-FFF2-40B4-BE49-F238E27FC236}">
                <a16:creationId xmlns:a16="http://schemas.microsoft.com/office/drawing/2014/main" id="{12C44109-A232-D178-E4E0-2A1B4082DD5C}"/>
              </a:ext>
            </a:extLst>
          </p:cNvPr>
          <p:cNvGrpSpPr/>
          <p:nvPr/>
        </p:nvGrpSpPr>
        <p:grpSpPr>
          <a:xfrm>
            <a:off x="4806265" y="2461971"/>
            <a:ext cx="7062816" cy="4051147"/>
            <a:chOff x="3604699" y="1846478"/>
            <a:chExt cx="5297112" cy="3038360"/>
          </a:xfrm>
        </p:grpSpPr>
        <p:grpSp>
          <p:nvGrpSpPr>
            <p:cNvPr id="8" name="Group 8"/>
            <p:cNvGrpSpPr>
              <a:grpSpLocks noChangeAspect="1"/>
            </p:cNvGrpSpPr>
            <p:nvPr/>
          </p:nvGrpSpPr>
          <p:grpSpPr>
            <a:xfrm>
              <a:off x="3604699" y="1846478"/>
              <a:ext cx="5297112" cy="3038360"/>
              <a:chOff x="0" y="0"/>
              <a:chExt cx="7981950" cy="4578350"/>
            </a:xfrm>
          </p:grpSpPr>
          <p:sp>
            <p:nvSpPr>
              <p:cNvPr id="9" name="Freeform 9"/>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10101"/>
              </a:solidFill>
            </p:spPr>
            <p:txBody>
              <a:bodyPr/>
              <a:lstStyle/>
              <a:p>
                <a:pPr defTabSz="609615">
                  <a:defRPr/>
                </a:pPr>
                <a:endParaRPr lang="en-US" sz="1200">
                  <a:solidFill>
                    <a:prstClr val="black"/>
                  </a:solidFill>
                  <a:latin typeface="Calibri"/>
                </a:endParaRPr>
              </a:p>
            </p:txBody>
          </p:sp>
          <p:sp>
            <p:nvSpPr>
              <p:cNvPr id="10" name="Freeform 10"/>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txBody>
              <a:bodyPr/>
              <a:lstStyle/>
              <a:p>
                <a:pPr defTabSz="609615">
                  <a:defRPr/>
                </a:pPr>
                <a:endParaRPr lang="en-US" sz="1200">
                  <a:solidFill>
                    <a:prstClr val="black"/>
                  </a:solidFill>
                  <a:latin typeface="Calibri"/>
                </a:endParaRPr>
              </a:p>
            </p:txBody>
          </p:sp>
          <p:sp>
            <p:nvSpPr>
              <p:cNvPr id="11" name="Freeform 11"/>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txBody>
              <a:bodyPr/>
              <a:lstStyle/>
              <a:p>
                <a:pPr defTabSz="609615">
                  <a:defRPr/>
                </a:pPr>
                <a:endParaRPr lang="en-US" sz="1200">
                  <a:solidFill>
                    <a:prstClr val="black"/>
                  </a:solidFill>
                  <a:latin typeface="Calibri"/>
                </a:endParaRPr>
              </a:p>
            </p:txBody>
          </p:sp>
          <p:sp>
            <p:nvSpPr>
              <p:cNvPr id="12" name="Freeform 12"/>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txBody>
              <a:bodyPr/>
              <a:lstStyle/>
              <a:p>
                <a:pPr defTabSz="609615">
                  <a:defRPr/>
                </a:pPr>
                <a:endParaRPr lang="en-US" sz="1200">
                  <a:solidFill>
                    <a:prstClr val="black"/>
                  </a:solidFill>
                  <a:latin typeface="Calibri"/>
                </a:endParaRPr>
              </a:p>
            </p:txBody>
          </p:sp>
        </p:grpSp>
        <p:sp>
          <p:nvSpPr>
            <p:cNvPr id="5" name="Rectangle 4">
              <a:extLst>
                <a:ext uri="{FF2B5EF4-FFF2-40B4-BE49-F238E27FC236}">
                  <a16:creationId xmlns:a16="http://schemas.microsoft.com/office/drawing/2014/main" id="{57DB7EAE-2ECA-3DB2-9878-ECCC96E77F99}"/>
                </a:ext>
              </a:extLst>
            </p:cNvPr>
            <p:cNvSpPr/>
            <p:nvPr/>
          </p:nvSpPr>
          <p:spPr>
            <a:xfrm>
              <a:off x="5515661" y="2253082"/>
              <a:ext cx="342394" cy="731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2400">
                <a:solidFill>
                  <a:srgbClr val="FFFFFF"/>
                </a:solidFill>
                <a:latin typeface="Calibri"/>
              </a:endParaRPr>
            </a:p>
          </p:txBody>
        </p:sp>
        <p:sp>
          <p:nvSpPr>
            <p:cNvPr id="19" name="Rectangle 18">
              <a:extLst>
                <a:ext uri="{FF2B5EF4-FFF2-40B4-BE49-F238E27FC236}">
                  <a16:creationId xmlns:a16="http://schemas.microsoft.com/office/drawing/2014/main" id="{D9068E0F-58A1-8EFF-33C3-E5EDCED85789}"/>
                </a:ext>
              </a:extLst>
            </p:cNvPr>
            <p:cNvSpPr/>
            <p:nvPr/>
          </p:nvSpPr>
          <p:spPr>
            <a:xfrm>
              <a:off x="6195974" y="2764238"/>
              <a:ext cx="1302384" cy="848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2400">
                <a:solidFill>
                  <a:srgbClr val="FFFFFF"/>
                </a:solidFill>
                <a:latin typeface="Calibri"/>
              </a:endParaRPr>
            </a:p>
          </p:txBody>
        </p:sp>
        <p:sp>
          <p:nvSpPr>
            <p:cNvPr id="20" name="TextBox 19">
              <a:extLst>
                <a:ext uri="{FF2B5EF4-FFF2-40B4-BE49-F238E27FC236}">
                  <a16:creationId xmlns:a16="http://schemas.microsoft.com/office/drawing/2014/main" id="{0B5DFF00-9109-8C1D-FEDA-8C2594CAAA2F}"/>
                </a:ext>
              </a:extLst>
            </p:cNvPr>
            <p:cNvSpPr txBox="1"/>
            <p:nvPr/>
          </p:nvSpPr>
          <p:spPr>
            <a:xfrm>
              <a:off x="5437863" y="2212714"/>
              <a:ext cx="959910" cy="130757"/>
            </a:xfrm>
            <a:prstGeom prst="rect">
              <a:avLst/>
            </a:prstGeom>
            <a:noFill/>
          </p:spPr>
          <p:txBody>
            <a:bodyPr wrap="square" rtlCol="0">
              <a:spAutoFit/>
            </a:bodyPr>
            <a:lstStyle/>
            <a:p>
              <a:pPr defTabSz="1218323"/>
              <a:r>
                <a:rPr lang="en-US" sz="533" b="1">
                  <a:solidFill>
                    <a:prstClr val="black"/>
                  </a:solidFill>
                  <a:latin typeface="Calibri"/>
                </a:rPr>
                <a:t>Merlin Intake</a:t>
              </a:r>
            </a:p>
          </p:txBody>
        </p:sp>
        <p:sp>
          <p:nvSpPr>
            <p:cNvPr id="24" name="TextBox 23">
              <a:extLst>
                <a:ext uri="{FF2B5EF4-FFF2-40B4-BE49-F238E27FC236}">
                  <a16:creationId xmlns:a16="http://schemas.microsoft.com/office/drawing/2014/main" id="{0CDAE132-DBC6-2D1C-C90A-5D3A5CB651FF}"/>
                </a:ext>
              </a:extLst>
            </p:cNvPr>
            <p:cNvSpPr txBox="1"/>
            <p:nvPr/>
          </p:nvSpPr>
          <p:spPr>
            <a:xfrm>
              <a:off x="6122011" y="2648306"/>
              <a:ext cx="1542866" cy="161583"/>
            </a:xfrm>
            <a:prstGeom prst="rect">
              <a:avLst/>
            </a:prstGeom>
            <a:noFill/>
          </p:spPr>
          <p:txBody>
            <a:bodyPr wrap="square" rtlCol="0">
              <a:spAutoFit/>
            </a:bodyPr>
            <a:lstStyle/>
            <a:p>
              <a:pPr defTabSz="1218323"/>
              <a:r>
                <a:rPr lang="en-US" sz="800" b="1">
                  <a:solidFill>
                    <a:prstClr val="black"/>
                  </a:solidFill>
                  <a:latin typeface="Calibri"/>
                </a:rPr>
                <a:t>How can Merlin Intake help you today?</a:t>
              </a:r>
            </a:p>
          </p:txBody>
        </p:sp>
        <p:pic>
          <p:nvPicPr>
            <p:cNvPr id="41" name="Picture 40">
              <a:extLst>
                <a:ext uri="{FF2B5EF4-FFF2-40B4-BE49-F238E27FC236}">
                  <a16:creationId xmlns:a16="http://schemas.microsoft.com/office/drawing/2014/main" id="{3A44169D-9459-F069-2FC4-E27843B99EF2}"/>
                </a:ext>
              </a:extLst>
            </p:cNvPr>
            <p:cNvPicPr>
              <a:picLocks noChangeAspect="1"/>
            </p:cNvPicPr>
            <p:nvPr/>
          </p:nvPicPr>
          <p:blipFill>
            <a:blip r:embed="rId11"/>
            <a:stretch>
              <a:fillRect/>
            </a:stretch>
          </p:blipFill>
          <p:spPr>
            <a:xfrm>
              <a:off x="4248225" y="2028437"/>
              <a:ext cx="4013155" cy="2560221"/>
            </a:xfrm>
            <a:prstGeom prst="rect">
              <a:avLst/>
            </a:prstGeom>
          </p:spPr>
        </p:pic>
        <p:pic>
          <p:nvPicPr>
            <p:cNvPr id="6" name="Picture 2" descr="image">
              <a:extLst>
                <a:ext uri="{FF2B5EF4-FFF2-40B4-BE49-F238E27FC236}">
                  <a16:creationId xmlns:a16="http://schemas.microsoft.com/office/drawing/2014/main" id="{3B8B8804-17AB-8EEE-0861-5220B0E3300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83467" y="2386473"/>
              <a:ext cx="1233235" cy="243936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1B25AF9B-A6DE-C614-6CEC-D6C285B9EF64}"/>
                </a:ext>
              </a:extLst>
            </p:cNvPr>
            <p:cNvSpPr/>
            <p:nvPr/>
          </p:nvSpPr>
          <p:spPr>
            <a:xfrm>
              <a:off x="7918986" y="2571750"/>
              <a:ext cx="342394" cy="731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US" sz="2400">
                <a:solidFill>
                  <a:srgbClr val="FFFFFF"/>
                </a:solidFill>
                <a:latin typeface="Calibri"/>
              </a:endParaRPr>
            </a:p>
          </p:txBody>
        </p:sp>
        <p:sp>
          <p:nvSpPr>
            <p:cNvPr id="23" name="TextBox 22">
              <a:extLst>
                <a:ext uri="{FF2B5EF4-FFF2-40B4-BE49-F238E27FC236}">
                  <a16:creationId xmlns:a16="http://schemas.microsoft.com/office/drawing/2014/main" id="{AE732D06-5721-77B4-12AF-5B2E857C9B24}"/>
                </a:ext>
              </a:extLst>
            </p:cNvPr>
            <p:cNvSpPr txBox="1"/>
            <p:nvPr/>
          </p:nvSpPr>
          <p:spPr>
            <a:xfrm>
              <a:off x="7836505" y="2531382"/>
              <a:ext cx="959910" cy="130757"/>
            </a:xfrm>
            <a:prstGeom prst="rect">
              <a:avLst/>
            </a:prstGeom>
            <a:noFill/>
          </p:spPr>
          <p:txBody>
            <a:bodyPr wrap="square" rtlCol="0">
              <a:spAutoFit/>
            </a:bodyPr>
            <a:lstStyle/>
            <a:p>
              <a:pPr defTabSz="1218323"/>
              <a:r>
                <a:rPr lang="en-US" sz="533" b="1">
                  <a:solidFill>
                    <a:prstClr val="black"/>
                  </a:solidFill>
                  <a:latin typeface="Calibri"/>
                </a:rPr>
                <a:t>Merlin Intake</a:t>
              </a:r>
            </a:p>
          </p:txBody>
        </p:sp>
      </p:grpSp>
      <p:sp>
        <p:nvSpPr>
          <p:cNvPr id="43" name="Freeform 14">
            <a:extLst>
              <a:ext uri="{FF2B5EF4-FFF2-40B4-BE49-F238E27FC236}">
                <a16:creationId xmlns:a16="http://schemas.microsoft.com/office/drawing/2014/main" id="{55E02E63-8761-ED07-7425-4FA5A88B35D2}"/>
              </a:ext>
            </a:extLst>
          </p:cNvPr>
          <p:cNvSpPr/>
          <p:nvPr/>
        </p:nvSpPr>
        <p:spPr>
          <a:xfrm>
            <a:off x="10219838" y="3262082"/>
            <a:ext cx="1433109" cy="2985253"/>
          </a:xfrm>
          <a:custGeom>
            <a:avLst/>
            <a:gdLst/>
            <a:ahLst/>
            <a:cxnLst/>
            <a:rect l="l" t="t" r="r" b="b"/>
            <a:pathLst>
              <a:path w="3008503" h="6240462">
                <a:moveTo>
                  <a:pt x="2619502" y="6240462"/>
                </a:moveTo>
                <a:lnTo>
                  <a:pt x="389001" y="6240462"/>
                </a:lnTo>
                <a:cubicBezTo>
                  <a:pt x="174117" y="6240462"/>
                  <a:pt x="0" y="6070882"/>
                  <a:pt x="0" y="5861597"/>
                </a:cubicBezTo>
                <a:lnTo>
                  <a:pt x="0" y="378866"/>
                </a:lnTo>
                <a:cubicBezTo>
                  <a:pt x="0" y="169580"/>
                  <a:pt x="174117" y="0"/>
                  <a:pt x="389001" y="0"/>
                </a:cubicBezTo>
                <a:lnTo>
                  <a:pt x="2619502" y="0"/>
                </a:lnTo>
                <a:cubicBezTo>
                  <a:pt x="2834386" y="0"/>
                  <a:pt x="3008503" y="169580"/>
                  <a:pt x="3008503" y="378866"/>
                </a:cubicBezTo>
                <a:lnTo>
                  <a:pt x="3008503" y="5861597"/>
                </a:lnTo>
                <a:cubicBezTo>
                  <a:pt x="3008503" y="6070882"/>
                  <a:pt x="2834386" y="6240462"/>
                  <a:pt x="2619502" y="6240462"/>
                </a:cubicBezTo>
                <a:close/>
              </a:path>
            </a:pathLst>
          </a:custGeom>
          <a:blipFill>
            <a:blip r:embed="rId13"/>
            <a:stretch>
              <a:fillRect t="-7180" b="-5518"/>
            </a:stretch>
          </a:blipFill>
        </p:spPr>
        <p:txBody>
          <a:bodyPr/>
          <a:lstStyle/>
          <a:p>
            <a:pPr defTabSz="406401">
              <a:defRPr/>
            </a:pPr>
            <a:endParaRPr lang="en-IN" sz="800">
              <a:solidFill>
                <a:prstClr val="black"/>
              </a:solidFill>
              <a:latin typeface="Calibri"/>
            </a:endParaRPr>
          </a:p>
        </p:txBody>
      </p:sp>
      <p:pic>
        <p:nvPicPr>
          <p:cNvPr id="13" name="Picture 12">
            <a:extLst>
              <a:ext uri="{FF2B5EF4-FFF2-40B4-BE49-F238E27FC236}">
                <a16:creationId xmlns:a16="http://schemas.microsoft.com/office/drawing/2014/main" id="{193B29C7-008B-D16F-3808-2CC81AC674A9}"/>
              </a:ext>
            </a:extLst>
          </p:cNvPr>
          <p:cNvPicPr>
            <a:picLocks noChangeAspect="1"/>
          </p:cNvPicPr>
          <p:nvPr/>
        </p:nvPicPr>
        <p:blipFill>
          <a:blip r:embed="rId14"/>
          <a:stretch>
            <a:fillRect/>
          </a:stretch>
        </p:blipFill>
        <p:spPr>
          <a:xfrm>
            <a:off x="11226930" y="6509635"/>
            <a:ext cx="955780" cy="34695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F8867-16A3-6FDF-0B75-0435F724E8D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18322348-72CF-3F6C-7EB9-E32501609C3F}"/>
              </a:ext>
            </a:extLst>
          </p:cNvPr>
          <p:cNvGrpSpPr/>
          <p:nvPr/>
        </p:nvGrpSpPr>
        <p:grpSpPr>
          <a:xfrm>
            <a:off x="4147864" y="1772517"/>
            <a:ext cx="3896265" cy="1703697"/>
            <a:chOff x="3110895" y="1821624"/>
            <a:chExt cx="2922199" cy="1277773"/>
          </a:xfrm>
        </p:grpSpPr>
        <p:sp>
          <p:nvSpPr>
            <p:cNvPr id="22" name="Rectangle 21">
              <a:extLst>
                <a:ext uri="{FF2B5EF4-FFF2-40B4-BE49-F238E27FC236}">
                  <a16:creationId xmlns:a16="http://schemas.microsoft.com/office/drawing/2014/main" id="{BF95886A-4479-E6A3-109E-F006DEC5D2D6}"/>
                </a:ext>
              </a:extLst>
            </p:cNvPr>
            <p:cNvSpPr/>
            <p:nvPr/>
          </p:nvSpPr>
          <p:spPr>
            <a:xfrm>
              <a:off x="3110895" y="2032857"/>
              <a:ext cx="2922199" cy="1066540"/>
            </a:xfrm>
            <a:prstGeom prst="rect">
              <a:avLst/>
            </a:prstGeom>
            <a:solidFill>
              <a:srgbClr val="01A8DD">
                <a:alpha val="5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09570"/>
              <a:r>
                <a:rPr lang="en-GB" sz="2400">
                  <a:solidFill>
                    <a:srgbClr val="214491"/>
                  </a:solidFill>
                  <a:latin typeface="Open Sans" panose="020B0606030504020204" pitchFamily="34" charset="0"/>
                  <a:ea typeface="Open Sans" panose="020B0606030504020204" pitchFamily="34" charset="0"/>
                  <a:cs typeface="Open Sans" panose="020B0606030504020204" pitchFamily="34" charset="0"/>
                </a:rPr>
                <a:t>Conversational </a:t>
              </a:r>
            </a:p>
            <a:p>
              <a:pPr defTabSz="609570"/>
              <a:r>
                <a:rPr lang="en-GB" sz="2400">
                  <a:solidFill>
                    <a:srgbClr val="214491"/>
                  </a:solidFill>
                  <a:latin typeface="Open Sans" panose="020B0606030504020204" pitchFamily="34" charset="0"/>
                  <a:ea typeface="Open Sans" panose="020B0606030504020204" pitchFamily="34" charset="0"/>
                  <a:cs typeface="Open Sans" panose="020B0606030504020204" pitchFamily="34" charset="0"/>
                </a:rPr>
                <a:t>Chat-Like Interface               for all Users</a:t>
              </a:r>
            </a:p>
          </p:txBody>
        </p:sp>
        <p:pic>
          <p:nvPicPr>
            <p:cNvPr id="4098" name="Picture 2" descr="Social Network Flat icons by Enamo Studios">
              <a:extLst>
                <a:ext uri="{FF2B5EF4-FFF2-40B4-BE49-F238E27FC236}">
                  <a16:creationId xmlns:a16="http://schemas.microsoft.com/office/drawing/2014/main" id="{3D0E6C6B-D716-D24C-2311-9068F0783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237" y="1821624"/>
              <a:ext cx="684164" cy="6841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B98FFC3C-186F-FBF9-DB42-C050CE7172CB}"/>
              </a:ext>
            </a:extLst>
          </p:cNvPr>
          <p:cNvGrpSpPr/>
          <p:nvPr/>
        </p:nvGrpSpPr>
        <p:grpSpPr>
          <a:xfrm>
            <a:off x="-5" y="1"/>
            <a:ext cx="4147876" cy="6858000"/>
            <a:chOff x="-4" y="0"/>
            <a:chExt cx="3110907" cy="5143500"/>
          </a:xfrm>
        </p:grpSpPr>
        <p:pic>
          <p:nvPicPr>
            <p:cNvPr id="8" name="Picture 7">
              <a:extLst>
                <a:ext uri="{FF2B5EF4-FFF2-40B4-BE49-F238E27FC236}">
                  <a16:creationId xmlns:a16="http://schemas.microsoft.com/office/drawing/2014/main" id="{001B0FFE-7CBE-74E8-FDC2-A785336EAE0E}"/>
                </a:ext>
              </a:extLst>
            </p:cNvPr>
            <p:cNvPicPr>
              <a:picLocks noChangeAspect="1"/>
            </p:cNvPicPr>
            <p:nvPr/>
          </p:nvPicPr>
          <p:blipFill>
            <a:blip r:embed="rId3"/>
            <a:stretch>
              <a:fillRect/>
            </a:stretch>
          </p:blipFill>
          <p:spPr>
            <a:xfrm>
              <a:off x="0" y="2024130"/>
              <a:ext cx="3110903" cy="3110903"/>
            </a:xfrm>
            <a:prstGeom prst="rect">
              <a:avLst/>
            </a:prstGeom>
          </p:spPr>
        </p:pic>
        <p:sp>
          <p:nvSpPr>
            <p:cNvPr id="11" name="Rectangle 10">
              <a:extLst>
                <a:ext uri="{FF2B5EF4-FFF2-40B4-BE49-F238E27FC236}">
                  <a16:creationId xmlns:a16="http://schemas.microsoft.com/office/drawing/2014/main" id="{CF47160E-DA52-B9C7-9C3E-6EBA07BDBDF8}"/>
                </a:ext>
              </a:extLst>
            </p:cNvPr>
            <p:cNvSpPr/>
            <p:nvPr/>
          </p:nvSpPr>
          <p:spPr>
            <a:xfrm>
              <a:off x="0" y="0"/>
              <a:ext cx="3110903" cy="2025088"/>
            </a:xfrm>
            <a:prstGeom prst="rect">
              <a:avLst/>
            </a:prstGeom>
            <a:solidFill>
              <a:srgbClr val="01A8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a:extLst>
                <a:ext uri="{FF2B5EF4-FFF2-40B4-BE49-F238E27FC236}">
                  <a16:creationId xmlns:a16="http://schemas.microsoft.com/office/drawing/2014/main" id="{6A743AFE-1587-55E4-4FF6-0A5ADFA7DD9E}"/>
                </a:ext>
              </a:extLst>
            </p:cNvPr>
            <p:cNvSpPr/>
            <p:nvPr/>
          </p:nvSpPr>
          <p:spPr>
            <a:xfrm>
              <a:off x="-2" y="2024129"/>
              <a:ext cx="3110896" cy="194137"/>
            </a:xfrm>
            <a:prstGeom prst="rect">
              <a:avLst/>
            </a:prstGeom>
            <a:solidFill>
              <a:srgbClr val="01A8D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463E7860-CC62-F1D1-B807-F29688AFAA51}"/>
                </a:ext>
              </a:extLst>
            </p:cNvPr>
            <p:cNvSpPr txBox="1"/>
            <p:nvPr/>
          </p:nvSpPr>
          <p:spPr>
            <a:xfrm>
              <a:off x="116469" y="276074"/>
              <a:ext cx="2877954" cy="1369413"/>
            </a:xfrm>
            <a:prstGeom prst="rect">
              <a:avLst/>
            </a:prstGeom>
            <a:noFill/>
          </p:spPr>
          <p:txBody>
            <a:bodyPr wrap="square" rtlCol="0">
              <a:spAutoFit/>
            </a:bodyPr>
            <a:lstStyle/>
            <a:p>
              <a:pPr defTabSz="609570">
                <a:spcAft>
                  <a:spcPts val="400"/>
                </a:spcAft>
                <a:buClr>
                  <a:prstClr val="black"/>
                </a:buClr>
                <a:buSzPts val="1100"/>
              </a:pPr>
              <a:r>
                <a:rPr lang="en-GB" sz="2400" b="1">
                  <a:solidFill>
                    <a:srgbClr val="214491"/>
                  </a:solidFill>
                  <a:latin typeface="Open Sans" panose="020B0606030504020204" pitchFamily="34" charset="0"/>
                  <a:ea typeface="Open Sans" panose="020B0606030504020204" pitchFamily="34" charset="0"/>
                  <a:cs typeface="Open Sans" panose="020B0606030504020204" pitchFamily="34" charset="0"/>
                </a:rPr>
                <a:t>Business User</a:t>
              </a:r>
            </a:p>
            <a:p>
              <a:pPr defTabSz="609570">
                <a:buClr>
                  <a:prstClr val="black"/>
                </a:buClr>
                <a:buSzPts val="1100"/>
              </a:pPr>
              <a:r>
                <a:rPr lang="en-GB" sz="2133">
                  <a:solidFill>
                    <a:srgbClr val="214491"/>
                  </a:solidFill>
                  <a:latin typeface="Open Sans" panose="020B0606030504020204" pitchFamily="34" charset="0"/>
                  <a:ea typeface="Open Sans" panose="020B0606030504020204" pitchFamily="34" charset="0"/>
                  <a:cs typeface="Open Sans" panose="020B0606030504020204" pitchFamily="34" charset="0"/>
                </a:rPr>
                <a:t>Non frequent user and user who are engaged in simple activities like requests and approvals</a:t>
              </a:r>
              <a:endParaRPr lang="en-DE" sz="2133">
                <a:solidFill>
                  <a:srgbClr val="21449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9">
              <a:extLst>
                <a:ext uri="{FF2B5EF4-FFF2-40B4-BE49-F238E27FC236}">
                  <a16:creationId xmlns:a16="http://schemas.microsoft.com/office/drawing/2014/main" id="{78E17BB8-1DCB-598C-2E73-2C0F8E906843}"/>
                </a:ext>
              </a:extLst>
            </p:cNvPr>
            <p:cNvSpPr/>
            <p:nvPr/>
          </p:nvSpPr>
          <p:spPr>
            <a:xfrm>
              <a:off x="-4" y="4949363"/>
              <a:ext cx="3110903" cy="194137"/>
            </a:xfrm>
            <a:prstGeom prst="rect">
              <a:avLst/>
            </a:prstGeom>
            <a:solidFill>
              <a:srgbClr val="FF8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9" name="Group 8">
            <a:extLst>
              <a:ext uri="{FF2B5EF4-FFF2-40B4-BE49-F238E27FC236}">
                <a16:creationId xmlns:a16="http://schemas.microsoft.com/office/drawing/2014/main" id="{B7743172-83BC-56A7-D952-02EA570173FE}"/>
              </a:ext>
            </a:extLst>
          </p:cNvPr>
          <p:cNvGrpSpPr/>
          <p:nvPr/>
        </p:nvGrpSpPr>
        <p:grpSpPr>
          <a:xfrm>
            <a:off x="8044119" y="1"/>
            <a:ext cx="4147884" cy="6857997"/>
            <a:chOff x="6033087" y="0"/>
            <a:chExt cx="3110913" cy="5143498"/>
          </a:xfrm>
        </p:grpSpPr>
        <p:pic>
          <p:nvPicPr>
            <p:cNvPr id="10" name="Picture 9">
              <a:extLst>
                <a:ext uri="{FF2B5EF4-FFF2-40B4-BE49-F238E27FC236}">
                  <a16:creationId xmlns:a16="http://schemas.microsoft.com/office/drawing/2014/main" id="{D3B3E884-69D5-6E29-2BE8-B634F6FA0E02}"/>
                </a:ext>
              </a:extLst>
            </p:cNvPr>
            <p:cNvPicPr>
              <a:picLocks noChangeAspect="1"/>
            </p:cNvPicPr>
            <p:nvPr/>
          </p:nvPicPr>
          <p:blipFill>
            <a:blip r:embed="rId4"/>
            <a:stretch>
              <a:fillRect/>
            </a:stretch>
          </p:blipFill>
          <p:spPr>
            <a:xfrm>
              <a:off x="6033087" y="0"/>
              <a:ext cx="3110902" cy="3110902"/>
            </a:xfrm>
            <a:prstGeom prst="rect">
              <a:avLst/>
            </a:prstGeom>
          </p:spPr>
        </p:pic>
        <p:sp>
          <p:nvSpPr>
            <p:cNvPr id="12" name="Rectangle 11">
              <a:extLst>
                <a:ext uri="{FF2B5EF4-FFF2-40B4-BE49-F238E27FC236}">
                  <a16:creationId xmlns:a16="http://schemas.microsoft.com/office/drawing/2014/main" id="{BFCD5EAD-C890-B6C0-98BD-F32B114CD608}"/>
                </a:ext>
              </a:extLst>
            </p:cNvPr>
            <p:cNvSpPr/>
            <p:nvPr/>
          </p:nvSpPr>
          <p:spPr>
            <a:xfrm rot="10800000">
              <a:off x="6033096" y="3098239"/>
              <a:ext cx="3110903" cy="2045259"/>
            </a:xfrm>
            <a:prstGeom prst="rect">
              <a:avLst/>
            </a:prstGeom>
            <a:solidFill>
              <a:srgbClr val="01A8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a:extLst>
                <a:ext uri="{FF2B5EF4-FFF2-40B4-BE49-F238E27FC236}">
                  <a16:creationId xmlns:a16="http://schemas.microsoft.com/office/drawing/2014/main" id="{0760CFB2-3C65-7DFE-89F6-03BF2CD236E6}"/>
                </a:ext>
              </a:extLst>
            </p:cNvPr>
            <p:cNvSpPr/>
            <p:nvPr/>
          </p:nvSpPr>
          <p:spPr>
            <a:xfrm rot="10800000">
              <a:off x="6033097" y="2904066"/>
              <a:ext cx="3110903" cy="206836"/>
            </a:xfrm>
            <a:prstGeom prst="rect">
              <a:avLst/>
            </a:prstGeom>
            <a:solidFill>
              <a:srgbClr val="01A8D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0">
              <a:extLst>
                <a:ext uri="{FF2B5EF4-FFF2-40B4-BE49-F238E27FC236}">
                  <a16:creationId xmlns:a16="http://schemas.microsoft.com/office/drawing/2014/main" id="{9C936C70-BA3C-22A9-931F-62F54C31D9D4}"/>
                </a:ext>
              </a:extLst>
            </p:cNvPr>
            <p:cNvSpPr/>
            <p:nvPr/>
          </p:nvSpPr>
          <p:spPr>
            <a:xfrm rot="10800000">
              <a:off x="6033096" y="1"/>
              <a:ext cx="3110903" cy="206836"/>
            </a:xfrm>
            <a:prstGeom prst="rect">
              <a:avLst/>
            </a:prstGeom>
            <a:solidFill>
              <a:srgbClr val="01A8D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endParaRPr lang="en-DE" sz="2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a:extLst>
                <a:ext uri="{FF2B5EF4-FFF2-40B4-BE49-F238E27FC236}">
                  <a16:creationId xmlns:a16="http://schemas.microsoft.com/office/drawing/2014/main" id="{CDA949B2-4569-D96E-25D8-4584D4D4939B}"/>
                </a:ext>
              </a:extLst>
            </p:cNvPr>
            <p:cNvSpPr txBox="1"/>
            <p:nvPr/>
          </p:nvSpPr>
          <p:spPr>
            <a:xfrm>
              <a:off x="6135084" y="3311092"/>
              <a:ext cx="2820202" cy="1123241"/>
            </a:xfrm>
            <a:prstGeom prst="rect">
              <a:avLst/>
            </a:prstGeom>
            <a:noFill/>
          </p:spPr>
          <p:txBody>
            <a:bodyPr wrap="square" rtlCol="0">
              <a:spAutoFit/>
            </a:bodyPr>
            <a:lstStyle/>
            <a:p>
              <a:pPr defTabSz="609570">
                <a:spcAft>
                  <a:spcPts val="400"/>
                </a:spcAft>
                <a:buClr>
                  <a:prstClr val="black"/>
                </a:buClr>
                <a:buSzPts val="1100"/>
              </a:pPr>
              <a:r>
                <a:rPr lang="en-GB" sz="2400" b="1">
                  <a:solidFill>
                    <a:srgbClr val="214491"/>
                  </a:solidFill>
                  <a:latin typeface="Open Sans" panose="020B0606030504020204" pitchFamily="34" charset="0"/>
                  <a:ea typeface="Open Sans" panose="020B0606030504020204" pitchFamily="34" charset="0"/>
                  <a:cs typeface="Open Sans" panose="020B0606030504020204" pitchFamily="34" charset="0"/>
                </a:rPr>
                <a:t>Power User</a:t>
              </a:r>
            </a:p>
            <a:p>
              <a:pPr defTabSz="609570">
                <a:buClr>
                  <a:prstClr val="black"/>
                </a:buClr>
                <a:buSzPts val="1100"/>
              </a:pPr>
              <a:r>
                <a:rPr lang="en-GB" sz="2133">
                  <a:solidFill>
                    <a:srgbClr val="214491"/>
                  </a:solidFill>
                  <a:latin typeface="Open Sans" panose="020B0606030504020204" pitchFamily="34" charset="0"/>
                  <a:ea typeface="Open Sans" panose="020B0606030504020204" pitchFamily="34" charset="0"/>
                  <a:cs typeface="Open Sans" panose="020B0606030504020204" pitchFamily="34" charset="0"/>
                </a:rPr>
                <a:t>Procurement professionals managing complex activities and processes</a:t>
              </a:r>
              <a:endParaRPr lang="en-DE" sz="2133">
                <a:solidFill>
                  <a:srgbClr val="21449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Group 18">
            <a:extLst>
              <a:ext uri="{FF2B5EF4-FFF2-40B4-BE49-F238E27FC236}">
                <a16:creationId xmlns:a16="http://schemas.microsoft.com/office/drawing/2014/main" id="{9D32488A-FFC7-0F47-22D1-913E028894EC}"/>
              </a:ext>
            </a:extLst>
          </p:cNvPr>
          <p:cNvGrpSpPr/>
          <p:nvPr/>
        </p:nvGrpSpPr>
        <p:grpSpPr>
          <a:xfrm>
            <a:off x="4049837" y="3668682"/>
            <a:ext cx="3994268" cy="3077561"/>
            <a:chOff x="3037377" y="2751511"/>
            <a:chExt cx="2995701" cy="2308171"/>
          </a:xfrm>
        </p:grpSpPr>
        <p:sp>
          <p:nvSpPr>
            <p:cNvPr id="23" name="Rectangle 22">
              <a:extLst>
                <a:ext uri="{FF2B5EF4-FFF2-40B4-BE49-F238E27FC236}">
                  <a16:creationId xmlns:a16="http://schemas.microsoft.com/office/drawing/2014/main" id="{7D637EC1-E03B-86C2-AA85-C4897A2B4627}"/>
                </a:ext>
              </a:extLst>
            </p:cNvPr>
            <p:cNvSpPr/>
            <p:nvPr/>
          </p:nvSpPr>
          <p:spPr>
            <a:xfrm>
              <a:off x="3110883" y="2751511"/>
              <a:ext cx="2922195" cy="949819"/>
            </a:xfrm>
            <a:prstGeom prst="rect">
              <a:avLst/>
            </a:prstGeom>
            <a:solidFill>
              <a:srgbClr val="01A8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defTabSz="609570"/>
              <a:r>
                <a:rPr lang="en-GB" sz="2400">
                  <a:solidFill>
                    <a:srgbClr val="214491"/>
                  </a:solidFill>
                  <a:latin typeface="Open Sans" panose="020B0606030504020204" pitchFamily="34" charset="0"/>
                  <a:ea typeface="Open Sans" panose="020B0606030504020204" pitchFamily="34" charset="0"/>
                  <a:cs typeface="Open Sans" panose="020B0606030504020204" pitchFamily="34" charset="0"/>
                </a:rPr>
                <a:t>Suite of Intelligent Functionalities within Zycus S2P Modules</a:t>
              </a:r>
            </a:p>
          </p:txBody>
        </p:sp>
        <p:pic>
          <p:nvPicPr>
            <p:cNvPr id="3" name="Picture 2">
              <a:extLst>
                <a:ext uri="{FF2B5EF4-FFF2-40B4-BE49-F238E27FC236}">
                  <a16:creationId xmlns:a16="http://schemas.microsoft.com/office/drawing/2014/main" id="{78238712-9013-13E4-3CEB-93A6D4E65B8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037377" y="3755386"/>
              <a:ext cx="1361763" cy="1304296"/>
            </a:xfrm>
            <a:prstGeom prst="rect">
              <a:avLst/>
            </a:prstGeom>
          </p:spPr>
        </p:pic>
      </p:grpSp>
      <p:sp>
        <p:nvSpPr>
          <p:cNvPr id="2" name="TextBox 1">
            <a:extLst>
              <a:ext uri="{FF2B5EF4-FFF2-40B4-BE49-F238E27FC236}">
                <a16:creationId xmlns:a16="http://schemas.microsoft.com/office/drawing/2014/main" id="{5CC390B0-3052-D4A3-6E0C-C1968B9A069E}"/>
              </a:ext>
            </a:extLst>
          </p:cNvPr>
          <p:cNvSpPr txBox="1"/>
          <p:nvPr/>
        </p:nvSpPr>
        <p:spPr>
          <a:xfrm>
            <a:off x="4882382" y="206498"/>
            <a:ext cx="3013612" cy="1091517"/>
          </a:xfrm>
          <a:prstGeom prst="rect">
            <a:avLst/>
          </a:prstGeom>
          <a:ln>
            <a:noFill/>
          </a:ln>
          <a:effectLst/>
        </p:spPr>
        <p:style>
          <a:lnRef idx="2">
            <a:schemeClr val="dk1"/>
          </a:lnRef>
          <a:fillRef idx="1">
            <a:schemeClr val="lt1"/>
          </a:fillRef>
          <a:effectRef idx="0">
            <a:schemeClr val="dk1"/>
          </a:effectRef>
          <a:fontRef idx="minor">
            <a:schemeClr val="dk1"/>
          </a:fontRef>
        </p:style>
        <p:txBody>
          <a:bodyPr wrap="square" anchor="ctr">
            <a:noAutofit/>
          </a:bodyPr>
          <a:lstStyle/>
          <a:p>
            <a:pPr algn="ctr" defTabSz="1218323"/>
            <a:r>
              <a:rPr lang="en-GB" sz="3735" b="1">
                <a:solidFill>
                  <a:srgbClr val="214491"/>
                </a:solidFill>
                <a:latin typeface="Open Sans Bold Bold"/>
              </a:rPr>
              <a:t>ADOPTION</a:t>
            </a:r>
          </a:p>
          <a:p>
            <a:pPr algn="ctr" defTabSz="1218323"/>
            <a:r>
              <a:rPr lang="en-GB" sz="2000">
                <a:solidFill>
                  <a:srgbClr val="214491"/>
                </a:solidFill>
                <a:latin typeface="Open Sans Bold Bold"/>
              </a:rPr>
              <a:t>(Easy to Use)</a:t>
            </a:r>
            <a:endParaRPr lang="en-DE" sz="1051">
              <a:solidFill>
                <a:srgbClr val="214491"/>
              </a:solidFill>
              <a:latin typeface="Calibri"/>
            </a:endParaRPr>
          </a:p>
        </p:txBody>
      </p:sp>
      <p:sp>
        <p:nvSpPr>
          <p:cNvPr id="16" name="Rectangle: Rounded Corners 15">
            <a:extLst>
              <a:ext uri="{FF2B5EF4-FFF2-40B4-BE49-F238E27FC236}">
                <a16:creationId xmlns:a16="http://schemas.microsoft.com/office/drawing/2014/main" id="{EC1CAE7F-9515-2FA9-2828-94511050E878}"/>
              </a:ext>
            </a:extLst>
          </p:cNvPr>
          <p:cNvSpPr/>
          <p:nvPr/>
        </p:nvSpPr>
        <p:spPr>
          <a:xfrm>
            <a:off x="4999340" y="121918"/>
            <a:ext cx="2802939" cy="125155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8323"/>
            <a:endParaRPr lang="en-DE" sz="2400">
              <a:solidFill>
                <a:srgbClr val="FFFFFF"/>
              </a:solidFill>
              <a:latin typeface="Calibri"/>
            </a:endParaRPr>
          </a:p>
        </p:txBody>
      </p:sp>
      <p:sp>
        <p:nvSpPr>
          <p:cNvPr id="24" name="TextBox 23">
            <a:extLst>
              <a:ext uri="{FF2B5EF4-FFF2-40B4-BE49-F238E27FC236}">
                <a16:creationId xmlns:a16="http://schemas.microsoft.com/office/drawing/2014/main" id="{AE9D870C-1B4D-7C4A-00CF-C23FF9F23CC3}"/>
              </a:ext>
            </a:extLst>
          </p:cNvPr>
          <p:cNvSpPr txBox="1"/>
          <p:nvPr/>
        </p:nvSpPr>
        <p:spPr>
          <a:xfrm>
            <a:off x="4306539" y="331511"/>
            <a:ext cx="482600" cy="830997"/>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1</a:t>
            </a:r>
            <a:endParaRPr lang="en-IN" sz="4800" b="1">
              <a:solidFill>
                <a:prstClr val="black">
                  <a:lumMod val="65000"/>
                  <a:lumOff val="35000"/>
                </a:prstClr>
              </a:solidFill>
              <a:latin typeface="Calibri"/>
            </a:endParaRPr>
          </a:p>
        </p:txBody>
      </p:sp>
      <p:sp>
        <p:nvSpPr>
          <p:cNvPr id="25" name="Oval 24">
            <a:extLst>
              <a:ext uri="{FF2B5EF4-FFF2-40B4-BE49-F238E27FC236}">
                <a16:creationId xmlns:a16="http://schemas.microsoft.com/office/drawing/2014/main" id="{DB736B2C-CDED-1221-38A8-2E627D5EACFA}"/>
              </a:ext>
            </a:extLst>
          </p:cNvPr>
          <p:cNvSpPr/>
          <p:nvPr/>
        </p:nvSpPr>
        <p:spPr>
          <a:xfrm>
            <a:off x="4249444" y="416569"/>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pic>
        <p:nvPicPr>
          <p:cNvPr id="4" name="Picture 2">
            <a:extLst>
              <a:ext uri="{FF2B5EF4-FFF2-40B4-BE49-F238E27FC236}">
                <a16:creationId xmlns:a16="http://schemas.microsoft.com/office/drawing/2014/main" id="{82FC6766-0ABC-0754-EE81-6C6A5A440F7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70551" b="-10852"/>
          <a:stretch/>
        </p:blipFill>
        <p:spPr bwMode="auto">
          <a:xfrm>
            <a:off x="7214404" y="2590199"/>
            <a:ext cx="752065" cy="721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292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5D063-3428-AA76-6000-D91F87E38BFC}"/>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77E5C651-9844-A30A-A9B1-CB926EC3CA75}"/>
              </a:ext>
            </a:extLst>
          </p:cNvPr>
          <p:cNvGrpSpPr/>
          <p:nvPr/>
        </p:nvGrpSpPr>
        <p:grpSpPr>
          <a:xfrm>
            <a:off x="213190" y="1273384"/>
            <a:ext cx="3646549" cy="5109523"/>
            <a:chOff x="159892" y="853440"/>
            <a:chExt cx="2734912" cy="3832142"/>
          </a:xfrm>
        </p:grpSpPr>
        <p:sp>
          <p:nvSpPr>
            <p:cNvPr id="24" name="TextBox 23">
              <a:extLst>
                <a:ext uri="{FF2B5EF4-FFF2-40B4-BE49-F238E27FC236}">
                  <a16:creationId xmlns:a16="http://schemas.microsoft.com/office/drawing/2014/main" id="{0ED9ADA8-22E3-FCBD-4851-E3DF6018F9A0}"/>
                </a:ext>
              </a:extLst>
            </p:cNvPr>
            <p:cNvSpPr txBox="1"/>
            <p:nvPr/>
          </p:nvSpPr>
          <p:spPr>
            <a:xfrm>
              <a:off x="634595" y="916875"/>
              <a:ext cx="2260209" cy="818638"/>
            </a:xfrm>
            <a:prstGeom prst="rect">
              <a:avLst/>
            </a:prstGeom>
            <a:ln>
              <a:noFill/>
            </a:ln>
            <a:effectLst/>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en-GB" sz="3735" b="1">
                  <a:solidFill>
                    <a:schemeClr val="accent1"/>
                  </a:solidFill>
                  <a:latin typeface="Open Sans Bold Bold"/>
                </a:rPr>
                <a:t>ADOPTION</a:t>
              </a:r>
            </a:p>
            <a:p>
              <a:pPr algn="ctr"/>
              <a:r>
                <a:rPr lang="en-GB" sz="2000">
                  <a:solidFill>
                    <a:schemeClr val="accent1"/>
                  </a:solidFill>
                  <a:latin typeface="Open Sans Bold Bold"/>
                </a:rPr>
                <a:t>(Easy to Use)</a:t>
              </a:r>
              <a:endParaRPr lang="en-DE" sz="1051">
                <a:solidFill>
                  <a:schemeClr val="accent1"/>
                </a:solidFill>
              </a:endParaRPr>
            </a:p>
          </p:txBody>
        </p:sp>
        <p:sp>
          <p:nvSpPr>
            <p:cNvPr id="11" name="Rectangle: Rounded Corners 10">
              <a:extLst>
                <a:ext uri="{FF2B5EF4-FFF2-40B4-BE49-F238E27FC236}">
                  <a16:creationId xmlns:a16="http://schemas.microsoft.com/office/drawing/2014/main" id="{B254F000-DDAB-512F-11B7-A50994A48592}"/>
                </a:ext>
              </a:extLst>
            </p:cNvPr>
            <p:cNvSpPr/>
            <p:nvPr/>
          </p:nvSpPr>
          <p:spPr>
            <a:xfrm>
              <a:off x="722314" y="853440"/>
              <a:ext cx="2102204"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400"/>
            </a:p>
          </p:txBody>
        </p:sp>
        <p:grpSp>
          <p:nvGrpSpPr>
            <p:cNvPr id="27" name="Group 26">
              <a:extLst>
                <a:ext uri="{FF2B5EF4-FFF2-40B4-BE49-F238E27FC236}">
                  <a16:creationId xmlns:a16="http://schemas.microsoft.com/office/drawing/2014/main" id="{EC5D5F98-C65D-5AC5-432A-B445548940D5}"/>
                </a:ext>
              </a:extLst>
            </p:cNvPr>
            <p:cNvGrpSpPr/>
            <p:nvPr/>
          </p:nvGrpSpPr>
          <p:grpSpPr>
            <a:xfrm>
              <a:off x="159892" y="1010636"/>
              <a:ext cx="492490" cy="623248"/>
              <a:chOff x="589761" y="2070890"/>
              <a:chExt cx="656653" cy="830996"/>
            </a:xfrm>
          </p:grpSpPr>
          <p:sp>
            <p:nvSpPr>
              <p:cNvPr id="5" name="TextBox 4">
                <a:extLst>
                  <a:ext uri="{FF2B5EF4-FFF2-40B4-BE49-F238E27FC236}">
                    <a16:creationId xmlns:a16="http://schemas.microsoft.com/office/drawing/2014/main" id="{7CEBDA71-F083-8CE5-3A75-1454BEE5F7AB}"/>
                  </a:ext>
                </a:extLst>
              </p:cNvPr>
              <p:cNvSpPr txBox="1"/>
              <p:nvPr/>
            </p:nvSpPr>
            <p:spPr>
              <a:xfrm>
                <a:off x="646856" y="2070890"/>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1</a:t>
                </a:r>
                <a:endParaRPr lang="en-IN" sz="4800" b="1">
                  <a:solidFill>
                    <a:prstClr val="black">
                      <a:lumMod val="65000"/>
                      <a:lumOff val="35000"/>
                    </a:prstClr>
                  </a:solidFill>
                  <a:latin typeface="Calibri"/>
                </a:endParaRPr>
              </a:p>
            </p:txBody>
          </p:sp>
          <p:sp>
            <p:nvSpPr>
              <p:cNvPr id="6" name="Oval 5">
                <a:extLst>
                  <a:ext uri="{FF2B5EF4-FFF2-40B4-BE49-F238E27FC236}">
                    <a16:creationId xmlns:a16="http://schemas.microsoft.com/office/drawing/2014/main" id="{FEFB3DF5-673D-FE47-09C4-0B3524F97550}"/>
                  </a:ext>
                </a:extLst>
              </p:cNvPr>
              <p:cNvSpPr/>
              <p:nvPr/>
            </p:nvSpPr>
            <p:spPr>
              <a:xfrm>
                <a:off x="589761" y="2155947"/>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7" name="TextBox 6">
              <a:extLst>
                <a:ext uri="{FF2B5EF4-FFF2-40B4-BE49-F238E27FC236}">
                  <a16:creationId xmlns:a16="http://schemas.microsoft.com/office/drawing/2014/main" id="{DA814EF1-DA33-D953-9CCE-9D1BEBDE4646}"/>
                </a:ext>
              </a:extLst>
            </p:cNvPr>
            <p:cNvSpPr txBox="1"/>
            <p:nvPr/>
          </p:nvSpPr>
          <p:spPr>
            <a:xfrm>
              <a:off x="581891" y="4200834"/>
              <a:ext cx="2242628"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Enhanced User Experience </a:t>
              </a:r>
            </a:p>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For Everyone</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29" name="Group 28">
              <a:extLst>
                <a:ext uri="{FF2B5EF4-FFF2-40B4-BE49-F238E27FC236}">
                  <a16:creationId xmlns:a16="http://schemas.microsoft.com/office/drawing/2014/main" id="{4B2BF2CE-7866-3A75-7524-9B78709559DA}"/>
                </a:ext>
              </a:extLst>
            </p:cNvPr>
            <p:cNvGrpSpPr/>
            <p:nvPr/>
          </p:nvGrpSpPr>
          <p:grpSpPr>
            <a:xfrm>
              <a:off x="690415" y="2137164"/>
              <a:ext cx="2001789" cy="1941606"/>
              <a:chOff x="918086" y="2209527"/>
              <a:chExt cx="3240001" cy="3240001"/>
            </a:xfrm>
          </p:grpSpPr>
          <p:sp>
            <p:nvSpPr>
              <p:cNvPr id="3" name="Oval 2">
                <a:extLst>
                  <a:ext uri="{FF2B5EF4-FFF2-40B4-BE49-F238E27FC236}">
                    <a16:creationId xmlns:a16="http://schemas.microsoft.com/office/drawing/2014/main" id="{04703277-1F35-54F5-8156-05820DAF328E}"/>
                  </a:ext>
                </a:extLst>
              </p:cNvPr>
              <p:cNvSpPr/>
              <p:nvPr/>
            </p:nvSpPr>
            <p:spPr>
              <a:xfrm>
                <a:off x="918086" y="2209527"/>
                <a:ext cx="3240001" cy="3240001"/>
              </a:xfrm>
              <a:custGeom>
                <a:avLst/>
                <a:gdLst>
                  <a:gd name="connsiteX0" fmla="*/ 0 w 3240001"/>
                  <a:gd name="connsiteY0" fmla="*/ 1620001 h 3240001"/>
                  <a:gd name="connsiteX1" fmla="*/ 1620001 w 3240001"/>
                  <a:gd name="connsiteY1" fmla="*/ 0 h 3240001"/>
                  <a:gd name="connsiteX2" fmla="*/ 3240002 w 3240001"/>
                  <a:gd name="connsiteY2" fmla="*/ 1620001 h 3240001"/>
                  <a:gd name="connsiteX3" fmla="*/ 1620001 w 3240001"/>
                  <a:gd name="connsiteY3" fmla="*/ 3240002 h 3240001"/>
                  <a:gd name="connsiteX4" fmla="*/ 0 w 3240001"/>
                  <a:gd name="connsiteY4" fmla="*/ 1620001 h 324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1" h="3240001" fill="none" extrusionOk="0">
                    <a:moveTo>
                      <a:pt x="0" y="1620001"/>
                    </a:moveTo>
                    <a:cubicBezTo>
                      <a:pt x="136251" y="595798"/>
                      <a:pt x="869530" y="9518"/>
                      <a:pt x="1620001" y="0"/>
                    </a:cubicBezTo>
                    <a:cubicBezTo>
                      <a:pt x="2549151" y="58882"/>
                      <a:pt x="3183199" y="724078"/>
                      <a:pt x="3240002" y="1620001"/>
                    </a:cubicBezTo>
                    <a:cubicBezTo>
                      <a:pt x="3443198" y="2544169"/>
                      <a:pt x="2375793" y="3176608"/>
                      <a:pt x="1620001" y="3240002"/>
                    </a:cubicBezTo>
                    <a:cubicBezTo>
                      <a:pt x="535964" y="3296501"/>
                      <a:pt x="107989" y="2368313"/>
                      <a:pt x="0" y="1620001"/>
                    </a:cubicBezTo>
                    <a:close/>
                  </a:path>
                  <a:path w="3240001" h="3240001" stroke="0" extrusionOk="0">
                    <a:moveTo>
                      <a:pt x="0" y="1620001"/>
                    </a:moveTo>
                    <a:cubicBezTo>
                      <a:pt x="-67996" y="844594"/>
                      <a:pt x="621720" y="-42772"/>
                      <a:pt x="1620001" y="0"/>
                    </a:cubicBezTo>
                    <a:cubicBezTo>
                      <a:pt x="2616856" y="-15081"/>
                      <a:pt x="3205726" y="787727"/>
                      <a:pt x="3240002" y="1620001"/>
                    </a:cubicBezTo>
                    <a:cubicBezTo>
                      <a:pt x="3060258" y="2574779"/>
                      <a:pt x="2495405" y="3262822"/>
                      <a:pt x="1620001" y="3240002"/>
                    </a:cubicBezTo>
                    <a:cubicBezTo>
                      <a:pt x="894912" y="3130237"/>
                      <a:pt x="-49659" y="2526094"/>
                      <a:pt x="0" y="1620001"/>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sp>
            <p:nvSpPr>
              <p:cNvPr id="9" name="Oval 8">
                <a:extLst>
                  <a:ext uri="{FF2B5EF4-FFF2-40B4-BE49-F238E27FC236}">
                    <a16:creationId xmlns:a16="http://schemas.microsoft.com/office/drawing/2014/main" id="{7D75A172-AC32-AFEE-31C2-DBD4832A56DD}"/>
                  </a:ext>
                </a:extLst>
              </p:cNvPr>
              <p:cNvSpPr/>
              <p:nvPr/>
            </p:nvSpPr>
            <p:spPr>
              <a:xfrm>
                <a:off x="1515285" y="2610166"/>
                <a:ext cx="2011065" cy="2018721"/>
              </a:xfrm>
              <a:prstGeom prst="ellipse">
                <a:avLst/>
              </a:prstGeom>
              <a:noFill/>
              <a:ln>
                <a:solidFill>
                  <a:schemeClr val="accent1">
                    <a:shade val="1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pic>
            <p:nvPicPr>
              <p:cNvPr id="15" name="Picture 14">
                <a:extLst>
                  <a:ext uri="{FF2B5EF4-FFF2-40B4-BE49-F238E27FC236}">
                    <a16:creationId xmlns:a16="http://schemas.microsoft.com/office/drawing/2014/main" id="{FABD69D3-54B8-3638-37B4-0E53EE88BD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0"/>
              <a:stretch/>
            </p:blipFill>
            <p:spPr>
              <a:xfrm>
                <a:off x="918087" y="3054816"/>
                <a:ext cx="3218137" cy="2009644"/>
              </a:xfrm>
              <a:prstGeom prst="roundRect">
                <a:avLst>
                  <a:gd name="adj" fmla="val 12220"/>
                </a:avLst>
              </a:prstGeom>
              <a:ln w="88900">
                <a:solidFill>
                  <a:schemeClr val="accent5">
                    <a:lumMod val="20000"/>
                    <a:lumOff val="80000"/>
                  </a:schemeClr>
                </a:solidFill>
              </a:ln>
            </p:spPr>
          </p:pic>
          <p:sp>
            <p:nvSpPr>
              <p:cNvPr id="16" name="Freeform 9">
                <a:extLst>
                  <a:ext uri="{FF2B5EF4-FFF2-40B4-BE49-F238E27FC236}">
                    <a16:creationId xmlns:a16="http://schemas.microsoft.com/office/drawing/2014/main" id="{87FA606A-F6AE-1E25-0164-374CD261ED9B}"/>
                  </a:ext>
                </a:extLst>
              </p:cNvPr>
              <p:cNvSpPr/>
              <p:nvPr/>
            </p:nvSpPr>
            <p:spPr>
              <a:xfrm>
                <a:off x="3021772" y="2770536"/>
                <a:ext cx="1136315" cy="2410849"/>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4"/>
                <a:stretch>
                  <a:fillRect t="-806" b="-806"/>
                </a:stretch>
              </a:blipFill>
              <a:ln>
                <a:solidFill>
                  <a:schemeClr val="accent5">
                    <a:lumMod val="60000"/>
                    <a:lumOff val="40000"/>
                  </a:schemeClr>
                </a:solidFill>
              </a:ln>
            </p:spPr>
            <p:txBody>
              <a:bodyPr/>
              <a:lstStyle/>
              <a:p>
                <a:pPr defTabSz="914354">
                  <a:defRPr/>
                </a:pPr>
                <a:endParaRPr lang="en-US" sz="1200">
                  <a:solidFill>
                    <a:prstClr val="black"/>
                  </a:solidFill>
                  <a:latin typeface="Calibri"/>
                </a:endParaRPr>
              </a:p>
            </p:txBody>
          </p:sp>
          <p:sp>
            <p:nvSpPr>
              <p:cNvPr id="17" name="Isosceles Triangle 16">
                <a:extLst>
                  <a:ext uri="{FF2B5EF4-FFF2-40B4-BE49-F238E27FC236}">
                    <a16:creationId xmlns:a16="http://schemas.microsoft.com/office/drawing/2014/main" id="{04B2DF3D-0767-362D-9F34-B1B6F95D86E2}"/>
                  </a:ext>
                </a:extLst>
              </p:cNvPr>
              <p:cNvSpPr/>
              <p:nvPr/>
            </p:nvSpPr>
            <p:spPr>
              <a:xfrm rot="6973029">
                <a:off x="2862180" y="2619645"/>
                <a:ext cx="123066" cy="124835"/>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grpSp>
      <p:sp>
        <p:nvSpPr>
          <p:cNvPr id="10" name="Title 9">
            <a:extLst>
              <a:ext uri="{FF2B5EF4-FFF2-40B4-BE49-F238E27FC236}">
                <a16:creationId xmlns:a16="http://schemas.microsoft.com/office/drawing/2014/main" id="{22F15A8C-25E3-4532-003C-4EE881A7174E}"/>
              </a:ext>
            </a:extLst>
          </p:cNvPr>
          <p:cNvSpPr>
            <a:spLocks noGrp="1"/>
          </p:cNvSpPr>
          <p:nvPr>
            <p:ph type="title"/>
          </p:nvPr>
        </p:nvSpPr>
        <p:spPr>
          <a:xfrm>
            <a:off x="371699" y="177100"/>
            <a:ext cx="11218044" cy="484813"/>
          </a:xfrm>
        </p:spPr>
        <p:txBody>
          <a:bodyPr/>
          <a:lstStyle/>
          <a:p>
            <a:r>
              <a:rPr lang="en-US"/>
              <a:t>WHY SHOULD PROCUREMENT LEADERS SIT UP AND TAKE NOTICE?</a:t>
            </a:r>
            <a:endParaRPr lang="en-DE"/>
          </a:p>
        </p:txBody>
      </p:sp>
      <p:grpSp>
        <p:nvGrpSpPr>
          <p:cNvPr id="14" name="Group 13">
            <a:extLst>
              <a:ext uri="{FF2B5EF4-FFF2-40B4-BE49-F238E27FC236}">
                <a16:creationId xmlns:a16="http://schemas.microsoft.com/office/drawing/2014/main" id="{5205B342-1D35-1257-9FF9-858F70E7469F}"/>
              </a:ext>
            </a:extLst>
          </p:cNvPr>
          <p:cNvGrpSpPr/>
          <p:nvPr/>
        </p:nvGrpSpPr>
        <p:grpSpPr>
          <a:xfrm>
            <a:off x="3980372" y="1273385"/>
            <a:ext cx="4256309" cy="5093548"/>
            <a:chOff x="2985279" y="853440"/>
            <a:chExt cx="3192232" cy="3820161"/>
          </a:xfrm>
        </p:grpSpPr>
        <p:sp>
          <p:nvSpPr>
            <p:cNvPr id="32" name="TextBox 31">
              <a:extLst>
                <a:ext uri="{FF2B5EF4-FFF2-40B4-BE49-F238E27FC236}">
                  <a16:creationId xmlns:a16="http://schemas.microsoft.com/office/drawing/2014/main" id="{7177FA35-02F8-DFE3-E03D-4CD9B540EF9F}"/>
                </a:ext>
              </a:extLst>
            </p:cNvPr>
            <p:cNvSpPr txBox="1"/>
            <p:nvPr/>
          </p:nvSpPr>
          <p:spPr>
            <a:xfrm>
              <a:off x="3539794" y="916875"/>
              <a:ext cx="2637717" cy="818638"/>
            </a:xfrm>
            <a:prstGeom prst="rect">
              <a:avLst/>
            </a:prstGeom>
            <a:solidFill>
              <a:schemeClr val="bg1"/>
            </a:solidFill>
            <a:ln>
              <a:noFill/>
            </a:ln>
          </p:spPr>
          <p:txBody>
            <a:bodyPr wrap="square" anchor="ctr">
              <a:noAutofit/>
            </a:bodyPr>
            <a:lstStyle/>
            <a:p>
              <a:pPr algn="ctr">
                <a:spcBef>
                  <a:spcPts val="1800"/>
                </a:spcBef>
              </a:pPr>
              <a:r>
                <a:rPr lang="en-GB" sz="3735" b="1">
                  <a:solidFill>
                    <a:schemeClr val="accent1"/>
                  </a:solidFill>
                  <a:latin typeface="Open Sans Bold Bold"/>
                </a:rPr>
                <a:t>RISK &amp; COMPLIANCE</a:t>
              </a:r>
              <a:endParaRPr lang="en-DE">
                <a:solidFill>
                  <a:schemeClr val="accent1"/>
                </a:solidFill>
              </a:endParaRPr>
            </a:p>
          </p:txBody>
        </p:sp>
        <p:grpSp>
          <p:nvGrpSpPr>
            <p:cNvPr id="25" name="Group 24">
              <a:extLst>
                <a:ext uri="{FF2B5EF4-FFF2-40B4-BE49-F238E27FC236}">
                  <a16:creationId xmlns:a16="http://schemas.microsoft.com/office/drawing/2014/main" id="{B326EAD1-80F0-68FD-8A67-464DF5C7A731}"/>
                </a:ext>
              </a:extLst>
            </p:cNvPr>
            <p:cNvGrpSpPr/>
            <p:nvPr/>
          </p:nvGrpSpPr>
          <p:grpSpPr>
            <a:xfrm>
              <a:off x="2985279" y="1010581"/>
              <a:ext cx="492490" cy="623248"/>
              <a:chOff x="4405095" y="1960945"/>
              <a:chExt cx="656653" cy="830996"/>
            </a:xfrm>
          </p:grpSpPr>
          <p:sp>
            <p:nvSpPr>
              <p:cNvPr id="58" name="TextBox 57">
                <a:extLst>
                  <a:ext uri="{FF2B5EF4-FFF2-40B4-BE49-F238E27FC236}">
                    <a16:creationId xmlns:a16="http://schemas.microsoft.com/office/drawing/2014/main" id="{F139CBA7-DB28-F9D6-3AC5-F269A289F758}"/>
                  </a:ext>
                </a:extLst>
              </p:cNvPr>
              <p:cNvSpPr txBox="1"/>
              <p:nvPr/>
            </p:nvSpPr>
            <p:spPr>
              <a:xfrm>
                <a:off x="4447500" y="1960945"/>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2</a:t>
                </a:r>
                <a:endParaRPr lang="en-IN" sz="4800" b="1">
                  <a:solidFill>
                    <a:prstClr val="black">
                      <a:lumMod val="65000"/>
                      <a:lumOff val="35000"/>
                    </a:prstClr>
                  </a:solidFill>
                  <a:latin typeface="Calibri"/>
                </a:endParaRPr>
              </a:p>
            </p:txBody>
          </p:sp>
          <p:sp>
            <p:nvSpPr>
              <p:cNvPr id="59" name="Oval 58">
                <a:extLst>
                  <a:ext uri="{FF2B5EF4-FFF2-40B4-BE49-F238E27FC236}">
                    <a16:creationId xmlns:a16="http://schemas.microsoft.com/office/drawing/2014/main" id="{25A64A5D-27C8-1C45-3748-96D4D93B54C5}"/>
                  </a:ext>
                </a:extLst>
              </p:cNvPr>
              <p:cNvSpPr/>
              <p:nvPr/>
            </p:nvSpPr>
            <p:spPr>
              <a:xfrm>
                <a:off x="4405095" y="2046002"/>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56" name="TextBox 55">
              <a:extLst>
                <a:ext uri="{FF2B5EF4-FFF2-40B4-BE49-F238E27FC236}">
                  <a16:creationId xmlns:a16="http://schemas.microsoft.com/office/drawing/2014/main" id="{F66620F8-1BE3-2D55-B844-12C21854C89C}"/>
                </a:ext>
              </a:extLst>
            </p:cNvPr>
            <p:cNvSpPr txBox="1"/>
            <p:nvPr/>
          </p:nvSpPr>
          <p:spPr>
            <a:xfrm>
              <a:off x="3608548" y="4188853"/>
              <a:ext cx="2487453"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AI support for Compliance and reduced Risk!</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0" name="Group 29">
              <a:extLst>
                <a:ext uri="{FF2B5EF4-FFF2-40B4-BE49-F238E27FC236}">
                  <a16:creationId xmlns:a16="http://schemas.microsoft.com/office/drawing/2014/main" id="{2019672B-0749-705E-A784-D7FEFA449092}"/>
                </a:ext>
              </a:extLst>
            </p:cNvPr>
            <p:cNvGrpSpPr/>
            <p:nvPr/>
          </p:nvGrpSpPr>
          <p:grpSpPr>
            <a:xfrm>
              <a:off x="3846844" y="2048384"/>
              <a:ext cx="2001789" cy="1941606"/>
              <a:chOff x="4733421" y="2099583"/>
              <a:chExt cx="3240001" cy="3240001"/>
            </a:xfrm>
          </p:grpSpPr>
          <p:sp>
            <p:nvSpPr>
              <p:cNvPr id="52" name="Oval 51">
                <a:extLst>
                  <a:ext uri="{FF2B5EF4-FFF2-40B4-BE49-F238E27FC236}">
                    <a16:creationId xmlns:a16="http://schemas.microsoft.com/office/drawing/2014/main" id="{985ABEDA-7634-E735-8865-61D9DC8ACD67}"/>
                  </a:ext>
                </a:extLst>
              </p:cNvPr>
              <p:cNvSpPr/>
              <p:nvPr/>
            </p:nvSpPr>
            <p:spPr>
              <a:xfrm>
                <a:off x="4733421" y="2099583"/>
                <a:ext cx="3240001" cy="3240001"/>
              </a:xfrm>
              <a:custGeom>
                <a:avLst/>
                <a:gdLst>
                  <a:gd name="connsiteX0" fmla="*/ 0 w 3240001"/>
                  <a:gd name="connsiteY0" fmla="*/ 1620001 h 3240001"/>
                  <a:gd name="connsiteX1" fmla="*/ 1620001 w 3240001"/>
                  <a:gd name="connsiteY1" fmla="*/ 0 h 3240001"/>
                  <a:gd name="connsiteX2" fmla="*/ 3240002 w 3240001"/>
                  <a:gd name="connsiteY2" fmla="*/ 1620001 h 3240001"/>
                  <a:gd name="connsiteX3" fmla="*/ 1620001 w 3240001"/>
                  <a:gd name="connsiteY3" fmla="*/ 3240002 h 3240001"/>
                  <a:gd name="connsiteX4" fmla="*/ 0 w 3240001"/>
                  <a:gd name="connsiteY4" fmla="*/ 1620001 h 324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1" h="3240001" fill="none" extrusionOk="0">
                    <a:moveTo>
                      <a:pt x="0" y="1620001"/>
                    </a:moveTo>
                    <a:cubicBezTo>
                      <a:pt x="136251" y="595798"/>
                      <a:pt x="869530" y="9518"/>
                      <a:pt x="1620001" y="0"/>
                    </a:cubicBezTo>
                    <a:cubicBezTo>
                      <a:pt x="2549151" y="58882"/>
                      <a:pt x="3183199" y="724078"/>
                      <a:pt x="3240002" y="1620001"/>
                    </a:cubicBezTo>
                    <a:cubicBezTo>
                      <a:pt x="3443198" y="2544169"/>
                      <a:pt x="2375793" y="3176608"/>
                      <a:pt x="1620001" y="3240002"/>
                    </a:cubicBezTo>
                    <a:cubicBezTo>
                      <a:pt x="535964" y="3296501"/>
                      <a:pt x="107989" y="2368313"/>
                      <a:pt x="0" y="1620001"/>
                    </a:cubicBezTo>
                    <a:close/>
                  </a:path>
                  <a:path w="3240001" h="3240001" stroke="0" extrusionOk="0">
                    <a:moveTo>
                      <a:pt x="0" y="1620001"/>
                    </a:moveTo>
                    <a:cubicBezTo>
                      <a:pt x="-67996" y="844594"/>
                      <a:pt x="621720" y="-42772"/>
                      <a:pt x="1620001" y="0"/>
                    </a:cubicBezTo>
                    <a:cubicBezTo>
                      <a:pt x="2616856" y="-15081"/>
                      <a:pt x="3205726" y="787727"/>
                      <a:pt x="3240002" y="1620001"/>
                    </a:cubicBezTo>
                    <a:cubicBezTo>
                      <a:pt x="3060258" y="2574779"/>
                      <a:pt x="2495405" y="3262822"/>
                      <a:pt x="1620001" y="3240002"/>
                    </a:cubicBezTo>
                    <a:cubicBezTo>
                      <a:pt x="894912" y="3130237"/>
                      <a:pt x="-49659" y="2526094"/>
                      <a:pt x="0" y="1620001"/>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pic>
            <p:nvPicPr>
              <p:cNvPr id="75" name="Picture 74" descr="A person with blue hair and glasses&#10;&#10;Description automatically generated">
                <a:extLst>
                  <a:ext uri="{FF2B5EF4-FFF2-40B4-BE49-F238E27FC236}">
                    <a16:creationId xmlns:a16="http://schemas.microsoft.com/office/drawing/2014/main" id="{D5ADE53C-784A-A1D5-EE4B-02F4AE7DCF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1458" y="3648054"/>
                <a:ext cx="1600514" cy="1600513"/>
              </a:xfrm>
              <a:prstGeom prst="ellipse">
                <a:avLst/>
              </a:prstGeom>
            </p:spPr>
          </p:pic>
          <p:sp>
            <p:nvSpPr>
              <p:cNvPr id="76" name="TextBox 75">
                <a:extLst>
                  <a:ext uri="{FF2B5EF4-FFF2-40B4-BE49-F238E27FC236}">
                    <a16:creationId xmlns:a16="http://schemas.microsoft.com/office/drawing/2014/main" id="{CCE80788-A1BA-E07A-4D92-37D4B9C0BB51}"/>
                  </a:ext>
                </a:extLst>
              </p:cNvPr>
              <p:cNvSpPr txBox="1"/>
              <p:nvPr/>
            </p:nvSpPr>
            <p:spPr>
              <a:xfrm>
                <a:off x="5090021" y="2667521"/>
                <a:ext cx="1207693" cy="885949"/>
              </a:xfrm>
              <a:prstGeom prst="rect">
                <a:avLst/>
              </a:prstGeom>
              <a:noFill/>
            </p:spPr>
            <p:txBody>
              <a:bodyPr wrap="square" rtlCol="0">
                <a:spAutoFit/>
              </a:bodyPr>
              <a:lstStyle/>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Missed supplier </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updates</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Human errors</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Unstructured requests</a:t>
                </a:r>
              </a:p>
            </p:txBody>
          </p:sp>
          <p:sp>
            <p:nvSpPr>
              <p:cNvPr id="77" name="TextBox 76">
                <a:extLst>
                  <a:ext uri="{FF2B5EF4-FFF2-40B4-BE49-F238E27FC236}">
                    <a16:creationId xmlns:a16="http://schemas.microsoft.com/office/drawing/2014/main" id="{448355B1-5F3B-1DB0-130F-B20A02115FCB}"/>
                  </a:ext>
                </a:extLst>
              </p:cNvPr>
              <p:cNvSpPr txBox="1"/>
              <p:nvPr/>
            </p:nvSpPr>
            <p:spPr>
              <a:xfrm>
                <a:off x="6331715" y="2665574"/>
                <a:ext cx="1388030" cy="885949"/>
              </a:xfrm>
              <a:prstGeom prst="rect">
                <a:avLst/>
              </a:prstGeom>
              <a:noFill/>
            </p:spPr>
            <p:txBody>
              <a:bodyPr wrap="square" rtlCol="0">
                <a:spAutoFit/>
              </a:bodyPr>
              <a:lstStyle/>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Proactive risk alerts</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Risk with precision</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missed details</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Low maverick </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spends</a:t>
                </a:r>
                <a:endParaRPr lang="en-IN" sz="7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endParaRPr>
              </a:p>
            </p:txBody>
          </p:sp>
          <p:cxnSp>
            <p:nvCxnSpPr>
              <p:cNvPr id="79" name="Straight Connector 78">
                <a:extLst>
                  <a:ext uri="{FF2B5EF4-FFF2-40B4-BE49-F238E27FC236}">
                    <a16:creationId xmlns:a16="http://schemas.microsoft.com/office/drawing/2014/main" id="{BAA5ACA9-A5E8-1DAF-8BDB-9F900B6E121E}"/>
                  </a:ext>
                </a:extLst>
              </p:cNvPr>
              <p:cNvCxnSpPr>
                <a:cxnSpLocks/>
              </p:cNvCxnSpPr>
              <p:nvPr/>
            </p:nvCxnSpPr>
            <p:spPr>
              <a:xfrm>
                <a:off x="6319812" y="2447515"/>
                <a:ext cx="0" cy="852607"/>
              </a:xfrm>
              <a:prstGeom prst="line">
                <a:avLst/>
              </a:prstGeom>
            </p:spPr>
            <p:style>
              <a:lnRef idx="1">
                <a:schemeClr val="accent1"/>
              </a:lnRef>
              <a:fillRef idx="0">
                <a:schemeClr val="accent1"/>
              </a:fillRef>
              <a:effectRef idx="0">
                <a:schemeClr val="accent1"/>
              </a:effectRef>
              <a:fontRef idx="minor">
                <a:schemeClr val="tx1"/>
              </a:fontRef>
            </p:style>
          </p:cxnSp>
          <p:pic>
            <p:nvPicPr>
              <p:cNvPr id="84" name="Picture 83" descr="A green circle with a white check mark&#10;&#10;Description automatically generated">
                <a:extLst>
                  <a:ext uri="{FF2B5EF4-FFF2-40B4-BE49-F238E27FC236}">
                    <a16:creationId xmlns:a16="http://schemas.microsoft.com/office/drawing/2014/main" id="{54C2B8AB-26DF-37B2-8FDC-50A187E3D5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3345" y="2445946"/>
                <a:ext cx="192215" cy="192215"/>
              </a:xfrm>
              <a:prstGeom prst="rect">
                <a:avLst/>
              </a:prstGeom>
            </p:spPr>
          </p:pic>
          <p:pic>
            <p:nvPicPr>
              <p:cNvPr id="86" name="Picture 85" descr="A red circle with a white question mark in it&#10;&#10;Description automatically generated">
                <a:extLst>
                  <a:ext uri="{FF2B5EF4-FFF2-40B4-BE49-F238E27FC236}">
                    <a16:creationId xmlns:a16="http://schemas.microsoft.com/office/drawing/2014/main" id="{2DFBB574-E820-2097-38F1-7F7D2EC160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95470" y="2447515"/>
                <a:ext cx="189079" cy="189079"/>
              </a:xfrm>
              <a:prstGeom prst="rect">
                <a:avLst/>
              </a:prstGeom>
            </p:spPr>
          </p:pic>
        </p:grpSp>
        <p:sp>
          <p:nvSpPr>
            <p:cNvPr id="13" name="Rectangle: Rounded Corners 12">
              <a:extLst>
                <a:ext uri="{FF2B5EF4-FFF2-40B4-BE49-F238E27FC236}">
                  <a16:creationId xmlns:a16="http://schemas.microsoft.com/office/drawing/2014/main" id="{387CFB53-2ADC-B0B3-01AE-415EFF8FFBB3}"/>
                </a:ext>
              </a:extLst>
            </p:cNvPr>
            <p:cNvSpPr/>
            <p:nvPr/>
          </p:nvSpPr>
          <p:spPr>
            <a:xfrm>
              <a:off x="3608548" y="853440"/>
              <a:ext cx="2487452"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400"/>
            </a:p>
          </p:txBody>
        </p:sp>
      </p:grpSp>
      <p:pic>
        <p:nvPicPr>
          <p:cNvPr id="4" name="Picture 3">
            <a:extLst>
              <a:ext uri="{FF2B5EF4-FFF2-40B4-BE49-F238E27FC236}">
                <a16:creationId xmlns:a16="http://schemas.microsoft.com/office/drawing/2014/main" id="{67E66D48-619B-8FF9-BEF8-35C037B05E6D}"/>
              </a:ext>
            </a:extLst>
          </p:cNvPr>
          <p:cNvPicPr>
            <a:picLocks noChangeAspect="1"/>
          </p:cNvPicPr>
          <p:nvPr/>
        </p:nvPicPr>
        <p:blipFill>
          <a:blip r:embed="rId8"/>
          <a:stretch>
            <a:fillRect/>
          </a:stretch>
        </p:blipFill>
        <p:spPr>
          <a:xfrm>
            <a:off x="11239422" y="6534619"/>
            <a:ext cx="955780" cy="346959"/>
          </a:xfrm>
          <a:prstGeom prst="rect">
            <a:avLst/>
          </a:prstGeom>
        </p:spPr>
      </p:pic>
    </p:spTree>
    <p:extLst>
      <p:ext uri="{BB962C8B-B14F-4D97-AF65-F5344CB8AC3E}">
        <p14:creationId xmlns:p14="http://schemas.microsoft.com/office/powerpoint/2010/main" val="238547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6DBAD-0F30-26E7-64FB-71C3062C09F7}"/>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5711181B-A6BC-9302-0305-FC31C4089926}"/>
              </a:ext>
            </a:extLst>
          </p:cNvPr>
          <p:cNvGrpSpPr/>
          <p:nvPr/>
        </p:nvGrpSpPr>
        <p:grpSpPr>
          <a:xfrm>
            <a:off x="213190" y="1273384"/>
            <a:ext cx="3646549" cy="5109523"/>
            <a:chOff x="159892" y="853440"/>
            <a:chExt cx="2734912" cy="3832142"/>
          </a:xfrm>
        </p:grpSpPr>
        <p:sp>
          <p:nvSpPr>
            <p:cNvPr id="24" name="TextBox 23">
              <a:extLst>
                <a:ext uri="{FF2B5EF4-FFF2-40B4-BE49-F238E27FC236}">
                  <a16:creationId xmlns:a16="http://schemas.microsoft.com/office/drawing/2014/main" id="{2ABF8327-ECDC-43EB-1955-C5125828CDEC}"/>
                </a:ext>
              </a:extLst>
            </p:cNvPr>
            <p:cNvSpPr txBox="1"/>
            <p:nvPr/>
          </p:nvSpPr>
          <p:spPr>
            <a:xfrm>
              <a:off x="634595" y="916875"/>
              <a:ext cx="2260209" cy="818638"/>
            </a:xfrm>
            <a:prstGeom prst="rect">
              <a:avLst/>
            </a:prstGeom>
            <a:ln>
              <a:noFill/>
            </a:ln>
            <a:effectLst/>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en-GB" sz="3735" b="1">
                  <a:solidFill>
                    <a:schemeClr val="accent1"/>
                  </a:solidFill>
                  <a:latin typeface="Open Sans Bold Bold"/>
                </a:rPr>
                <a:t>ADOPTION</a:t>
              </a:r>
            </a:p>
            <a:p>
              <a:pPr algn="ctr"/>
              <a:r>
                <a:rPr lang="en-GB" sz="2000">
                  <a:solidFill>
                    <a:schemeClr val="accent1"/>
                  </a:solidFill>
                  <a:latin typeface="Open Sans Bold Bold"/>
                </a:rPr>
                <a:t>(Easy to Use)</a:t>
              </a:r>
              <a:endParaRPr lang="en-DE" sz="1051">
                <a:solidFill>
                  <a:schemeClr val="accent1"/>
                </a:solidFill>
              </a:endParaRPr>
            </a:p>
          </p:txBody>
        </p:sp>
        <p:sp>
          <p:nvSpPr>
            <p:cNvPr id="11" name="Rectangle: Rounded Corners 10">
              <a:extLst>
                <a:ext uri="{FF2B5EF4-FFF2-40B4-BE49-F238E27FC236}">
                  <a16:creationId xmlns:a16="http://schemas.microsoft.com/office/drawing/2014/main" id="{7AB1A24C-09F3-F0B4-1ACD-41E78FA3702F}"/>
                </a:ext>
              </a:extLst>
            </p:cNvPr>
            <p:cNvSpPr/>
            <p:nvPr/>
          </p:nvSpPr>
          <p:spPr>
            <a:xfrm>
              <a:off x="722314" y="853440"/>
              <a:ext cx="2102204"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400"/>
            </a:p>
          </p:txBody>
        </p:sp>
        <p:grpSp>
          <p:nvGrpSpPr>
            <p:cNvPr id="27" name="Group 26">
              <a:extLst>
                <a:ext uri="{FF2B5EF4-FFF2-40B4-BE49-F238E27FC236}">
                  <a16:creationId xmlns:a16="http://schemas.microsoft.com/office/drawing/2014/main" id="{CD626C59-E481-8077-0E19-E54D7193C0EC}"/>
                </a:ext>
              </a:extLst>
            </p:cNvPr>
            <p:cNvGrpSpPr/>
            <p:nvPr/>
          </p:nvGrpSpPr>
          <p:grpSpPr>
            <a:xfrm>
              <a:off x="159892" y="1010636"/>
              <a:ext cx="492490" cy="623248"/>
              <a:chOff x="589761" y="2070890"/>
              <a:chExt cx="656653" cy="830996"/>
            </a:xfrm>
          </p:grpSpPr>
          <p:sp>
            <p:nvSpPr>
              <p:cNvPr id="5" name="TextBox 4">
                <a:extLst>
                  <a:ext uri="{FF2B5EF4-FFF2-40B4-BE49-F238E27FC236}">
                    <a16:creationId xmlns:a16="http://schemas.microsoft.com/office/drawing/2014/main" id="{7603CA05-5006-2CD9-73B2-9A44ADED9887}"/>
                  </a:ext>
                </a:extLst>
              </p:cNvPr>
              <p:cNvSpPr txBox="1"/>
              <p:nvPr/>
            </p:nvSpPr>
            <p:spPr>
              <a:xfrm>
                <a:off x="646856" y="2070890"/>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1</a:t>
                </a:r>
                <a:endParaRPr lang="en-IN" sz="4800" b="1">
                  <a:solidFill>
                    <a:prstClr val="black">
                      <a:lumMod val="65000"/>
                      <a:lumOff val="35000"/>
                    </a:prstClr>
                  </a:solidFill>
                  <a:latin typeface="Calibri"/>
                </a:endParaRPr>
              </a:p>
            </p:txBody>
          </p:sp>
          <p:sp>
            <p:nvSpPr>
              <p:cNvPr id="6" name="Oval 5">
                <a:extLst>
                  <a:ext uri="{FF2B5EF4-FFF2-40B4-BE49-F238E27FC236}">
                    <a16:creationId xmlns:a16="http://schemas.microsoft.com/office/drawing/2014/main" id="{B10002BB-5087-A75B-762B-3317CDAF03B3}"/>
                  </a:ext>
                </a:extLst>
              </p:cNvPr>
              <p:cNvSpPr/>
              <p:nvPr/>
            </p:nvSpPr>
            <p:spPr>
              <a:xfrm>
                <a:off x="589761" y="2155947"/>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7" name="TextBox 6">
              <a:extLst>
                <a:ext uri="{FF2B5EF4-FFF2-40B4-BE49-F238E27FC236}">
                  <a16:creationId xmlns:a16="http://schemas.microsoft.com/office/drawing/2014/main" id="{D5E7430D-67B0-B34E-EA78-8DBB4B09F715}"/>
                </a:ext>
              </a:extLst>
            </p:cNvPr>
            <p:cNvSpPr txBox="1"/>
            <p:nvPr/>
          </p:nvSpPr>
          <p:spPr>
            <a:xfrm>
              <a:off x="581891" y="4200834"/>
              <a:ext cx="2242628"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Enhanced User Experience </a:t>
              </a:r>
            </a:p>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For Everyone</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29" name="Group 28">
              <a:extLst>
                <a:ext uri="{FF2B5EF4-FFF2-40B4-BE49-F238E27FC236}">
                  <a16:creationId xmlns:a16="http://schemas.microsoft.com/office/drawing/2014/main" id="{460E66B9-08FF-2D0A-D1A0-4C0B888A5A56}"/>
                </a:ext>
              </a:extLst>
            </p:cNvPr>
            <p:cNvGrpSpPr/>
            <p:nvPr/>
          </p:nvGrpSpPr>
          <p:grpSpPr>
            <a:xfrm>
              <a:off x="690415" y="2137164"/>
              <a:ext cx="2001789" cy="1941606"/>
              <a:chOff x="918086" y="2209527"/>
              <a:chExt cx="3240001" cy="3240001"/>
            </a:xfrm>
          </p:grpSpPr>
          <p:sp>
            <p:nvSpPr>
              <p:cNvPr id="3" name="Oval 2">
                <a:extLst>
                  <a:ext uri="{FF2B5EF4-FFF2-40B4-BE49-F238E27FC236}">
                    <a16:creationId xmlns:a16="http://schemas.microsoft.com/office/drawing/2014/main" id="{FBFF6A73-B9C4-AB20-F296-E3815F3222CE}"/>
                  </a:ext>
                </a:extLst>
              </p:cNvPr>
              <p:cNvSpPr/>
              <p:nvPr/>
            </p:nvSpPr>
            <p:spPr>
              <a:xfrm>
                <a:off x="918086" y="2209527"/>
                <a:ext cx="3240001" cy="3240001"/>
              </a:xfrm>
              <a:custGeom>
                <a:avLst/>
                <a:gdLst>
                  <a:gd name="connsiteX0" fmla="*/ 0 w 3240001"/>
                  <a:gd name="connsiteY0" fmla="*/ 1620001 h 3240001"/>
                  <a:gd name="connsiteX1" fmla="*/ 1620001 w 3240001"/>
                  <a:gd name="connsiteY1" fmla="*/ 0 h 3240001"/>
                  <a:gd name="connsiteX2" fmla="*/ 3240002 w 3240001"/>
                  <a:gd name="connsiteY2" fmla="*/ 1620001 h 3240001"/>
                  <a:gd name="connsiteX3" fmla="*/ 1620001 w 3240001"/>
                  <a:gd name="connsiteY3" fmla="*/ 3240002 h 3240001"/>
                  <a:gd name="connsiteX4" fmla="*/ 0 w 3240001"/>
                  <a:gd name="connsiteY4" fmla="*/ 1620001 h 324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1" h="3240001" fill="none" extrusionOk="0">
                    <a:moveTo>
                      <a:pt x="0" y="1620001"/>
                    </a:moveTo>
                    <a:cubicBezTo>
                      <a:pt x="136251" y="595798"/>
                      <a:pt x="869530" y="9518"/>
                      <a:pt x="1620001" y="0"/>
                    </a:cubicBezTo>
                    <a:cubicBezTo>
                      <a:pt x="2549151" y="58882"/>
                      <a:pt x="3183199" y="724078"/>
                      <a:pt x="3240002" y="1620001"/>
                    </a:cubicBezTo>
                    <a:cubicBezTo>
                      <a:pt x="3443198" y="2544169"/>
                      <a:pt x="2375793" y="3176608"/>
                      <a:pt x="1620001" y="3240002"/>
                    </a:cubicBezTo>
                    <a:cubicBezTo>
                      <a:pt x="535964" y="3296501"/>
                      <a:pt x="107989" y="2368313"/>
                      <a:pt x="0" y="1620001"/>
                    </a:cubicBezTo>
                    <a:close/>
                  </a:path>
                  <a:path w="3240001" h="3240001" stroke="0" extrusionOk="0">
                    <a:moveTo>
                      <a:pt x="0" y="1620001"/>
                    </a:moveTo>
                    <a:cubicBezTo>
                      <a:pt x="-67996" y="844594"/>
                      <a:pt x="621720" y="-42772"/>
                      <a:pt x="1620001" y="0"/>
                    </a:cubicBezTo>
                    <a:cubicBezTo>
                      <a:pt x="2616856" y="-15081"/>
                      <a:pt x="3205726" y="787727"/>
                      <a:pt x="3240002" y="1620001"/>
                    </a:cubicBezTo>
                    <a:cubicBezTo>
                      <a:pt x="3060258" y="2574779"/>
                      <a:pt x="2495405" y="3262822"/>
                      <a:pt x="1620001" y="3240002"/>
                    </a:cubicBezTo>
                    <a:cubicBezTo>
                      <a:pt x="894912" y="3130237"/>
                      <a:pt x="-49659" y="2526094"/>
                      <a:pt x="0" y="1620001"/>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sp>
            <p:nvSpPr>
              <p:cNvPr id="9" name="Oval 8">
                <a:extLst>
                  <a:ext uri="{FF2B5EF4-FFF2-40B4-BE49-F238E27FC236}">
                    <a16:creationId xmlns:a16="http://schemas.microsoft.com/office/drawing/2014/main" id="{495B1E2A-714F-8103-BEA9-0D825ACBB261}"/>
                  </a:ext>
                </a:extLst>
              </p:cNvPr>
              <p:cNvSpPr/>
              <p:nvPr/>
            </p:nvSpPr>
            <p:spPr>
              <a:xfrm>
                <a:off x="1515285" y="2610166"/>
                <a:ext cx="2011065" cy="2018721"/>
              </a:xfrm>
              <a:prstGeom prst="ellipse">
                <a:avLst/>
              </a:prstGeom>
              <a:noFill/>
              <a:ln>
                <a:solidFill>
                  <a:schemeClr val="accent1">
                    <a:shade val="1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pic>
            <p:nvPicPr>
              <p:cNvPr id="15" name="Picture 14">
                <a:extLst>
                  <a:ext uri="{FF2B5EF4-FFF2-40B4-BE49-F238E27FC236}">
                    <a16:creationId xmlns:a16="http://schemas.microsoft.com/office/drawing/2014/main" id="{481ECF00-F247-62F3-E215-93851B66B5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0"/>
              <a:stretch/>
            </p:blipFill>
            <p:spPr>
              <a:xfrm>
                <a:off x="918087" y="3054816"/>
                <a:ext cx="3218137" cy="2009644"/>
              </a:xfrm>
              <a:prstGeom prst="roundRect">
                <a:avLst>
                  <a:gd name="adj" fmla="val 12220"/>
                </a:avLst>
              </a:prstGeom>
              <a:ln w="88900">
                <a:solidFill>
                  <a:schemeClr val="accent5">
                    <a:lumMod val="20000"/>
                    <a:lumOff val="80000"/>
                  </a:schemeClr>
                </a:solidFill>
              </a:ln>
            </p:spPr>
          </p:pic>
          <p:sp>
            <p:nvSpPr>
              <p:cNvPr id="16" name="Freeform 9">
                <a:extLst>
                  <a:ext uri="{FF2B5EF4-FFF2-40B4-BE49-F238E27FC236}">
                    <a16:creationId xmlns:a16="http://schemas.microsoft.com/office/drawing/2014/main" id="{DE027FD1-7C05-B6B5-532A-30C6024381A7}"/>
                  </a:ext>
                </a:extLst>
              </p:cNvPr>
              <p:cNvSpPr/>
              <p:nvPr/>
            </p:nvSpPr>
            <p:spPr>
              <a:xfrm>
                <a:off x="3021772" y="2770536"/>
                <a:ext cx="1136315" cy="2410849"/>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4"/>
                <a:stretch>
                  <a:fillRect t="-806" b="-806"/>
                </a:stretch>
              </a:blipFill>
              <a:ln>
                <a:solidFill>
                  <a:schemeClr val="accent5">
                    <a:lumMod val="60000"/>
                    <a:lumOff val="40000"/>
                  </a:schemeClr>
                </a:solidFill>
              </a:ln>
            </p:spPr>
            <p:txBody>
              <a:bodyPr/>
              <a:lstStyle/>
              <a:p>
                <a:pPr defTabSz="914354">
                  <a:defRPr/>
                </a:pPr>
                <a:endParaRPr lang="en-US" sz="1200">
                  <a:solidFill>
                    <a:prstClr val="black"/>
                  </a:solidFill>
                  <a:latin typeface="Calibri"/>
                </a:endParaRPr>
              </a:p>
            </p:txBody>
          </p:sp>
          <p:sp>
            <p:nvSpPr>
              <p:cNvPr id="17" name="Isosceles Triangle 16">
                <a:extLst>
                  <a:ext uri="{FF2B5EF4-FFF2-40B4-BE49-F238E27FC236}">
                    <a16:creationId xmlns:a16="http://schemas.microsoft.com/office/drawing/2014/main" id="{11B9B1FE-B338-8D81-A9EC-7C471B79278D}"/>
                  </a:ext>
                </a:extLst>
              </p:cNvPr>
              <p:cNvSpPr/>
              <p:nvPr/>
            </p:nvSpPr>
            <p:spPr>
              <a:xfrm rot="6973029">
                <a:off x="2862180" y="2619645"/>
                <a:ext cx="123066" cy="124835"/>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grpSp>
      <p:sp>
        <p:nvSpPr>
          <p:cNvPr id="10" name="Title 9">
            <a:extLst>
              <a:ext uri="{FF2B5EF4-FFF2-40B4-BE49-F238E27FC236}">
                <a16:creationId xmlns:a16="http://schemas.microsoft.com/office/drawing/2014/main" id="{96057D72-640C-0DFB-5065-9CC5BDE06440}"/>
              </a:ext>
            </a:extLst>
          </p:cNvPr>
          <p:cNvSpPr>
            <a:spLocks noGrp="1"/>
          </p:cNvSpPr>
          <p:nvPr>
            <p:ph type="title"/>
          </p:nvPr>
        </p:nvSpPr>
        <p:spPr>
          <a:xfrm>
            <a:off x="371699" y="177100"/>
            <a:ext cx="11218044" cy="484813"/>
          </a:xfrm>
        </p:spPr>
        <p:txBody>
          <a:bodyPr/>
          <a:lstStyle/>
          <a:p>
            <a:r>
              <a:rPr lang="en-US"/>
              <a:t>WHY SHOULD PROCUREMENT LEADERS SIT UP AND TAKE NOTICE?</a:t>
            </a:r>
            <a:endParaRPr lang="en-DE"/>
          </a:p>
        </p:txBody>
      </p:sp>
      <p:grpSp>
        <p:nvGrpSpPr>
          <p:cNvPr id="18" name="Group 17">
            <a:extLst>
              <a:ext uri="{FF2B5EF4-FFF2-40B4-BE49-F238E27FC236}">
                <a16:creationId xmlns:a16="http://schemas.microsoft.com/office/drawing/2014/main" id="{1D0A69DE-6CA0-8FC8-9E0E-C7B397656E47}"/>
              </a:ext>
            </a:extLst>
          </p:cNvPr>
          <p:cNvGrpSpPr/>
          <p:nvPr/>
        </p:nvGrpSpPr>
        <p:grpSpPr>
          <a:xfrm>
            <a:off x="8382351" y="1273385"/>
            <a:ext cx="3719076" cy="5068223"/>
            <a:chOff x="6286763" y="853440"/>
            <a:chExt cx="2789307" cy="3801167"/>
          </a:xfrm>
        </p:grpSpPr>
        <p:sp>
          <p:nvSpPr>
            <p:cNvPr id="34" name="TextBox 33">
              <a:extLst>
                <a:ext uri="{FF2B5EF4-FFF2-40B4-BE49-F238E27FC236}">
                  <a16:creationId xmlns:a16="http://schemas.microsoft.com/office/drawing/2014/main" id="{F38F7FDF-634C-60E9-038C-9572B390409B}"/>
                </a:ext>
              </a:extLst>
            </p:cNvPr>
            <p:cNvSpPr txBox="1"/>
            <p:nvPr/>
          </p:nvSpPr>
          <p:spPr>
            <a:xfrm>
              <a:off x="6815860" y="907271"/>
              <a:ext cx="2260209" cy="818638"/>
            </a:xfrm>
            <a:prstGeom prst="rect">
              <a:avLst/>
            </a:prstGeom>
            <a:solidFill>
              <a:schemeClr val="bg1"/>
            </a:solidFill>
            <a:ln>
              <a:noFill/>
            </a:ln>
          </p:spPr>
          <p:txBody>
            <a:bodyPr wrap="square" anchor="ctr">
              <a:noAutofit/>
            </a:bodyPr>
            <a:lstStyle/>
            <a:p>
              <a:pPr algn="ctr">
                <a:spcBef>
                  <a:spcPts val="1800"/>
                </a:spcBef>
              </a:pPr>
              <a:r>
                <a:rPr lang="en-GB" sz="3735" b="1">
                  <a:solidFill>
                    <a:schemeClr val="accent1"/>
                  </a:solidFill>
                  <a:latin typeface="Open Sans Bold Bold"/>
                </a:rPr>
                <a:t>DRIVE EFFICIENCY</a:t>
              </a:r>
              <a:endParaRPr lang="en-DE">
                <a:solidFill>
                  <a:schemeClr val="accent1"/>
                </a:solidFill>
              </a:endParaRPr>
            </a:p>
          </p:txBody>
        </p:sp>
        <p:grpSp>
          <p:nvGrpSpPr>
            <p:cNvPr id="20" name="Group 19">
              <a:extLst>
                <a:ext uri="{FF2B5EF4-FFF2-40B4-BE49-F238E27FC236}">
                  <a16:creationId xmlns:a16="http://schemas.microsoft.com/office/drawing/2014/main" id="{21BA3A35-425B-88EE-0E6D-93260EDEA42F}"/>
                </a:ext>
              </a:extLst>
            </p:cNvPr>
            <p:cNvGrpSpPr/>
            <p:nvPr/>
          </p:nvGrpSpPr>
          <p:grpSpPr>
            <a:xfrm>
              <a:off x="6286763" y="1010580"/>
              <a:ext cx="492490" cy="623248"/>
              <a:chOff x="509368" y="1784538"/>
              <a:chExt cx="656653" cy="830996"/>
            </a:xfrm>
          </p:grpSpPr>
          <p:sp>
            <p:nvSpPr>
              <p:cNvPr id="26" name="TextBox 25">
                <a:extLst>
                  <a:ext uri="{FF2B5EF4-FFF2-40B4-BE49-F238E27FC236}">
                    <a16:creationId xmlns:a16="http://schemas.microsoft.com/office/drawing/2014/main" id="{78084727-8922-204F-4499-071E4069A335}"/>
                  </a:ext>
                </a:extLst>
              </p:cNvPr>
              <p:cNvSpPr txBox="1"/>
              <p:nvPr/>
            </p:nvSpPr>
            <p:spPr>
              <a:xfrm>
                <a:off x="566464" y="1784538"/>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3</a:t>
                </a:r>
                <a:endParaRPr lang="en-IN" sz="4800" b="1">
                  <a:solidFill>
                    <a:prstClr val="black">
                      <a:lumMod val="65000"/>
                      <a:lumOff val="35000"/>
                    </a:prstClr>
                  </a:solidFill>
                  <a:latin typeface="Calibri"/>
                </a:endParaRPr>
              </a:p>
            </p:txBody>
          </p:sp>
          <p:sp>
            <p:nvSpPr>
              <p:cNvPr id="28" name="Oval 27">
                <a:extLst>
                  <a:ext uri="{FF2B5EF4-FFF2-40B4-BE49-F238E27FC236}">
                    <a16:creationId xmlns:a16="http://schemas.microsoft.com/office/drawing/2014/main" id="{E959FCDE-423E-EDD0-E52E-CA907A857CB0}"/>
                  </a:ext>
                </a:extLst>
              </p:cNvPr>
              <p:cNvSpPr/>
              <p:nvPr/>
            </p:nvSpPr>
            <p:spPr>
              <a:xfrm>
                <a:off x="509368" y="1869595"/>
                <a:ext cx="656653" cy="676619"/>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21" name="TextBox 20">
              <a:extLst>
                <a:ext uri="{FF2B5EF4-FFF2-40B4-BE49-F238E27FC236}">
                  <a16:creationId xmlns:a16="http://schemas.microsoft.com/office/drawing/2014/main" id="{714A58CC-9061-F560-869A-F16882A9E132}"/>
                </a:ext>
              </a:extLst>
            </p:cNvPr>
            <p:cNvSpPr txBox="1"/>
            <p:nvPr/>
          </p:nvSpPr>
          <p:spPr>
            <a:xfrm>
              <a:off x="6329586" y="4169859"/>
              <a:ext cx="2746484"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Reduce manual efforts and focus on high-value tasks!</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1" name="Group 30">
              <a:extLst>
                <a:ext uri="{FF2B5EF4-FFF2-40B4-BE49-F238E27FC236}">
                  <a16:creationId xmlns:a16="http://schemas.microsoft.com/office/drawing/2014/main" id="{69072407-54A8-B712-5C7D-A9CA284193AC}"/>
                </a:ext>
              </a:extLst>
            </p:cNvPr>
            <p:cNvGrpSpPr/>
            <p:nvPr/>
          </p:nvGrpSpPr>
          <p:grpSpPr>
            <a:xfrm>
              <a:off x="6794607" y="2048383"/>
              <a:ext cx="2150298" cy="1941605"/>
              <a:chOff x="8367441" y="1856927"/>
              <a:chExt cx="3480371" cy="3240000"/>
            </a:xfrm>
          </p:grpSpPr>
          <p:sp>
            <p:nvSpPr>
              <p:cNvPr id="19" name="Oval 18">
                <a:extLst>
                  <a:ext uri="{FF2B5EF4-FFF2-40B4-BE49-F238E27FC236}">
                    <a16:creationId xmlns:a16="http://schemas.microsoft.com/office/drawing/2014/main" id="{06221236-9602-9253-2D20-6E461E657BBB}"/>
                  </a:ext>
                </a:extLst>
              </p:cNvPr>
              <p:cNvSpPr/>
              <p:nvPr/>
            </p:nvSpPr>
            <p:spPr>
              <a:xfrm>
                <a:off x="8421934" y="1856927"/>
                <a:ext cx="3240000" cy="3240000"/>
              </a:xfrm>
              <a:custGeom>
                <a:avLst/>
                <a:gdLst>
                  <a:gd name="connsiteX0" fmla="*/ 0 w 3240000"/>
                  <a:gd name="connsiteY0" fmla="*/ 1620000 h 3240000"/>
                  <a:gd name="connsiteX1" fmla="*/ 1620000 w 3240000"/>
                  <a:gd name="connsiteY1" fmla="*/ 0 h 3240000"/>
                  <a:gd name="connsiteX2" fmla="*/ 3240000 w 3240000"/>
                  <a:gd name="connsiteY2" fmla="*/ 1620000 h 3240000"/>
                  <a:gd name="connsiteX3" fmla="*/ 1620000 w 3240000"/>
                  <a:gd name="connsiteY3" fmla="*/ 3240000 h 3240000"/>
                  <a:gd name="connsiteX4" fmla="*/ 0 w 3240000"/>
                  <a:gd name="connsiteY4" fmla="*/ 1620000 h 32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3240000" fill="none" extrusionOk="0">
                    <a:moveTo>
                      <a:pt x="0" y="1620000"/>
                    </a:moveTo>
                    <a:cubicBezTo>
                      <a:pt x="136767" y="595309"/>
                      <a:pt x="873558" y="9783"/>
                      <a:pt x="1620000" y="0"/>
                    </a:cubicBezTo>
                    <a:cubicBezTo>
                      <a:pt x="2549283" y="59112"/>
                      <a:pt x="3181153" y="724035"/>
                      <a:pt x="3240000" y="1620000"/>
                    </a:cubicBezTo>
                    <a:cubicBezTo>
                      <a:pt x="3445952" y="2544567"/>
                      <a:pt x="2371669" y="3174724"/>
                      <a:pt x="1620000" y="3240000"/>
                    </a:cubicBezTo>
                    <a:cubicBezTo>
                      <a:pt x="533690" y="3297178"/>
                      <a:pt x="108113" y="2368143"/>
                      <a:pt x="0" y="1620000"/>
                    </a:cubicBezTo>
                    <a:close/>
                  </a:path>
                  <a:path w="3240000" h="3240000" stroke="0" extrusionOk="0">
                    <a:moveTo>
                      <a:pt x="0" y="1620000"/>
                    </a:moveTo>
                    <a:cubicBezTo>
                      <a:pt x="-69564" y="847346"/>
                      <a:pt x="619901" y="-43523"/>
                      <a:pt x="1620000" y="0"/>
                    </a:cubicBezTo>
                    <a:cubicBezTo>
                      <a:pt x="2619248" y="-15434"/>
                      <a:pt x="3204470" y="790010"/>
                      <a:pt x="3240000" y="1620000"/>
                    </a:cubicBezTo>
                    <a:cubicBezTo>
                      <a:pt x="3058840" y="2575250"/>
                      <a:pt x="2493301" y="3265306"/>
                      <a:pt x="1620000" y="3240000"/>
                    </a:cubicBezTo>
                    <a:cubicBezTo>
                      <a:pt x="897017" y="3128873"/>
                      <a:pt x="-50429" y="2526269"/>
                      <a:pt x="0" y="1620000"/>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pic>
            <p:nvPicPr>
              <p:cNvPr id="33" name="Picture 32" descr="A diagram of a process">
                <a:extLst>
                  <a:ext uri="{FF2B5EF4-FFF2-40B4-BE49-F238E27FC236}">
                    <a16:creationId xmlns:a16="http://schemas.microsoft.com/office/drawing/2014/main" id="{F1FEB738-82FD-48A9-7C21-7AACE627B4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67441" y="2893245"/>
                <a:ext cx="3480371" cy="1246117"/>
              </a:xfrm>
              <a:prstGeom prst="roundRect">
                <a:avLst>
                  <a:gd name="adj" fmla="val 10765"/>
                </a:avLst>
              </a:prstGeom>
              <a:ln w="57150">
                <a:solidFill>
                  <a:schemeClr val="accent5">
                    <a:lumMod val="20000"/>
                    <a:lumOff val="80000"/>
                  </a:schemeClr>
                </a:solidFill>
              </a:ln>
            </p:spPr>
          </p:pic>
        </p:grpSp>
        <p:sp>
          <p:nvSpPr>
            <p:cNvPr id="12" name="Rectangle: Rounded Corners 11">
              <a:extLst>
                <a:ext uri="{FF2B5EF4-FFF2-40B4-BE49-F238E27FC236}">
                  <a16:creationId xmlns:a16="http://schemas.microsoft.com/office/drawing/2014/main" id="{6C568990-A37B-F32E-7D4A-923682FAE19B}"/>
                </a:ext>
              </a:extLst>
            </p:cNvPr>
            <p:cNvSpPr/>
            <p:nvPr/>
          </p:nvSpPr>
          <p:spPr>
            <a:xfrm>
              <a:off x="6904988" y="853440"/>
              <a:ext cx="2102204"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400"/>
            </a:p>
          </p:txBody>
        </p:sp>
      </p:grpSp>
      <p:grpSp>
        <p:nvGrpSpPr>
          <p:cNvPr id="14" name="Group 13">
            <a:extLst>
              <a:ext uri="{FF2B5EF4-FFF2-40B4-BE49-F238E27FC236}">
                <a16:creationId xmlns:a16="http://schemas.microsoft.com/office/drawing/2014/main" id="{D079B25B-43D5-C562-930D-E312BC251738}"/>
              </a:ext>
            </a:extLst>
          </p:cNvPr>
          <p:cNvGrpSpPr/>
          <p:nvPr/>
        </p:nvGrpSpPr>
        <p:grpSpPr>
          <a:xfrm>
            <a:off x="3980372" y="1273385"/>
            <a:ext cx="4256309" cy="5093548"/>
            <a:chOff x="2985279" y="853440"/>
            <a:chExt cx="3192232" cy="3820161"/>
          </a:xfrm>
        </p:grpSpPr>
        <p:sp>
          <p:nvSpPr>
            <p:cNvPr id="32" name="TextBox 31">
              <a:extLst>
                <a:ext uri="{FF2B5EF4-FFF2-40B4-BE49-F238E27FC236}">
                  <a16:creationId xmlns:a16="http://schemas.microsoft.com/office/drawing/2014/main" id="{1B8DBAE1-BCE2-742D-376E-ABCA67F0025E}"/>
                </a:ext>
              </a:extLst>
            </p:cNvPr>
            <p:cNvSpPr txBox="1"/>
            <p:nvPr/>
          </p:nvSpPr>
          <p:spPr>
            <a:xfrm>
              <a:off x="3539794" y="916875"/>
              <a:ext cx="2637717" cy="818638"/>
            </a:xfrm>
            <a:prstGeom prst="rect">
              <a:avLst/>
            </a:prstGeom>
            <a:solidFill>
              <a:schemeClr val="bg1"/>
            </a:solidFill>
            <a:ln>
              <a:noFill/>
            </a:ln>
          </p:spPr>
          <p:txBody>
            <a:bodyPr wrap="square" anchor="ctr">
              <a:noAutofit/>
            </a:bodyPr>
            <a:lstStyle/>
            <a:p>
              <a:pPr algn="ctr">
                <a:spcBef>
                  <a:spcPts val="1800"/>
                </a:spcBef>
              </a:pPr>
              <a:r>
                <a:rPr lang="en-GB" sz="3735" b="1">
                  <a:solidFill>
                    <a:schemeClr val="accent1"/>
                  </a:solidFill>
                  <a:latin typeface="Open Sans Bold Bold"/>
                </a:rPr>
                <a:t>RISK &amp; COMPLIANCE</a:t>
              </a:r>
              <a:endParaRPr lang="en-DE">
                <a:solidFill>
                  <a:schemeClr val="accent1"/>
                </a:solidFill>
              </a:endParaRPr>
            </a:p>
          </p:txBody>
        </p:sp>
        <p:grpSp>
          <p:nvGrpSpPr>
            <p:cNvPr id="25" name="Group 24">
              <a:extLst>
                <a:ext uri="{FF2B5EF4-FFF2-40B4-BE49-F238E27FC236}">
                  <a16:creationId xmlns:a16="http://schemas.microsoft.com/office/drawing/2014/main" id="{765F2226-8DB0-C1A2-A224-B56F5BE6D782}"/>
                </a:ext>
              </a:extLst>
            </p:cNvPr>
            <p:cNvGrpSpPr/>
            <p:nvPr/>
          </p:nvGrpSpPr>
          <p:grpSpPr>
            <a:xfrm>
              <a:off x="2985279" y="1010581"/>
              <a:ext cx="492490" cy="623248"/>
              <a:chOff x="4405095" y="1960945"/>
              <a:chExt cx="656653" cy="830996"/>
            </a:xfrm>
          </p:grpSpPr>
          <p:sp>
            <p:nvSpPr>
              <p:cNvPr id="58" name="TextBox 57">
                <a:extLst>
                  <a:ext uri="{FF2B5EF4-FFF2-40B4-BE49-F238E27FC236}">
                    <a16:creationId xmlns:a16="http://schemas.microsoft.com/office/drawing/2014/main" id="{B977AD3D-5094-F816-66BC-B5B6768AFD50}"/>
                  </a:ext>
                </a:extLst>
              </p:cNvPr>
              <p:cNvSpPr txBox="1"/>
              <p:nvPr/>
            </p:nvSpPr>
            <p:spPr>
              <a:xfrm>
                <a:off x="4447500" y="1960945"/>
                <a:ext cx="482600" cy="830996"/>
              </a:xfrm>
              <a:prstGeom prst="rect">
                <a:avLst/>
              </a:prstGeom>
              <a:noFill/>
            </p:spPr>
            <p:txBody>
              <a:bodyPr wrap="square" rtlCol="0">
                <a:spAutoFit/>
              </a:bodyPr>
              <a:lstStyle/>
              <a:p>
                <a:pPr defTabSz="914354">
                  <a:defRPr/>
                </a:pPr>
                <a:r>
                  <a:rPr lang="en-US" sz="4800" b="1">
                    <a:solidFill>
                      <a:prstClr val="black">
                        <a:lumMod val="65000"/>
                        <a:lumOff val="35000"/>
                      </a:prstClr>
                    </a:solidFill>
                    <a:latin typeface="Calibri"/>
                  </a:rPr>
                  <a:t>2</a:t>
                </a:r>
                <a:endParaRPr lang="en-IN" sz="4800" b="1">
                  <a:solidFill>
                    <a:prstClr val="black">
                      <a:lumMod val="65000"/>
                      <a:lumOff val="35000"/>
                    </a:prstClr>
                  </a:solidFill>
                  <a:latin typeface="Calibri"/>
                </a:endParaRPr>
              </a:p>
            </p:txBody>
          </p:sp>
          <p:sp>
            <p:nvSpPr>
              <p:cNvPr id="59" name="Oval 58">
                <a:extLst>
                  <a:ext uri="{FF2B5EF4-FFF2-40B4-BE49-F238E27FC236}">
                    <a16:creationId xmlns:a16="http://schemas.microsoft.com/office/drawing/2014/main" id="{626EA355-41A7-AF66-FA32-5AB9E0F5E2D4}"/>
                  </a:ext>
                </a:extLst>
              </p:cNvPr>
              <p:cNvSpPr/>
              <p:nvPr/>
            </p:nvSpPr>
            <p:spPr>
              <a:xfrm>
                <a:off x="4405095" y="2046002"/>
                <a:ext cx="656653" cy="676620"/>
              </a:xfrm>
              <a:prstGeom prst="ellipse">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a:solidFill>
                    <a:prstClr val="white"/>
                  </a:solidFill>
                  <a:latin typeface="Calibri"/>
                </a:endParaRPr>
              </a:p>
            </p:txBody>
          </p:sp>
        </p:grpSp>
        <p:sp>
          <p:nvSpPr>
            <p:cNvPr id="56" name="TextBox 55">
              <a:extLst>
                <a:ext uri="{FF2B5EF4-FFF2-40B4-BE49-F238E27FC236}">
                  <a16:creationId xmlns:a16="http://schemas.microsoft.com/office/drawing/2014/main" id="{CDFAC27C-58C8-9A58-B373-0451BE155A37}"/>
                </a:ext>
              </a:extLst>
            </p:cNvPr>
            <p:cNvSpPr txBox="1"/>
            <p:nvPr/>
          </p:nvSpPr>
          <p:spPr>
            <a:xfrm>
              <a:off x="3608548" y="4188853"/>
              <a:ext cx="2487453" cy="484748"/>
            </a:xfrm>
            <a:prstGeom prst="rect">
              <a:avLst/>
            </a:prstGeom>
            <a:noFill/>
          </p:spPr>
          <p:txBody>
            <a:bodyPr wrap="square" rtlCol="0">
              <a:spAutoFit/>
            </a:bodyPr>
            <a:lstStyle/>
            <a:p>
              <a:pPr algn="ctr" defTabSz="914354"/>
              <a:r>
                <a:rPr lang="en-US" b="1">
                  <a:solidFill>
                    <a:srgbClr val="002060"/>
                  </a:solidFill>
                  <a:latin typeface="Roboto" panose="02000000000000000000" pitchFamily="2" charset="0"/>
                  <a:ea typeface="Roboto" panose="02000000000000000000" pitchFamily="2" charset="0"/>
                  <a:cs typeface="Roboto" panose="02000000000000000000" pitchFamily="2" charset="0"/>
                </a:rPr>
                <a:t>AI support for Compliance and reduced Risk!</a:t>
              </a:r>
              <a:endParaRPr lang="en-IN"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0" name="Group 29">
              <a:extLst>
                <a:ext uri="{FF2B5EF4-FFF2-40B4-BE49-F238E27FC236}">
                  <a16:creationId xmlns:a16="http://schemas.microsoft.com/office/drawing/2014/main" id="{FD94D56A-36A7-9E4F-BC10-2AC69873830E}"/>
                </a:ext>
              </a:extLst>
            </p:cNvPr>
            <p:cNvGrpSpPr/>
            <p:nvPr/>
          </p:nvGrpSpPr>
          <p:grpSpPr>
            <a:xfrm>
              <a:off x="3846844" y="2048384"/>
              <a:ext cx="2001789" cy="1941606"/>
              <a:chOff x="4733421" y="2099583"/>
              <a:chExt cx="3240001" cy="3240001"/>
            </a:xfrm>
          </p:grpSpPr>
          <p:sp>
            <p:nvSpPr>
              <p:cNvPr id="52" name="Oval 51">
                <a:extLst>
                  <a:ext uri="{FF2B5EF4-FFF2-40B4-BE49-F238E27FC236}">
                    <a16:creationId xmlns:a16="http://schemas.microsoft.com/office/drawing/2014/main" id="{FF4A8714-5C18-35BB-62BB-4B4B655A5582}"/>
                  </a:ext>
                </a:extLst>
              </p:cNvPr>
              <p:cNvSpPr/>
              <p:nvPr/>
            </p:nvSpPr>
            <p:spPr>
              <a:xfrm>
                <a:off x="4733421" y="2099583"/>
                <a:ext cx="3240001" cy="3240001"/>
              </a:xfrm>
              <a:custGeom>
                <a:avLst/>
                <a:gdLst>
                  <a:gd name="connsiteX0" fmla="*/ 0 w 3240001"/>
                  <a:gd name="connsiteY0" fmla="*/ 1620001 h 3240001"/>
                  <a:gd name="connsiteX1" fmla="*/ 1620001 w 3240001"/>
                  <a:gd name="connsiteY1" fmla="*/ 0 h 3240001"/>
                  <a:gd name="connsiteX2" fmla="*/ 3240002 w 3240001"/>
                  <a:gd name="connsiteY2" fmla="*/ 1620001 h 3240001"/>
                  <a:gd name="connsiteX3" fmla="*/ 1620001 w 3240001"/>
                  <a:gd name="connsiteY3" fmla="*/ 3240002 h 3240001"/>
                  <a:gd name="connsiteX4" fmla="*/ 0 w 3240001"/>
                  <a:gd name="connsiteY4" fmla="*/ 1620001 h 324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1" h="3240001" fill="none" extrusionOk="0">
                    <a:moveTo>
                      <a:pt x="0" y="1620001"/>
                    </a:moveTo>
                    <a:cubicBezTo>
                      <a:pt x="136251" y="595798"/>
                      <a:pt x="869530" y="9518"/>
                      <a:pt x="1620001" y="0"/>
                    </a:cubicBezTo>
                    <a:cubicBezTo>
                      <a:pt x="2549151" y="58882"/>
                      <a:pt x="3183199" y="724078"/>
                      <a:pt x="3240002" y="1620001"/>
                    </a:cubicBezTo>
                    <a:cubicBezTo>
                      <a:pt x="3443198" y="2544169"/>
                      <a:pt x="2375793" y="3176608"/>
                      <a:pt x="1620001" y="3240002"/>
                    </a:cubicBezTo>
                    <a:cubicBezTo>
                      <a:pt x="535964" y="3296501"/>
                      <a:pt x="107989" y="2368313"/>
                      <a:pt x="0" y="1620001"/>
                    </a:cubicBezTo>
                    <a:close/>
                  </a:path>
                  <a:path w="3240001" h="3240001" stroke="0" extrusionOk="0">
                    <a:moveTo>
                      <a:pt x="0" y="1620001"/>
                    </a:moveTo>
                    <a:cubicBezTo>
                      <a:pt x="-67996" y="844594"/>
                      <a:pt x="621720" y="-42772"/>
                      <a:pt x="1620001" y="0"/>
                    </a:cubicBezTo>
                    <a:cubicBezTo>
                      <a:pt x="2616856" y="-15081"/>
                      <a:pt x="3205726" y="787727"/>
                      <a:pt x="3240002" y="1620001"/>
                    </a:cubicBezTo>
                    <a:cubicBezTo>
                      <a:pt x="3060258" y="2574779"/>
                      <a:pt x="2495405" y="3262822"/>
                      <a:pt x="1620001" y="3240002"/>
                    </a:cubicBezTo>
                    <a:cubicBezTo>
                      <a:pt x="894912" y="3130237"/>
                      <a:pt x="-49659" y="2526094"/>
                      <a:pt x="0" y="1620001"/>
                    </a:cubicBezTo>
                    <a:close/>
                  </a:path>
                </a:pathLst>
              </a:custGeom>
              <a:solidFill>
                <a:schemeClr val="accent5">
                  <a:lumMod val="20000"/>
                  <a:lumOff val="80000"/>
                </a:schemeClr>
              </a:solidFill>
              <a:ln w="3175">
                <a:solidFill>
                  <a:schemeClr val="tx1">
                    <a:lumMod val="65000"/>
                    <a:lumOff val="35000"/>
                  </a:schemeClr>
                </a:solidFill>
                <a:extLst>
                  <a:ext uri="{C807C97D-BFC1-408E-A445-0C87EB9F89A2}">
                    <ask:lineSketchStyleProps xmlns:ask="http://schemas.microsoft.com/office/drawing/2018/sketchyshapes" sd="981765707">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endParaRPr lang="en-IN" sz="2400" b="1">
                  <a:solidFill>
                    <a:srgbClr val="002060"/>
                  </a:solidFill>
                  <a:latin typeface="Calibri"/>
                </a:endParaRPr>
              </a:p>
            </p:txBody>
          </p:sp>
          <p:pic>
            <p:nvPicPr>
              <p:cNvPr id="75" name="Picture 74" descr="A person with blue hair and glasses&#10;&#10;Description automatically generated">
                <a:extLst>
                  <a:ext uri="{FF2B5EF4-FFF2-40B4-BE49-F238E27FC236}">
                    <a16:creationId xmlns:a16="http://schemas.microsoft.com/office/drawing/2014/main" id="{D941E036-F0F5-40A3-8AAE-F1B94021F3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31458" y="3648054"/>
                <a:ext cx="1600514" cy="1600513"/>
              </a:xfrm>
              <a:prstGeom prst="ellipse">
                <a:avLst/>
              </a:prstGeom>
            </p:spPr>
          </p:pic>
          <p:sp>
            <p:nvSpPr>
              <p:cNvPr id="76" name="TextBox 75">
                <a:extLst>
                  <a:ext uri="{FF2B5EF4-FFF2-40B4-BE49-F238E27FC236}">
                    <a16:creationId xmlns:a16="http://schemas.microsoft.com/office/drawing/2014/main" id="{694F8B7D-AF24-3E2C-E7BF-C49101F68047}"/>
                  </a:ext>
                </a:extLst>
              </p:cNvPr>
              <p:cNvSpPr txBox="1"/>
              <p:nvPr/>
            </p:nvSpPr>
            <p:spPr>
              <a:xfrm>
                <a:off x="5090021" y="2667521"/>
                <a:ext cx="1207693" cy="885949"/>
              </a:xfrm>
              <a:prstGeom prst="rect">
                <a:avLst/>
              </a:prstGeom>
              <a:noFill/>
            </p:spPr>
            <p:txBody>
              <a:bodyPr wrap="square" rtlCol="0">
                <a:spAutoFit/>
              </a:bodyPr>
              <a:lstStyle/>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Missed supplier </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updates</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Human errors</a:t>
                </a:r>
              </a:p>
              <a:p>
                <a:pPr algn="r" defTabSz="914354">
                  <a:defRPr/>
                </a:pPr>
                <a:r>
                  <a:rPr lang="en-GB"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Unstructured requests</a:t>
                </a:r>
              </a:p>
            </p:txBody>
          </p:sp>
          <p:sp>
            <p:nvSpPr>
              <p:cNvPr id="77" name="TextBox 76">
                <a:extLst>
                  <a:ext uri="{FF2B5EF4-FFF2-40B4-BE49-F238E27FC236}">
                    <a16:creationId xmlns:a16="http://schemas.microsoft.com/office/drawing/2014/main" id="{D7C5131A-9D2C-4AF1-148F-F6F176DA753C}"/>
                  </a:ext>
                </a:extLst>
              </p:cNvPr>
              <p:cNvSpPr txBox="1"/>
              <p:nvPr/>
            </p:nvSpPr>
            <p:spPr>
              <a:xfrm>
                <a:off x="6331715" y="2665574"/>
                <a:ext cx="1388030" cy="885949"/>
              </a:xfrm>
              <a:prstGeom prst="rect">
                <a:avLst/>
              </a:prstGeom>
              <a:noFill/>
            </p:spPr>
            <p:txBody>
              <a:bodyPr wrap="square" rtlCol="0">
                <a:spAutoFit/>
              </a:bodyPr>
              <a:lstStyle/>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Proactive risk alerts</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Risk with precision</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missed details</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Low maverick </a:t>
                </a:r>
              </a:p>
              <a:p>
                <a:pPr defTabSz="914354"/>
                <a:r>
                  <a:rPr lang="en-US" sz="8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rPr>
                  <a:t>  spends</a:t>
                </a:r>
                <a:endParaRPr lang="en-IN" sz="700">
                  <a:solidFill>
                    <a:prstClr val="black">
                      <a:lumMod val="65000"/>
                      <a:lumOff val="35000"/>
                    </a:prstClr>
                  </a:solidFill>
                  <a:latin typeface="Roboto" panose="02000000000000000000" pitchFamily="2" charset="0"/>
                  <a:ea typeface="Roboto" panose="02000000000000000000" pitchFamily="2" charset="0"/>
                  <a:cs typeface="Roboto" panose="02000000000000000000" pitchFamily="2" charset="0"/>
                </a:endParaRPr>
              </a:p>
            </p:txBody>
          </p:sp>
          <p:cxnSp>
            <p:nvCxnSpPr>
              <p:cNvPr id="79" name="Straight Connector 78">
                <a:extLst>
                  <a:ext uri="{FF2B5EF4-FFF2-40B4-BE49-F238E27FC236}">
                    <a16:creationId xmlns:a16="http://schemas.microsoft.com/office/drawing/2014/main" id="{F18C987D-5446-F8BC-2F8F-FBCFFF582529}"/>
                  </a:ext>
                </a:extLst>
              </p:cNvPr>
              <p:cNvCxnSpPr>
                <a:cxnSpLocks/>
              </p:cNvCxnSpPr>
              <p:nvPr/>
            </p:nvCxnSpPr>
            <p:spPr>
              <a:xfrm>
                <a:off x="6319812" y="2447515"/>
                <a:ext cx="0" cy="852607"/>
              </a:xfrm>
              <a:prstGeom prst="line">
                <a:avLst/>
              </a:prstGeom>
            </p:spPr>
            <p:style>
              <a:lnRef idx="1">
                <a:schemeClr val="accent1"/>
              </a:lnRef>
              <a:fillRef idx="0">
                <a:schemeClr val="accent1"/>
              </a:fillRef>
              <a:effectRef idx="0">
                <a:schemeClr val="accent1"/>
              </a:effectRef>
              <a:fontRef idx="minor">
                <a:schemeClr val="tx1"/>
              </a:fontRef>
            </p:style>
          </p:cxnSp>
          <p:pic>
            <p:nvPicPr>
              <p:cNvPr id="84" name="Picture 83" descr="A green circle with a white check mark&#10;&#10;Description automatically generated">
                <a:extLst>
                  <a:ext uri="{FF2B5EF4-FFF2-40B4-BE49-F238E27FC236}">
                    <a16:creationId xmlns:a16="http://schemas.microsoft.com/office/drawing/2014/main" id="{269F2D61-D718-FBA8-8880-2331E5C426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53345" y="2445946"/>
                <a:ext cx="192215" cy="192215"/>
              </a:xfrm>
              <a:prstGeom prst="rect">
                <a:avLst/>
              </a:prstGeom>
            </p:spPr>
          </p:pic>
          <p:pic>
            <p:nvPicPr>
              <p:cNvPr id="86" name="Picture 85" descr="A red circle with a white question mark in it&#10;&#10;Description automatically generated">
                <a:extLst>
                  <a:ext uri="{FF2B5EF4-FFF2-40B4-BE49-F238E27FC236}">
                    <a16:creationId xmlns:a16="http://schemas.microsoft.com/office/drawing/2014/main" id="{9B379B05-AD8A-96D9-4F77-388D7AA499C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95470" y="2447515"/>
                <a:ext cx="189079" cy="189079"/>
              </a:xfrm>
              <a:prstGeom prst="rect">
                <a:avLst/>
              </a:prstGeom>
            </p:spPr>
          </p:pic>
        </p:grpSp>
        <p:sp>
          <p:nvSpPr>
            <p:cNvPr id="13" name="Rectangle: Rounded Corners 12">
              <a:extLst>
                <a:ext uri="{FF2B5EF4-FFF2-40B4-BE49-F238E27FC236}">
                  <a16:creationId xmlns:a16="http://schemas.microsoft.com/office/drawing/2014/main" id="{E413F626-769C-4F80-D7F3-847A6707566D}"/>
                </a:ext>
              </a:extLst>
            </p:cNvPr>
            <p:cNvSpPr/>
            <p:nvPr/>
          </p:nvSpPr>
          <p:spPr>
            <a:xfrm>
              <a:off x="3608548" y="853440"/>
              <a:ext cx="2487452" cy="9386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400"/>
            </a:p>
          </p:txBody>
        </p:sp>
      </p:grpSp>
      <p:pic>
        <p:nvPicPr>
          <p:cNvPr id="4" name="Picture 3">
            <a:extLst>
              <a:ext uri="{FF2B5EF4-FFF2-40B4-BE49-F238E27FC236}">
                <a16:creationId xmlns:a16="http://schemas.microsoft.com/office/drawing/2014/main" id="{6C8ABCFB-67AF-11AC-019A-7CC52C20AD5D}"/>
              </a:ext>
            </a:extLst>
          </p:cNvPr>
          <p:cNvPicPr>
            <a:picLocks noChangeAspect="1"/>
          </p:cNvPicPr>
          <p:nvPr/>
        </p:nvPicPr>
        <p:blipFill>
          <a:blip r:embed="rId9"/>
          <a:stretch>
            <a:fillRect/>
          </a:stretch>
        </p:blipFill>
        <p:spPr>
          <a:xfrm>
            <a:off x="11226930" y="6509635"/>
            <a:ext cx="955780" cy="346959"/>
          </a:xfrm>
          <a:prstGeom prst="rect">
            <a:avLst/>
          </a:prstGeom>
        </p:spPr>
      </p:pic>
    </p:spTree>
    <p:extLst>
      <p:ext uri="{BB962C8B-B14F-4D97-AF65-F5344CB8AC3E}">
        <p14:creationId xmlns:p14="http://schemas.microsoft.com/office/powerpoint/2010/main" val="149067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3A316-283A-1CD2-834C-513BF5077F2C}"/>
            </a:ext>
          </a:extLst>
        </p:cNvPr>
        <p:cNvGrpSpPr/>
        <p:nvPr/>
      </p:nvGrpSpPr>
      <p:grpSpPr>
        <a:xfrm>
          <a:off x="0" y="0"/>
          <a:ext cx="0" cy="0"/>
          <a:chOff x="0" y="0"/>
          <a:chExt cx="0" cy="0"/>
        </a:xfrm>
      </p:grpSpPr>
      <p:sp>
        <p:nvSpPr>
          <p:cNvPr id="5" name="TextBox 12">
            <a:extLst>
              <a:ext uri="{FF2B5EF4-FFF2-40B4-BE49-F238E27FC236}">
                <a16:creationId xmlns:a16="http://schemas.microsoft.com/office/drawing/2014/main" id="{39BF11A4-657E-D41E-4A82-E628EA7E8F7A}"/>
              </a:ext>
            </a:extLst>
          </p:cNvPr>
          <p:cNvSpPr txBox="1"/>
          <p:nvPr/>
        </p:nvSpPr>
        <p:spPr>
          <a:xfrm>
            <a:off x="498122" y="755170"/>
            <a:ext cx="10262756" cy="384721"/>
          </a:xfrm>
          <a:prstGeom prst="rect">
            <a:avLst/>
          </a:prstGeom>
        </p:spPr>
        <p:txBody>
          <a:bodyPr wrap="square" lIns="0" tIns="0" rIns="0" bIns="0" rtlCol="0" anchor="t">
            <a:spAutoFit/>
          </a:bodyPr>
          <a:lstStyle/>
          <a:p>
            <a:pPr defTabSz="609615">
              <a:lnSpc>
                <a:spcPts val="2987"/>
              </a:lnSpc>
              <a:defRPr/>
            </a:pP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From</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days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and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hours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to</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minutes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and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seconds</a:t>
            </a:r>
            <a:endParaRPr lang="en-US" sz="1467"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endParaRPr>
          </a:p>
        </p:txBody>
      </p:sp>
      <p:grpSp>
        <p:nvGrpSpPr>
          <p:cNvPr id="41" name="Group 40">
            <a:extLst>
              <a:ext uri="{FF2B5EF4-FFF2-40B4-BE49-F238E27FC236}">
                <a16:creationId xmlns:a16="http://schemas.microsoft.com/office/drawing/2014/main" id="{36687A42-3DC0-67A0-05A6-94ABDB2719B1}"/>
              </a:ext>
            </a:extLst>
          </p:cNvPr>
          <p:cNvGrpSpPr/>
          <p:nvPr/>
        </p:nvGrpSpPr>
        <p:grpSpPr>
          <a:xfrm>
            <a:off x="941628" y="2050034"/>
            <a:ext cx="10961707" cy="1381837"/>
            <a:chOff x="891753" y="2669772"/>
            <a:chExt cx="10961705" cy="1381836"/>
          </a:xfrm>
        </p:grpSpPr>
        <p:sp>
          <p:nvSpPr>
            <p:cNvPr id="68" name="Rectangle 67">
              <a:extLst>
                <a:ext uri="{FF2B5EF4-FFF2-40B4-BE49-F238E27FC236}">
                  <a16:creationId xmlns:a16="http://schemas.microsoft.com/office/drawing/2014/main" id="{7B68191C-3FF3-BF51-2D73-CA6D1DA4BF69}"/>
                </a:ext>
              </a:extLst>
            </p:cNvPr>
            <p:cNvSpPr/>
            <p:nvPr/>
          </p:nvSpPr>
          <p:spPr>
            <a:xfrm>
              <a:off x="891753" y="2906417"/>
              <a:ext cx="10961705" cy="1145191"/>
            </a:xfrm>
            <a:prstGeom prst="rect">
              <a:avLst/>
            </a:prstGeom>
            <a:solidFill>
              <a:schemeClr val="bg1"/>
            </a:solidFill>
            <a:ln w="38100">
              <a:solidFill>
                <a:schemeClr val="bg1">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9" name="Rectangle: Rounded Corners 68">
              <a:extLst>
                <a:ext uri="{FF2B5EF4-FFF2-40B4-BE49-F238E27FC236}">
                  <a16:creationId xmlns:a16="http://schemas.microsoft.com/office/drawing/2014/main" id="{3A1841C4-F91F-9506-7044-485BAC129C4E}"/>
                </a:ext>
              </a:extLst>
            </p:cNvPr>
            <p:cNvSpPr/>
            <p:nvPr/>
          </p:nvSpPr>
          <p:spPr>
            <a:xfrm>
              <a:off x="3941826" y="2669772"/>
              <a:ext cx="4861561" cy="428612"/>
            </a:xfrm>
            <a:prstGeom prst="roundRect">
              <a:avLst>
                <a:gd name="adj" fmla="val 5000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r>
                <a:rPr lang="en-US" sz="1868"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Traditional Procurement</a:t>
              </a:r>
            </a:p>
          </p:txBody>
        </p:sp>
        <p:sp>
          <p:nvSpPr>
            <p:cNvPr id="6" name="TextBox 5">
              <a:extLst>
                <a:ext uri="{FF2B5EF4-FFF2-40B4-BE49-F238E27FC236}">
                  <a16:creationId xmlns:a16="http://schemas.microsoft.com/office/drawing/2014/main" id="{028C71CB-9296-B09C-3952-D68175FB1909}"/>
                </a:ext>
              </a:extLst>
            </p:cNvPr>
            <p:cNvSpPr txBox="1"/>
            <p:nvPr/>
          </p:nvSpPr>
          <p:spPr>
            <a:xfrm>
              <a:off x="1191989" y="3410699"/>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research</a:t>
              </a:r>
            </a:p>
          </p:txBody>
        </p:sp>
        <p:sp>
          <p:nvSpPr>
            <p:cNvPr id="7" name="TextBox 6">
              <a:extLst>
                <a:ext uri="{FF2B5EF4-FFF2-40B4-BE49-F238E27FC236}">
                  <a16:creationId xmlns:a16="http://schemas.microsoft.com/office/drawing/2014/main" id="{70E1F218-B3C1-8811-CE7C-955F40A13F6C}"/>
                </a:ext>
              </a:extLst>
            </p:cNvPr>
            <p:cNvSpPr txBox="1"/>
            <p:nvPr/>
          </p:nvSpPr>
          <p:spPr>
            <a:xfrm>
              <a:off x="2908026" y="3410699"/>
              <a:ext cx="103149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RFP Creation</a:t>
              </a:r>
            </a:p>
          </p:txBody>
        </p:sp>
        <p:sp>
          <p:nvSpPr>
            <p:cNvPr id="17" name="TextBox 16">
              <a:extLst>
                <a:ext uri="{FF2B5EF4-FFF2-40B4-BE49-F238E27FC236}">
                  <a16:creationId xmlns:a16="http://schemas.microsoft.com/office/drawing/2014/main" id="{EEACB8C2-4828-5144-42D1-73D12F04CC0A}"/>
                </a:ext>
              </a:extLst>
            </p:cNvPr>
            <p:cNvSpPr txBox="1"/>
            <p:nvPr/>
          </p:nvSpPr>
          <p:spPr>
            <a:xfrm>
              <a:off x="4474768" y="3410698"/>
              <a:ext cx="977944"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RFP Analysis</a:t>
              </a:r>
            </a:p>
          </p:txBody>
        </p:sp>
        <p:sp>
          <p:nvSpPr>
            <p:cNvPr id="18" name="TextBox 17">
              <a:extLst>
                <a:ext uri="{FF2B5EF4-FFF2-40B4-BE49-F238E27FC236}">
                  <a16:creationId xmlns:a16="http://schemas.microsoft.com/office/drawing/2014/main" id="{2F9EB332-8891-F00B-2F06-2333CE5CC893}"/>
                </a:ext>
              </a:extLst>
            </p:cNvPr>
            <p:cNvSpPr txBox="1"/>
            <p:nvPr/>
          </p:nvSpPr>
          <p:spPr>
            <a:xfrm>
              <a:off x="5859584"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Review</a:t>
              </a:r>
            </a:p>
          </p:txBody>
        </p:sp>
        <p:sp>
          <p:nvSpPr>
            <p:cNvPr id="21" name="TextBox 20">
              <a:extLst>
                <a:ext uri="{FF2B5EF4-FFF2-40B4-BE49-F238E27FC236}">
                  <a16:creationId xmlns:a16="http://schemas.microsoft.com/office/drawing/2014/main" id="{4C7149B3-C356-0A59-4419-F78951F96DBC}"/>
                </a:ext>
              </a:extLst>
            </p:cNvPr>
            <p:cNvSpPr txBox="1"/>
            <p:nvPr/>
          </p:nvSpPr>
          <p:spPr>
            <a:xfrm>
              <a:off x="7396605"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Negotiation</a:t>
              </a:r>
            </a:p>
          </p:txBody>
        </p:sp>
        <p:sp>
          <p:nvSpPr>
            <p:cNvPr id="22" name="TextBox 21">
              <a:extLst>
                <a:ext uri="{FF2B5EF4-FFF2-40B4-BE49-F238E27FC236}">
                  <a16:creationId xmlns:a16="http://schemas.microsoft.com/office/drawing/2014/main" id="{83688743-977A-D5F5-33BA-CC65F6125246}"/>
                </a:ext>
              </a:extLst>
            </p:cNvPr>
            <p:cNvSpPr txBox="1"/>
            <p:nvPr/>
          </p:nvSpPr>
          <p:spPr>
            <a:xfrm>
              <a:off x="8936574"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Onboarding</a:t>
              </a:r>
            </a:p>
          </p:txBody>
        </p:sp>
        <p:sp>
          <p:nvSpPr>
            <p:cNvPr id="23" name="TextBox 22">
              <a:extLst>
                <a:ext uri="{FF2B5EF4-FFF2-40B4-BE49-F238E27FC236}">
                  <a16:creationId xmlns:a16="http://schemas.microsoft.com/office/drawing/2014/main" id="{B53078D6-8145-4F78-154C-A87686EFE492}"/>
                </a:ext>
              </a:extLst>
            </p:cNvPr>
            <p:cNvSpPr txBox="1"/>
            <p:nvPr/>
          </p:nvSpPr>
          <p:spPr>
            <a:xfrm>
              <a:off x="10407788" y="3246054"/>
              <a:ext cx="1294149" cy="646331"/>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Approval Workflow Management</a:t>
              </a:r>
            </a:p>
          </p:txBody>
        </p:sp>
      </p:grpSp>
      <p:grpSp>
        <p:nvGrpSpPr>
          <p:cNvPr id="42" name="Group 41">
            <a:extLst>
              <a:ext uri="{FF2B5EF4-FFF2-40B4-BE49-F238E27FC236}">
                <a16:creationId xmlns:a16="http://schemas.microsoft.com/office/drawing/2014/main" id="{84299074-46BA-7148-C875-DA7405EC7D3D}"/>
              </a:ext>
            </a:extLst>
          </p:cNvPr>
          <p:cNvGrpSpPr/>
          <p:nvPr/>
        </p:nvGrpSpPr>
        <p:grpSpPr>
          <a:xfrm>
            <a:off x="941628" y="4262063"/>
            <a:ext cx="10970944" cy="1641024"/>
            <a:chOff x="706221" y="3196547"/>
            <a:chExt cx="8228208" cy="1230768"/>
          </a:xfrm>
        </p:grpSpPr>
        <p:grpSp>
          <p:nvGrpSpPr>
            <p:cNvPr id="27" name="Group 26">
              <a:extLst>
                <a:ext uri="{FF2B5EF4-FFF2-40B4-BE49-F238E27FC236}">
                  <a16:creationId xmlns:a16="http://schemas.microsoft.com/office/drawing/2014/main" id="{45A08B98-3596-55D7-1118-4F09DE1946D7}"/>
                </a:ext>
              </a:extLst>
            </p:cNvPr>
            <p:cNvGrpSpPr/>
            <p:nvPr/>
          </p:nvGrpSpPr>
          <p:grpSpPr>
            <a:xfrm>
              <a:off x="706221" y="3252221"/>
              <a:ext cx="8221280" cy="1175094"/>
              <a:chOff x="706221" y="3252221"/>
              <a:chExt cx="8221280" cy="1175094"/>
            </a:xfrm>
          </p:grpSpPr>
          <p:sp>
            <p:nvSpPr>
              <p:cNvPr id="70" name="Rectangle 69">
                <a:extLst>
                  <a:ext uri="{FF2B5EF4-FFF2-40B4-BE49-F238E27FC236}">
                    <a16:creationId xmlns:a16="http://schemas.microsoft.com/office/drawing/2014/main" id="{2C974617-B45A-68E7-2DF3-5F9E00194561}"/>
                  </a:ext>
                </a:extLst>
              </p:cNvPr>
              <p:cNvSpPr/>
              <p:nvPr/>
            </p:nvSpPr>
            <p:spPr>
              <a:xfrm>
                <a:off x="706221" y="3252221"/>
                <a:ext cx="8221280" cy="1022695"/>
              </a:xfrm>
              <a:prstGeom prst="rect">
                <a:avLst/>
              </a:prstGeom>
              <a:solidFill>
                <a:schemeClr val="bg1"/>
              </a:solidFill>
              <a:ln w="381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1" name="Rectangle: Rounded Corners 70">
                <a:extLst>
                  <a:ext uri="{FF2B5EF4-FFF2-40B4-BE49-F238E27FC236}">
                    <a16:creationId xmlns:a16="http://schemas.microsoft.com/office/drawing/2014/main" id="{CC44C48A-04FF-A754-3118-C22F53ADBB97}"/>
                  </a:ext>
                </a:extLst>
              </p:cNvPr>
              <p:cNvSpPr/>
              <p:nvPr/>
            </p:nvSpPr>
            <p:spPr>
              <a:xfrm>
                <a:off x="2993776" y="4105856"/>
                <a:ext cx="3646171" cy="32145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r>
                  <a:rPr lang="en-US" sz="1868"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Gen AI-Powered Procurement</a:t>
                </a:r>
              </a:p>
            </p:txBody>
          </p:sp>
        </p:grpSp>
        <p:sp>
          <p:nvSpPr>
            <p:cNvPr id="59" name="Rectangle 58">
              <a:extLst>
                <a:ext uri="{FF2B5EF4-FFF2-40B4-BE49-F238E27FC236}">
                  <a16:creationId xmlns:a16="http://schemas.microsoft.com/office/drawing/2014/main" id="{E74421D8-618E-EB20-4C73-E96083F4CD47}"/>
                </a:ext>
              </a:extLst>
            </p:cNvPr>
            <p:cNvSpPr/>
            <p:nvPr/>
          </p:nvSpPr>
          <p:spPr>
            <a:xfrm>
              <a:off x="713149" y="3196547"/>
              <a:ext cx="8221280" cy="836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grpSp>
        <p:nvGrpSpPr>
          <p:cNvPr id="43" name="Group 42">
            <a:extLst>
              <a:ext uri="{FF2B5EF4-FFF2-40B4-BE49-F238E27FC236}">
                <a16:creationId xmlns:a16="http://schemas.microsoft.com/office/drawing/2014/main" id="{7A81C1D9-8410-57D0-0925-F9FC268D4B68}"/>
              </a:ext>
            </a:extLst>
          </p:cNvPr>
          <p:cNvGrpSpPr/>
          <p:nvPr/>
        </p:nvGrpSpPr>
        <p:grpSpPr>
          <a:xfrm>
            <a:off x="251251" y="3024311"/>
            <a:ext cx="11661320" cy="817928"/>
            <a:chOff x="201376" y="3644050"/>
            <a:chExt cx="11661319" cy="817928"/>
          </a:xfrm>
        </p:grpSpPr>
        <p:sp>
          <p:nvSpPr>
            <p:cNvPr id="24" name="Rectangle 23">
              <a:extLst>
                <a:ext uri="{FF2B5EF4-FFF2-40B4-BE49-F238E27FC236}">
                  <a16:creationId xmlns:a16="http://schemas.microsoft.com/office/drawing/2014/main" id="{0E2F5021-F988-5A31-8BD0-4F48440FA5E6}"/>
                </a:ext>
              </a:extLst>
            </p:cNvPr>
            <p:cNvSpPr/>
            <p:nvPr/>
          </p:nvSpPr>
          <p:spPr>
            <a:xfrm>
              <a:off x="900990" y="4006128"/>
              <a:ext cx="10961705" cy="111519"/>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2" name="Oval 71">
              <a:extLst>
                <a:ext uri="{FF2B5EF4-FFF2-40B4-BE49-F238E27FC236}">
                  <a16:creationId xmlns:a16="http://schemas.microsoft.com/office/drawing/2014/main" id="{52016D9B-654B-FA20-DF15-0703F2527C90}"/>
                </a:ext>
              </a:extLst>
            </p:cNvPr>
            <p:cNvSpPr/>
            <p:nvPr/>
          </p:nvSpPr>
          <p:spPr>
            <a:xfrm>
              <a:off x="201376" y="3644050"/>
              <a:ext cx="817928" cy="81792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grpSp>
        <p:nvGrpSpPr>
          <p:cNvPr id="28" name="Group 27">
            <a:extLst>
              <a:ext uri="{FF2B5EF4-FFF2-40B4-BE49-F238E27FC236}">
                <a16:creationId xmlns:a16="http://schemas.microsoft.com/office/drawing/2014/main" id="{119D59BE-3062-912E-5973-CDB921DED6CD}"/>
              </a:ext>
            </a:extLst>
          </p:cNvPr>
          <p:cNvGrpSpPr/>
          <p:nvPr/>
        </p:nvGrpSpPr>
        <p:grpSpPr>
          <a:xfrm>
            <a:off x="1764087" y="3563358"/>
            <a:ext cx="242420" cy="875673"/>
            <a:chOff x="1323065" y="2672518"/>
            <a:chExt cx="181815" cy="656755"/>
          </a:xfrm>
        </p:grpSpPr>
        <p:sp>
          <p:nvSpPr>
            <p:cNvPr id="61" name="Oval 60">
              <a:extLst>
                <a:ext uri="{FF2B5EF4-FFF2-40B4-BE49-F238E27FC236}">
                  <a16:creationId xmlns:a16="http://schemas.microsoft.com/office/drawing/2014/main" id="{0EA3E9DF-C627-405B-DD9A-CD39F6FBB5AD}"/>
                </a:ext>
              </a:extLst>
            </p:cNvPr>
            <p:cNvSpPr/>
            <p:nvPr/>
          </p:nvSpPr>
          <p:spPr>
            <a:xfrm>
              <a:off x="1323065"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8" name="Straight Arrow Connector 7">
              <a:extLst>
                <a:ext uri="{FF2B5EF4-FFF2-40B4-BE49-F238E27FC236}">
                  <a16:creationId xmlns:a16="http://schemas.microsoft.com/office/drawing/2014/main" id="{FD58E302-031F-94E7-05D8-3C75FE24CCAF}"/>
                </a:ext>
              </a:extLst>
            </p:cNvPr>
            <p:cNvCxnSpPr>
              <a:cxnSpLocks/>
              <a:stCxn id="25" idx="4"/>
              <a:endCxn id="61" idx="0"/>
            </p:cNvCxnSpPr>
            <p:nvPr/>
          </p:nvCxnSpPr>
          <p:spPr>
            <a:xfrm>
              <a:off x="141397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D0C90698-8BA2-FE67-3B43-DA9091FF3F84}"/>
              </a:ext>
            </a:extLst>
          </p:cNvPr>
          <p:cNvGrpSpPr/>
          <p:nvPr/>
        </p:nvGrpSpPr>
        <p:grpSpPr>
          <a:xfrm>
            <a:off x="3352437" y="3563358"/>
            <a:ext cx="242420" cy="875673"/>
            <a:chOff x="2514327" y="2672518"/>
            <a:chExt cx="181815" cy="656755"/>
          </a:xfrm>
        </p:grpSpPr>
        <p:sp>
          <p:nvSpPr>
            <p:cNvPr id="62" name="Oval 61">
              <a:extLst>
                <a:ext uri="{FF2B5EF4-FFF2-40B4-BE49-F238E27FC236}">
                  <a16:creationId xmlns:a16="http://schemas.microsoft.com/office/drawing/2014/main" id="{5F7BB09D-855A-E91D-3F59-AD0AC80A12F0}"/>
                </a:ext>
              </a:extLst>
            </p:cNvPr>
            <p:cNvSpPr/>
            <p:nvPr/>
          </p:nvSpPr>
          <p:spPr>
            <a:xfrm>
              <a:off x="2514327"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9" name="Straight Arrow Connector 8">
              <a:extLst>
                <a:ext uri="{FF2B5EF4-FFF2-40B4-BE49-F238E27FC236}">
                  <a16:creationId xmlns:a16="http://schemas.microsoft.com/office/drawing/2014/main" id="{8F588B74-4BAB-6900-B9C1-94CBF12D64E0}"/>
                </a:ext>
              </a:extLst>
            </p:cNvPr>
            <p:cNvCxnSpPr/>
            <p:nvPr/>
          </p:nvCxnSpPr>
          <p:spPr>
            <a:xfrm>
              <a:off x="259507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24366DBC-21D4-0C39-47A7-48A5810A79E0}"/>
              </a:ext>
            </a:extLst>
          </p:cNvPr>
          <p:cNvGrpSpPr/>
          <p:nvPr/>
        </p:nvGrpSpPr>
        <p:grpSpPr>
          <a:xfrm>
            <a:off x="4892406" y="3563358"/>
            <a:ext cx="242420" cy="875673"/>
            <a:chOff x="3669304" y="2672518"/>
            <a:chExt cx="181815" cy="656755"/>
          </a:xfrm>
        </p:grpSpPr>
        <p:sp>
          <p:nvSpPr>
            <p:cNvPr id="63" name="Oval 62">
              <a:extLst>
                <a:ext uri="{FF2B5EF4-FFF2-40B4-BE49-F238E27FC236}">
                  <a16:creationId xmlns:a16="http://schemas.microsoft.com/office/drawing/2014/main" id="{FB6A81F3-6C7C-2FBE-BE34-E571CA0B23E0}"/>
                </a:ext>
              </a:extLst>
            </p:cNvPr>
            <p:cNvSpPr/>
            <p:nvPr/>
          </p:nvSpPr>
          <p:spPr>
            <a:xfrm>
              <a:off x="3669304"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0" name="Straight Arrow Connector 9">
              <a:extLst>
                <a:ext uri="{FF2B5EF4-FFF2-40B4-BE49-F238E27FC236}">
                  <a16:creationId xmlns:a16="http://schemas.microsoft.com/office/drawing/2014/main" id="{A128B9B8-CFD7-0D5E-B198-5B18433C98C8}"/>
                </a:ext>
              </a:extLst>
            </p:cNvPr>
            <p:cNvCxnSpPr/>
            <p:nvPr/>
          </p:nvCxnSpPr>
          <p:spPr>
            <a:xfrm>
              <a:off x="374569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4E629883-8CF3-D6B9-92F0-F852EB76A3DE}"/>
              </a:ext>
            </a:extLst>
          </p:cNvPr>
          <p:cNvGrpSpPr/>
          <p:nvPr/>
        </p:nvGrpSpPr>
        <p:grpSpPr>
          <a:xfrm>
            <a:off x="6432375" y="3554935"/>
            <a:ext cx="242420" cy="884096"/>
            <a:chOff x="4824281" y="2666201"/>
            <a:chExt cx="181815" cy="663072"/>
          </a:xfrm>
        </p:grpSpPr>
        <p:sp>
          <p:nvSpPr>
            <p:cNvPr id="64" name="Oval 63">
              <a:extLst>
                <a:ext uri="{FF2B5EF4-FFF2-40B4-BE49-F238E27FC236}">
                  <a16:creationId xmlns:a16="http://schemas.microsoft.com/office/drawing/2014/main" id="{915DB06E-8A3B-BD59-256B-9A86EC3A35CD}"/>
                </a:ext>
              </a:extLst>
            </p:cNvPr>
            <p:cNvSpPr/>
            <p:nvPr/>
          </p:nvSpPr>
          <p:spPr>
            <a:xfrm>
              <a:off x="4824281"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1" name="Straight Arrow Connector 10">
              <a:extLst>
                <a:ext uri="{FF2B5EF4-FFF2-40B4-BE49-F238E27FC236}">
                  <a16:creationId xmlns:a16="http://schemas.microsoft.com/office/drawing/2014/main" id="{7C75FE14-2C8B-458E-18D2-06118EF1F808}"/>
                </a:ext>
              </a:extLst>
            </p:cNvPr>
            <p:cNvCxnSpPr/>
            <p:nvPr/>
          </p:nvCxnSpPr>
          <p:spPr>
            <a:xfrm>
              <a:off x="4903933"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02BABB0-83CD-EAB6-AF3C-2B5BE9A61ED8}"/>
              </a:ext>
            </a:extLst>
          </p:cNvPr>
          <p:cNvGrpSpPr/>
          <p:nvPr/>
        </p:nvGrpSpPr>
        <p:grpSpPr>
          <a:xfrm>
            <a:off x="7972345" y="3554935"/>
            <a:ext cx="242420" cy="884096"/>
            <a:chOff x="5979258" y="2666201"/>
            <a:chExt cx="181815" cy="663072"/>
          </a:xfrm>
        </p:grpSpPr>
        <p:sp>
          <p:nvSpPr>
            <p:cNvPr id="65" name="Oval 64">
              <a:extLst>
                <a:ext uri="{FF2B5EF4-FFF2-40B4-BE49-F238E27FC236}">
                  <a16:creationId xmlns:a16="http://schemas.microsoft.com/office/drawing/2014/main" id="{DA5CBC48-3016-AF60-7E81-DE7BDC645D13}"/>
                </a:ext>
              </a:extLst>
            </p:cNvPr>
            <p:cNvSpPr/>
            <p:nvPr/>
          </p:nvSpPr>
          <p:spPr>
            <a:xfrm>
              <a:off x="5979258"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2" name="Straight Arrow Connector 11">
              <a:extLst>
                <a:ext uri="{FF2B5EF4-FFF2-40B4-BE49-F238E27FC236}">
                  <a16:creationId xmlns:a16="http://schemas.microsoft.com/office/drawing/2014/main" id="{7428E303-1604-DE95-3767-3AE73388060A}"/>
                </a:ext>
              </a:extLst>
            </p:cNvPr>
            <p:cNvCxnSpPr/>
            <p:nvPr/>
          </p:nvCxnSpPr>
          <p:spPr>
            <a:xfrm>
              <a:off x="6062173"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5AF80B76-C90C-AFE5-D5C1-7AE1A193B4DE}"/>
              </a:ext>
            </a:extLst>
          </p:cNvPr>
          <p:cNvGrpSpPr/>
          <p:nvPr/>
        </p:nvGrpSpPr>
        <p:grpSpPr>
          <a:xfrm>
            <a:off x="9512315" y="3554935"/>
            <a:ext cx="242420" cy="884096"/>
            <a:chOff x="7134236" y="2666201"/>
            <a:chExt cx="181815" cy="663072"/>
          </a:xfrm>
        </p:grpSpPr>
        <p:sp>
          <p:nvSpPr>
            <p:cNvPr id="66" name="Oval 65">
              <a:extLst>
                <a:ext uri="{FF2B5EF4-FFF2-40B4-BE49-F238E27FC236}">
                  <a16:creationId xmlns:a16="http://schemas.microsoft.com/office/drawing/2014/main" id="{4FD61A6F-0EC1-0D2F-1C42-2A885D25212B}"/>
                </a:ext>
              </a:extLst>
            </p:cNvPr>
            <p:cNvSpPr/>
            <p:nvPr/>
          </p:nvSpPr>
          <p:spPr>
            <a:xfrm>
              <a:off x="7134236"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 name="Straight Arrow Connector 12">
              <a:extLst>
                <a:ext uri="{FF2B5EF4-FFF2-40B4-BE49-F238E27FC236}">
                  <a16:creationId xmlns:a16="http://schemas.microsoft.com/office/drawing/2014/main" id="{9FCBF2BE-879B-AE7F-6D93-CE475A5125A1}"/>
                </a:ext>
              </a:extLst>
            </p:cNvPr>
            <p:cNvCxnSpPr/>
            <p:nvPr/>
          </p:nvCxnSpPr>
          <p:spPr>
            <a:xfrm>
              <a:off x="7217201"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EFFA671B-5DDA-757D-4D3C-6F239ABDC9FB}"/>
              </a:ext>
            </a:extLst>
          </p:cNvPr>
          <p:cNvGrpSpPr/>
          <p:nvPr/>
        </p:nvGrpSpPr>
        <p:grpSpPr>
          <a:xfrm>
            <a:off x="11052283" y="3554935"/>
            <a:ext cx="242420" cy="884096"/>
            <a:chOff x="8289212" y="2666201"/>
            <a:chExt cx="181815" cy="663072"/>
          </a:xfrm>
        </p:grpSpPr>
        <p:sp>
          <p:nvSpPr>
            <p:cNvPr id="67" name="Oval 66">
              <a:extLst>
                <a:ext uri="{FF2B5EF4-FFF2-40B4-BE49-F238E27FC236}">
                  <a16:creationId xmlns:a16="http://schemas.microsoft.com/office/drawing/2014/main" id="{AC439999-8E5B-992E-7114-80D1B7EA5068}"/>
                </a:ext>
              </a:extLst>
            </p:cNvPr>
            <p:cNvSpPr/>
            <p:nvPr/>
          </p:nvSpPr>
          <p:spPr>
            <a:xfrm>
              <a:off x="8289212"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4" name="Straight Arrow Connector 13">
              <a:extLst>
                <a:ext uri="{FF2B5EF4-FFF2-40B4-BE49-F238E27FC236}">
                  <a16:creationId xmlns:a16="http://schemas.microsoft.com/office/drawing/2014/main" id="{76EDC552-82EE-B253-AE81-70266DCB63A1}"/>
                </a:ext>
              </a:extLst>
            </p:cNvPr>
            <p:cNvCxnSpPr/>
            <p:nvPr/>
          </p:nvCxnSpPr>
          <p:spPr>
            <a:xfrm>
              <a:off x="8375441"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A0EB8213-A0DD-57A5-B828-C5E75C65E796}"/>
              </a:ext>
            </a:extLst>
          </p:cNvPr>
          <p:cNvGrpSpPr/>
          <p:nvPr/>
        </p:nvGrpSpPr>
        <p:grpSpPr>
          <a:xfrm>
            <a:off x="1764087" y="3320938"/>
            <a:ext cx="9530616" cy="242420"/>
            <a:chOff x="1714212" y="3940677"/>
            <a:chExt cx="9530615" cy="242420"/>
          </a:xfrm>
        </p:grpSpPr>
        <p:sp>
          <p:nvSpPr>
            <p:cNvPr id="25" name="Oval 24">
              <a:extLst>
                <a:ext uri="{FF2B5EF4-FFF2-40B4-BE49-F238E27FC236}">
                  <a16:creationId xmlns:a16="http://schemas.microsoft.com/office/drawing/2014/main" id="{A68A9D5A-E6E1-6268-2EFF-B6BD6A2EAD12}"/>
                </a:ext>
              </a:extLst>
            </p:cNvPr>
            <p:cNvSpPr/>
            <p:nvPr/>
          </p:nvSpPr>
          <p:spPr>
            <a:xfrm>
              <a:off x="1714212"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Oval 33">
              <a:extLst>
                <a:ext uri="{FF2B5EF4-FFF2-40B4-BE49-F238E27FC236}">
                  <a16:creationId xmlns:a16="http://schemas.microsoft.com/office/drawing/2014/main" id="{50C20986-41E2-F377-4331-48D4553FDCC8}"/>
                </a:ext>
              </a:extLst>
            </p:cNvPr>
            <p:cNvSpPr/>
            <p:nvPr/>
          </p:nvSpPr>
          <p:spPr>
            <a:xfrm>
              <a:off x="3302561"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Oval 34">
              <a:extLst>
                <a:ext uri="{FF2B5EF4-FFF2-40B4-BE49-F238E27FC236}">
                  <a16:creationId xmlns:a16="http://schemas.microsoft.com/office/drawing/2014/main" id="{E1FB65C2-5937-AB8C-6D0B-51C8BF88B683}"/>
                </a:ext>
              </a:extLst>
            </p:cNvPr>
            <p:cNvSpPr/>
            <p:nvPr/>
          </p:nvSpPr>
          <p:spPr>
            <a:xfrm>
              <a:off x="4842531"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6" name="Oval 35">
              <a:extLst>
                <a:ext uri="{FF2B5EF4-FFF2-40B4-BE49-F238E27FC236}">
                  <a16:creationId xmlns:a16="http://schemas.microsoft.com/office/drawing/2014/main" id="{4E63E198-4AC3-D9EC-8465-72FB66188D9B}"/>
                </a:ext>
              </a:extLst>
            </p:cNvPr>
            <p:cNvSpPr/>
            <p:nvPr/>
          </p:nvSpPr>
          <p:spPr>
            <a:xfrm>
              <a:off x="6382500"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Oval 36">
              <a:extLst>
                <a:ext uri="{FF2B5EF4-FFF2-40B4-BE49-F238E27FC236}">
                  <a16:creationId xmlns:a16="http://schemas.microsoft.com/office/drawing/2014/main" id="{1F58A2C9-702D-6882-139D-3B380F99170D}"/>
                </a:ext>
              </a:extLst>
            </p:cNvPr>
            <p:cNvSpPr/>
            <p:nvPr/>
          </p:nvSpPr>
          <p:spPr>
            <a:xfrm>
              <a:off x="7922469"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Oval 37">
              <a:extLst>
                <a:ext uri="{FF2B5EF4-FFF2-40B4-BE49-F238E27FC236}">
                  <a16:creationId xmlns:a16="http://schemas.microsoft.com/office/drawing/2014/main" id="{0119D0F8-52C0-1BEB-1649-562E54FD76CF}"/>
                </a:ext>
              </a:extLst>
            </p:cNvPr>
            <p:cNvSpPr/>
            <p:nvPr/>
          </p:nvSpPr>
          <p:spPr>
            <a:xfrm>
              <a:off x="9462439"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9" name="Oval 38">
              <a:extLst>
                <a:ext uri="{FF2B5EF4-FFF2-40B4-BE49-F238E27FC236}">
                  <a16:creationId xmlns:a16="http://schemas.microsoft.com/office/drawing/2014/main" id="{4F4CFD2D-AA44-9A81-C05B-E52A2BA6D487}"/>
                </a:ext>
              </a:extLst>
            </p:cNvPr>
            <p:cNvSpPr/>
            <p:nvPr/>
          </p:nvSpPr>
          <p:spPr>
            <a:xfrm>
              <a:off x="11002407"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pic>
        <p:nvPicPr>
          <p:cNvPr id="51" name="Graphic 50" descr="Stopwatch with solid fill">
            <a:extLst>
              <a:ext uri="{FF2B5EF4-FFF2-40B4-BE49-F238E27FC236}">
                <a16:creationId xmlns:a16="http://schemas.microsoft.com/office/drawing/2014/main" id="{F4964248-FF8D-3955-2C40-46C03C40F4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9659" y="2457255"/>
            <a:ext cx="534315" cy="534315"/>
          </a:xfrm>
          <a:prstGeom prst="rect">
            <a:avLst/>
          </a:prstGeom>
        </p:spPr>
      </p:pic>
      <p:sp>
        <p:nvSpPr>
          <p:cNvPr id="52" name="TextBox 51">
            <a:extLst>
              <a:ext uri="{FF2B5EF4-FFF2-40B4-BE49-F238E27FC236}">
                <a16:creationId xmlns:a16="http://schemas.microsoft.com/office/drawing/2014/main" id="{ACF4FB9F-A91C-7F59-1A57-DF508B83B0F0}"/>
              </a:ext>
            </a:extLst>
          </p:cNvPr>
          <p:cNvSpPr txBox="1"/>
          <p:nvPr/>
        </p:nvSpPr>
        <p:spPr>
          <a:xfrm>
            <a:off x="277200" y="3137588"/>
            <a:ext cx="779233" cy="427296"/>
          </a:xfrm>
          <a:prstGeom prst="rect">
            <a:avLst/>
          </a:prstGeom>
          <a:noFill/>
        </p:spPr>
        <p:txBody>
          <a:bodyPr wrap="square" rtlCol="0">
            <a:spAutoFit/>
          </a:bodyPr>
          <a:lstStyle/>
          <a:p>
            <a:pPr algn="ctr" defTabSz="609615">
              <a:lnSpc>
                <a:spcPct val="80000"/>
              </a:lnSpc>
              <a:defRPr/>
            </a:pPr>
            <a:r>
              <a:rPr lang="en-US" sz="16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8</a:t>
            </a:r>
            <a:br>
              <a:rPr lang="en-US" sz="16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br>
            <a:r>
              <a:rPr lang="en-US" sz="11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hours</a:t>
            </a:r>
          </a:p>
        </p:txBody>
      </p:sp>
      <p:grpSp>
        <p:nvGrpSpPr>
          <p:cNvPr id="47" name="Group 46">
            <a:extLst>
              <a:ext uri="{FF2B5EF4-FFF2-40B4-BE49-F238E27FC236}">
                <a16:creationId xmlns:a16="http://schemas.microsoft.com/office/drawing/2014/main" id="{AFED1B7E-CF33-1EA9-0E2C-B02D1029E7AB}"/>
              </a:ext>
            </a:extLst>
          </p:cNvPr>
          <p:cNvGrpSpPr/>
          <p:nvPr/>
        </p:nvGrpSpPr>
        <p:grpSpPr>
          <a:xfrm>
            <a:off x="247948" y="3900382"/>
            <a:ext cx="817928" cy="1410385"/>
            <a:chOff x="185961" y="2925286"/>
            <a:chExt cx="613446" cy="1057789"/>
          </a:xfrm>
        </p:grpSpPr>
        <p:sp>
          <p:nvSpPr>
            <p:cNvPr id="73" name="Oval 72">
              <a:extLst>
                <a:ext uri="{FF2B5EF4-FFF2-40B4-BE49-F238E27FC236}">
                  <a16:creationId xmlns:a16="http://schemas.microsoft.com/office/drawing/2014/main" id="{09CE84F9-DD15-9DE2-3CEA-3D88535E05FD}"/>
                </a:ext>
              </a:extLst>
            </p:cNvPr>
            <p:cNvSpPr/>
            <p:nvPr/>
          </p:nvSpPr>
          <p:spPr>
            <a:xfrm>
              <a:off x="185961" y="2925286"/>
              <a:ext cx="613446" cy="61344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5" name="Graphic 74" descr="Stopwatch with solid fill">
              <a:extLst>
                <a:ext uri="{FF2B5EF4-FFF2-40B4-BE49-F238E27FC236}">
                  <a16:creationId xmlns:a16="http://schemas.microsoft.com/office/drawing/2014/main" id="{8CCB440D-F23B-96CA-A0E5-AC10D695D4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744" y="3582339"/>
              <a:ext cx="400736" cy="400736"/>
            </a:xfrm>
            <a:prstGeom prst="rect">
              <a:avLst/>
            </a:prstGeom>
          </p:spPr>
        </p:pic>
        <p:sp>
          <p:nvSpPr>
            <p:cNvPr id="86" name="TextBox 85">
              <a:extLst>
                <a:ext uri="{FF2B5EF4-FFF2-40B4-BE49-F238E27FC236}">
                  <a16:creationId xmlns:a16="http://schemas.microsoft.com/office/drawing/2014/main" id="{B236FEA2-0F68-78E9-DE17-169C02A260A1}"/>
                </a:ext>
              </a:extLst>
            </p:cNvPr>
            <p:cNvSpPr txBox="1"/>
            <p:nvPr/>
          </p:nvSpPr>
          <p:spPr>
            <a:xfrm>
              <a:off x="252655" y="3033733"/>
              <a:ext cx="500407" cy="445555"/>
            </a:xfrm>
            <a:prstGeom prst="rect">
              <a:avLst/>
            </a:prstGeom>
            <a:noFill/>
          </p:spPr>
          <p:txBody>
            <a:bodyPr wrap="square" rtlCol="0">
              <a:spAutoFit/>
            </a:bodyPr>
            <a:lstStyle/>
            <a:p>
              <a:pPr algn="ctr" defTabSz="609615">
                <a:lnSpc>
                  <a:spcPct val="80000"/>
                </a:lnSpc>
                <a:defRPr/>
              </a:pPr>
              <a:r>
                <a:rPr lang="en-US" sz="40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en-US" sz="28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
        <p:nvSpPr>
          <p:cNvPr id="4" name="Title 3">
            <a:extLst>
              <a:ext uri="{FF2B5EF4-FFF2-40B4-BE49-F238E27FC236}">
                <a16:creationId xmlns:a16="http://schemas.microsoft.com/office/drawing/2014/main" id="{2306F712-D142-74B1-F838-FDE1A702C1A2}"/>
              </a:ext>
            </a:extLst>
          </p:cNvPr>
          <p:cNvSpPr>
            <a:spLocks noGrp="1"/>
          </p:cNvSpPr>
          <p:nvPr>
            <p:ph type="title"/>
          </p:nvPr>
        </p:nvSpPr>
        <p:spPr/>
        <p:txBody>
          <a:bodyPr/>
          <a:lstStyle/>
          <a:p>
            <a:r>
              <a:rPr lang="en-US"/>
              <a:t>INCREASED EFFICIENCY AND PRODUCTIVITY FOR ALL USERS</a:t>
            </a:r>
            <a:endParaRPr lang="en-DE"/>
          </a:p>
        </p:txBody>
      </p:sp>
      <p:sp>
        <p:nvSpPr>
          <p:cNvPr id="48" name="TextBox 47">
            <a:extLst>
              <a:ext uri="{FF2B5EF4-FFF2-40B4-BE49-F238E27FC236}">
                <a16:creationId xmlns:a16="http://schemas.microsoft.com/office/drawing/2014/main" id="{C336DA8C-BA9C-E235-787D-46F38B811FDA}"/>
              </a:ext>
            </a:extLst>
          </p:cNvPr>
          <p:cNvSpPr txBox="1"/>
          <p:nvPr/>
        </p:nvSpPr>
        <p:spPr>
          <a:xfrm>
            <a:off x="1105980" y="4654925"/>
            <a:ext cx="1673137" cy="646331"/>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Discovery and Recommendations</a:t>
            </a:r>
          </a:p>
        </p:txBody>
      </p:sp>
      <p:sp>
        <p:nvSpPr>
          <p:cNvPr id="53" name="TextBox 52">
            <a:extLst>
              <a:ext uri="{FF2B5EF4-FFF2-40B4-BE49-F238E27FC236}">
                <a16:creationId xmlns:a16="http://schemas.microsoft.com/office/drawing/2014/main" id="{277ECC9D-4825-52AE-F51A-6157F98A5A2F}"/>
              </a:ext>
            </a:extLst>
          </p:cNvPr>
          <p:cNvSpPr txBox="1"/>
          <p:nvPr/>
        </p:nvSpPr>
        <p:spPr>
          <a:xfrm>
            <a:off x="2957901" y="4741239"/>
            <a:ext cx="103149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RFQ Generator</a:t>
            </a:r>
          </a:p>
        </p:txBody>
      </p:sp>
      <p:sp>
        <p:nvSpPr>
          <p:cNvPr id="54" name="TextBox 53">
            <a:extLst>
              <a:ext uri="{FF2B5EF4-FFF2-40B4-BE49-F238E27FC236}">
                <a16:creationId xmlns:a16="http://schemas.microsoft.com/office/drawing/2014/main" id="{6AD58E93-6FAC-1D4C-6E4F-09B39A7CB09A}"/>
              </a:ext>
            </a:extLst>
          </p:cNvPr>
          <p:cNvSpPr txBox="1"/>
          <p:nvPr/>
        </p:nvSpPr>
        <p:spPr>
          <a:xfrm>
            <a:off x="4524644" y="4741240"/>
            <a:ext cx="103148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Autoscore RFP</a:t>
            </a:r>
          </a:p>
        </p:txBody>
      </p:sp>
      <p:sp>
        <p:nvSpPr>
          <p:cNvPr id="55" name="TextBox 54">
            <a:extLst>
              <a:ext uri="{FF2B5EF4-FFF2-40B4-BE49-F238E27FC236}">
                <a16:creationId xmlns:a16="http://schemas.microsoft.com/office/drawing/2014/main" id="{23D76063-4B74-CB77-B3C5-37F2F9F3A1EF}"/>
              </a:ext>
            </a:extLst>
          </p:cNvPr>
          <p:cNvSpPr txBox="1"/>
          <p:nvPr/>
        </p:nvSpPr>
        <p:spPr>
          <a:xfrm>
            <a:off x="5840461" y="4741240"/>
            <a:ext cx="136315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Summary</a:t>
            </a:r>
          </a:p>
        </p:txBody>
      </p:sp>
      <p:sp>
        <p:nvSpPr>
          <p:cNvPr id="56" name="TextBox 55">
            <a:extLst>
              <a:ext uri="{FF2B5EF4-FFF2-40B4-BE49-F238E27FC236}">
                <a16:creationId xmlns:a16="http://schemas.microsoft.com/office/drawing/2014/main" id="{FAF3A6ED-AEC7-73FD-B11B-F000E44DA33C}"/>
              </a:ext>
            </a:extLst>
          </p:cNvPr>
          <p:cNvSpPr txBox="1"/>
          <p:nvPr/>
        </p:nvSpPr>
        <p:spPr>
          <a:xfrm>
            <a:off x="7382396" y="4654925"/>
            <a:ext cx="1424909" cy="646331"/>
          </a:xfrm>
          <a:prstGeom prst="rect">
            <a:avLst/>
          </a:prstGeom>
          <a:noFill/>
        </p:spPr>
        <p:txBody>
          <a:bodyPr wrap="square" rtlCol="0">
            <a:spAutoFit/>
          </a:bodyPr>
          <a:lstStyle/>
          <a:p>
            <a:pPr algn="ctr" defTabSz="609615">
              <a:defRPr/>
            </a:pP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Extract Line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items</a:t>
            </a: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from</a:t>
            </a: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a:t>
            </a:r>
            <a:endPar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7" name="TextBox 56">
            <a:extLst>
              <a:ext uri="{FF2B5EF4-FFF2-40B4-BE49-F238E27FC236}">
                <a16:creationId xmlns:a16="http://schemas.microsoft.com/office/drawing/2014/main" id="{F0A93A9A-5157-2D77-E165-AD819F81D8F1}"/>
              </a:ext>
            </a:extLst>
          </p:cNvPr>
          <p:cNvSpPr txBox="1"/>
          <p:nvPr/>
        </p:nvSpPr>
        <p:spPr>
          <a:xfrm>
            <a:off x="8921743" y="4514663"/>
            <a:ext cx="1423563" cy="1015663"/>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Auto Supplier Onboarding + Onboarding Query Resolution</a:t>
            </a:r>
          </a:p>
        </p:txBody>
      </p:sp>
      <p:sp>
        <p:nvSpPr>
          <p:cNvPr id="58" name="TextBox 57">
            <a:extLst>
              <a:ext uri="{FF2B5EF4-FFF2-40B4-BE49-F238E27FC236}">
                <a16:creationId xmlns:a16="http://schemas.microsoft.com/office/drawing/2014/main" id="{BC1E6052-1CBA-3B1A-A115-C7ED4567BAD9}"/>
              </a:ext>
            </a:extLst>
          </p:cNvPr>
          <p:cNvSpPr txBox="1"/>
          <p:nvPr/>
        </p:nvSpPr>
        <p:spPr>
          <a:xfrm>
            <a:off x="10403749" y="4741239"/>
            <a:ext cx="1539488"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Faster Approvals on MS Teams</a:t>
            </a:r>
          </a:p>
        </p:txBody>
      </p:sp>
      <p:pic>
        <p:nvPicPr>
          <p:cNvPr id="3" name="Picture 2">
            <a:extLst>
              <a:ext uri="{FF2B5EF4-FFF2-40B4-BE49-F238E27FC236}">
                <a16:creationId xmlns:a16="http://schemas.microsoft.com/office/drawing/2014/main" id="{725375CA-E29B-5DA6-A89A-04DF0A3D473A}"/>
              </a:ext>
            </a:extLst>
          </p:cNvPr>
          <p:cNvPicPr>
            <a:picLocks noChangeAspect="1"/>
          </p:cNvPicPr>
          <p:nvPr/>
        </p:nvPicPr>
        <p:blipFill>
          <a:blip r:embed="rId5"/>
          <a:stretch>
            <a:fillRect/>
          </a:stretch>
        </p:blipFill>
        <p:spPr>
          <a:xfrm>
            <a:off x="11226930" y="6509635"/>
            <a:ext cx="955780" cy="346959"/>
          </a:xfrm>
          <a:prstGeom prst="rect">
            <a:avLst/>
          </a:prstGeom>
        </p:spPr>
      </p:pic>
    </p:spTree>
    <p:extLst>
      <p:ext uri="{BB962C8B-B14F-4D97-AF65-F5344CB8AC3E}">
        <p14:creationId xmlns:p14="http://schemas.microsoft.com/office/powerpoint/2010/main" val="15501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par>
                                <p:cTn id="8" presetID="22" presetClass="entr" presetSubtype="4"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up)">
                                      <p:cBhvr>
                                        <p:cTn id="19" dur="500"/>
                                        <p:tgtEl>
                                          <p:spTgt spid="4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up)">
                                      <p:cBhvr>
                                        <p:cTn id="28" dur="500"/>
                                        <p:tgtEl>
                                          <p:spTgt spid="5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up)">
                                      <p:cBhvr>
                                        <p:cTn id="37" dur="500"/>
                                        <p:tgtEl>
                                          <p:spTgt spid="5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up)">
                                      <p:cBhvr>
                                        <p:cTn id="42" dur="500"/>
                                        <p:tgtEl>
                                          <p:spTgt spid="31"/>
                                        </p:tgtEl>
                                      </p:cBhvr>
                                    </p:animEffect>
                                  </p:childTnLst>
                                </p:cTn>
                              </p:par>
                            </p:childTnLst>
                          </p:cTn>
                        </p:par>
                        <p:par>
                          <p:cTn id="43" fill="hold">
                            <p:stCondLst>
                              <p:cond delay="500"/>
                            </p:stCondLst>
                            <p:childTnLst>
                              <p:par>
                                <p:cTn id="44" presetID="22" presetClass="entr" presetSubtype="1"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up)">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up)">
                                      <p:cBhvr>
                                        <p:cTn id="51" dur="500"/>
                                        <p:tgtEl>
                                          <p:spTgt spid="32"/>
                                        </p:tgtEl>
                                      </p:cBhvr>
                                    </p:animEffect>
                                  </p:childTnLst>
                                </p:cTn>
                              </p:par>
                            </p:childTnLst>
                          </p:cTn>
                        </p:par>
                        <p:par>
                          <p:cTn id="52" fill="hold">
                            <p:stCondLst>
                              <p:cond delay="500"/>
                            </p:stCondLst>
                            <p:childTnLst>
                              <p:par>
                                <p:cTn id="53" presetID="22" presetClass="entr" presetSubtype="1"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up)">
                                      <p:cBhvr>
                                        <p:cTn id="60" dur="500"/>
                                        <p:tgtEl>
                                          <p:spTgt spid="33"/>
                                        </p:tgtEl>
                                      </p:cBhvr>
                                    </p:animEffect>
                                  </p:childTnLst>
                                </p:cTn>
                              </p:par>
                            </p:childTnLst>
                          </p:cTn>
                        </p:par>
                        <p:par>
                          <p:cTn id="61" fill="hold">
                            <p:stCondLst>
                              <p:cond delay="500"/>
                            </p:stCondLst>
                            <p:childTnLst>
                              <p:par>
                                <p:cTn id="62" presetID="22" presetClass="entr" presetSubtype="1"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up)">
                                      <p:cBhvr>
                                        <p:cTn id="64" dur="500"/>
                                        <p:tgtEl>
                                          <p:spTgt spid="5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00"/>
                            </p:stCondLst>
                            <p:childTnLst>
                              <p:par>
                                <p:cTn id="71" presetID="22" presetClass="entr" presetSubtype="1" fill="hold" grpId="0"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up)">
                                      <p:cBhvr>
                                        <p:cTn id="7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p:bldP spid="54"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D4A9-4D25-9D9B-5D22-A74A7348638B}"/>
            </a:ext>
          </a:extLst>
        </p:cNvPr>
        <p:cNvGrpSpPr/>
        <p:nvPr/>
      </p:nvGrpSpPr>
      <p:grpSpPr>
        <a:xfrm>
          <a:off x="0" y="0"/>
          <a:ext cx="0" cy="0"/>
          <a:chOff x="0" y="0"/>
          <a:chExt cx="0" cy="0"/>
        </a:xfrm>
      </p:grpSpPr>
      <p:sp>
        <p:nvSpPr>
          <p:cNvPr id="31" name="TextBox 31">
            <a:extLst>
              <a:ext uri="{FF2B5EF4-FFF2-40B4-BE49-F238E27FC236}">
                <a16:creationId xmlns:a16="http://schemas.microsoft.com/office/drawing/2014/main" id="{5D58AF5E-1D6C-8FF8-C1FA-21251597F3E2}"/>
              </a:ext>
            </a:extLst>
          </p:cNvPr>
          <p:cNvSpPr txBox="1"/>
          <p:nvPr/>
        </p:nvSpPr>
        <p:spPr>
          <a:xfrm>
            <a:off x="743122" y="372354"/>
            <a:ext cx="10564792" cy="1133515"/>
          </a:xfrm>
          <a:prstGeom prst="rect">
            <a:avLst/>
          </a:prstGeom>
        </p:spPr>
        <p:txBody>
          <a:bodyPr wrap="square" lIns="0" tIns="0" rIns="0" bIns="0" rtlCol="0" anchor="t">
            <a:spAutoFit/>
          </a:bodyPr>
          <a:lstStyle/>
          <a:p>
            <a:pPr marL="0" marR="0" lvl="0" indent="0" algn="l" defTabSz="609630" rtl="0" eaLnBrk="1" fontAlgn="auto" latinLnBrk="0" hangingPunct="1">
              <a:lnSpc>
                <a:spcPts val="4518"/>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uLnTx/>
                <a:uFillTx/>
                <a:latin typeface="Open Sans Bold Bold"/>
                <a:ea typeface="+mn-ea"/>
                <a:cs typeface="+mn-cs"/>
              </a:rPr>
              <a:t>AGENTIC AI</a:t>
            </a:r>
          </a:p>
          <a:p>
            <a:pPr marL="0" marR="0" lvl="0" indent="0" algn="l" defTabSz="609630" rtl="0" eaLnBrk="1" fontAlgn="auto" latinLnBrk="0" hangingPunct="1">
              <a:lnSpc>
                <a:spcPts val="4518"/>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Open Sans Bold Bold"/>
                <a:ea typeface="+mn-ea"/>
                <a:cs typeface="+mn-cs"/>
              </a:rPr>
              <a:t>THE NEXT FRONTIER OF GENAI</a:t>
            </a:r>
          </a:p>
        </p:txBody>
      </p:sp>
      <p:pic>
        <p:nvPicPr>
          <p:cNvPr id="5" name="Graphic 4">
            <a:extLst>
              <a:ext uri="{FF2B5EF4-FFF2-40B4-BE49-F238E27FC236}">
                <a16:creationId xmlns:a16="http://schemas.microsoft.com/office/drawing/2014/main" id="{6E59EDD5-31B5-19D0-BAB1-41C77CDD1644}"/>
              </a:ext>
            </a:extLst>
          </p:cNvPr>
          <p:cNvPicPr>
            <a:picLocks noChangeAspect="1"/>
          </p:cNvPicPr>
          <p:nvPr/>
        </p:nvPicPr>
        <p:blipFill>
          <a:blip r:embed="rId3">
            <a:extLst>
              <a:ext uri="{96DAC541-7B7A-43D3-8B79-37D633B846F1}">
                <asvg:svgBlip xmlns:asvg="http://schemas.microsoft.com/office/drawing/2016/SVG/main" r:embed="rId4"/>
              </a:ext>
            </a:extLst>
          </a:blip>
          <a:srcRect t="27322" b="30369"/>
          <a:stretch/>
        </p:blipFill>
        <p:spPr>
          <a:xfrm>
            <a:off x="10014267" y="17694"/>
            <a:ext cx="2181589" cy="652231"/>
          </a:xfrm>
          <a:prstGeom prst="rect">
            <a:avLst/>
          </a:prstGeom>
        </p:spPr>
      </p:pic>
      <p:grpSp>
        <p:nvGrpSpPr>
          <p:cNvPr id="6" name="Group 5">
            <a:extLst>
              <a:ext uri="{FF2B5EF4-FFF2-40B4-BE49-F238E27FC236}">
                <a16:creationId xmlns:a16="http://schemas.microsoft.com/office/drawing/2014/main" id="{ED8FD2E6-B847-9B8A-DBCF-103B58FDEED4}"/>
              </a:ext>
            </a:extLst>
          </p:cNvPr>
          <p:cNvGrpSpPr/>
          <p:nvPr/>
        </p:nvGrpSpPr>
        <p:grpSpPr>
          <a:xfrm>
            <a:off x="743122" y="1915803"/>
            <a:ext cx="5947372" cy="4293618"/>
            <a:chOff x="4833212" y="372658"/>
            <a:chExt cx="4247417" cy="2747629"/>
          </a:xfrm>
        </p:grpSpPr>
        <p:pic>
          <p:nvPicPr>
            <p:cNvPr id="7" name="Picture 6">
              <a:extLst>
                <a:ext uri="{FF2B5EF4-FFF2-40B4-BE49-F238E27FC236}">
                  <a16:creationId xmlns:a16="http://schemas.microsoft.com/office/drawing/2014/main" id="{8BD9434D-6ED4-8840-71AA-E6D5D06C3363}"/>
                </a:ext>
              </a:extLst>
            </p:cNvPr>
            <p:cNvPicPr>
              <a:picLocks noChangeAspect="1"/>
            </p:cNvPicPr>
            <p:nvPr/>
          </p:nvPicPr>
          <p:blipFill>
            <a:blip r:embed="rId5"/>
            <a:stretch>
              <a:fillRect/>
            </a:stretch>
          </p:blipFill>
          <p:spPr>
            <a:xfrm>
              <a:off x="4834549" y="372658"/>
              <a:ext cx="4182702" cy="982252"/>
            </a:xfrm>
            <a:prstGeom prst="rect">
              <a:avLst/>
            </a:prstGeom>
          </p:spPr>
        </p:pic>
        <p:pic>
          <p:nvPicPr>
            <p:cNvPr id="8" name="Picture 7">
              <a:extLst>
                <a:ext uri="{FF2B5EF4-FFF2-40B4-BE49-F238E27FC236}">
                  <a16:creationId xmlns:a16="http://schemas.microsoft.com/office/drawing/2014/main" id="{CAC6E53F-5C26-1731-0FB5-1FA36928A8A8}"/>
                </a:ext>
              </a:extLst>
            </p:cNvPr>
            <p:cNvPicPr>
              <a:picLocks noChangeAspect="1"/>
            </p:cNvPicPr>
            <p:nvPr/>
          </p:nvPicPr>
          <p:blipFill>
            <a:blip r:embed="rId6"/>
            <a:stretch>
              <a:fillRect/>
            </a:stretch>
          </p:blipFill>
          <p:spPr>
            <a:xfrm>
              <a:off x="6078112" y="1531424"/>
              <a:ext cx="3002517" cy="1136087"/>
            </a:xfrm>
            <a:prstGeom prst="rect">
              <a:avLst/>
            </a:prstGeom>
          </p:spPr>
        </p:pic>
        <p:pic>
          <p:nvPicPr>
            <p:cNvPr id="9" name="Picture 2" descr="Headshot of McKinsey's Jorge Amar">
              <a:extLst>
                <a:ext uri="{FF2B5EF4-FFF2-40B4-BE49-F238E27FC236}">
                  <a16:creationId xmlns:a16="http://schemas.microsoft.com/office/drawing/2014/main" id="{DC23A1F7-5F33-4E98-8F44-B6EE7FBC108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33212" y="1516327"/>
              <a:ext cx="1136087" cy="11360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FAD6171-2CDA-2721-AB51-111B2D751B5E}"/>
                </a:ext>
              </a:extLst>
            </p:cNvPr>
            <p:cNvPicPr>
              <a:picLocks noChangeAspect="1"/>
            </p:cNvPicPr>
            <p:nvPr/>
          </p:nvPicPr>
          <p:blipFill>
            <a:blip r:embed="rId8"/>
            <a:stretch>
              <a:fillRect/>
            </a:stretch>
          </p:blipFill>
          <p:spPr>
            <a:xfrm>
              <a:off x="7579370" y="2567760"/>
              <a:ext cx="1467055" cy="552527"/>
            </a:xfrm>
            <a:prstGeom prst="rect">
              <a:avLst/>
            </a:prstGeom>
          </p:spPr>
        </p:pic>
      </p:grpSp>
      <p:pic>
        <p:nvPicPr>
          <p:cNvPr id="11" name="Picture 10">
            <a:extLst>
              <a:ext uri="{FF2B5EF4-FFF2-40B4-BE49-F238E27FC236}">
                <a16:creationId xmlns:a16="http://schemas.microsoft.com/office/drawing/2014/main" id="{14DB2CDB-D8B9-24A8-2218-878A24FE9ABF}"/>
              </a:ext>
            </a:extLst>
          </p:cNvPr>
          <p:cNvPicPr>
            <a:picLocks noChangeAspect="1"/>
          </p:cNvPicPr>
          <p:nvPr/>
        </p:nvPicPr>
        <p:blipFill>
          <a:blip r:embed="rId9"/>
          <a:stretch>
            <a:fillRect/>
          </a:stretch>
        </p:blipFill>
        <p:spPr>
          <a:xfrm>
            <a:off x="7610764" y="1730791"/>
            <a:ext cx="4000906" cy="2217169"/>
          </a:xfrm>
          <a:prstGeom prst="rect">
            <a:avLst/>
          </a:prstGeom>
        </p:spPr>
      </p:pic>
      <p:pic>
        <p:nvPicPr>
          <p:cNvPr id="12" name="Picture 12" descr="Illustration generated using MidJourney, showcasing a futuristic urban landscape where humans and robots coexist, symbolizing the interconnected systems and collaboration of a new AI-driven era.">
            <a:extLst>
              <a:ext uri="{FF2B5EF4-FFF2-40B4-BE49-F238E27FC236}">
                <a16:creationId xmlns:a16="http://schemas.microsoft.com/office/drawing/2014/main" id="{461F317E-30C2-DAF3-3217-319D6936228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33686" y="4062612"/>
            <a:ext cx="3955062" cy="221716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1">
            <p14:nvContentPartPr>
              <p14:cNvPr id="29" name="Ink 28">
                <a:extLst>
                  <a:ext uri="{FF2B5EF4-FFF2-40B4-BE49-F238E27FC236}">
                    <a16:creationId xmlns:a16="http://schemas.microsoft.com/office/drawing/2014/main" id="{2445DB88-2BE5-7042-688B-05EC52973900}"/>
                  </a:ext>
                </a:extLst>
              </p14:cNvPr>
              <p14:cNvContentPartPr/>
              <p14:nvPr/>
            </p14:nvContentPartPr>
            <p14:xfrm>
              <a:off x="4748033" y="3810313"/>
              <a:ext cx="1207080" cy="24480"/>
            </p14:xfrm>
          </p:contentPart>
        </mc:Choice>
        <mc:Fallback xmlns="">
          <p:pic>
            <p:nvPicPr>
              <p:cNvPr id="29" name="Ink 28">
                <a:extLst>
                  <a:ext uri="{FF2B5EF4-FFF2-40B4-BE49-F238E27FC236}">
                    <a16:creationId xmlns:a16="http://schemas.microsoft.com/office/drawing/2014/main" id="{2445DB88-2BE5-7042-688B-05EC52973900}"/>
                  </a:ext>
                </a:extLst>
              </p:cNvPr>
              <p:cNvPicPr/>
              <p:nvPr/>
            </p:nvPicPr>
            <p:blipFill>
              <a:blip r:embed="rId12"/>
              <a:stretch>
                <a:fillRect/>
              </a:stretch>
            </p:blipFill>
            <p:spPr>
              <a:xfrm>
                <a:off x="4694033" y="3702313"/>
                <a:ext cx="131472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Ink 29">
                <a:extLst>
                  <a:ext uri="{FF2B5EF4-FFF2-40B4-BE49-F238E27FC236}">
                    <a16:creationId xmlns:a16="http://schemas.microsoft.com/office/drawing/2014/main" id="{48B6AC8E-07B3-279E-A47F-7571A76C7EB0}"/>
                  </a:ext>
                </a:extLst>
              </p14:cNvPr>
              <p14:cNvContentPartPr/>
              <p14:nvPr/>
            </p14:nvContentPartPr>
            <p14:xfrm>
              <a:off x="2559593" y="4048993"/>
              <a:ext cx="3941640" cy="62280"/>
            </p14:xfrm>
          </p:contentPart>
        </mc:Choice>
        <mc:Fallback xmlns="">
          <p:pic>
            <p:nvPicPr>
              <p:cNvPr id="30" name="Ink 29">
                <a:extLst>
                  <a:ext uri="{FF2B5EF4-FFF2-40B4-BE49-F238E27FC236}">
                    <a16:creationId xmlns:a16="http://schemas.microsoft.com/office/drawing/2014/main" id="{48B6AC8E-07B3-279E-A47F-7571A76C7EB0}"/>
                  </a:ext>
                </a:extLst>
              </p:cNvPr>
              <p:cNvPicPr/>
              <p:nvPr/>
            </p:nvPicPr>
            <p:blipFill>
              <a:blip r:embed="rId14"/>
              <a:stretch>
                <a:fillRect/>
              </a:stretch>
            </p:blipFill>
            <p:spPr>
              <a:xfrm>
                <a:off x="2505593" y="3941614"/>
                <a:ext cx="4049280" cy="276681"/>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3" name="Ink 32">
                <a:extLst>
                  <a:ext uri="{FF2B5EF4-FFF2-40B4-BE49-F238E27FC236}">
                    <a16:creationId xmlns:a16="http://schemas.microsoft.com/office/drawing/2014/main" id="{0FF9C455-435F-9763-E6FA-0B2D39BDA12C}"/>
                  </a:ext>
                </a:extLst>
              </p14:cNvPr>
              <p14:cNvContentPartPr/>
              <p14:nvPr/>
            </p14:nvContentPartPr>
            <p14:xfrm>
              <a:off x="2549513" y="4316113"/>
              <a:ext cx="1371600" cy="52560"/>
            </p14:xfrm>
          </p:contentPart>
        </mc:Choice>
        <mc:Fallback xmlns="">
          <p:pic>
            <p:nvPicPr>
              <p:cNvPr id="33" name="Ink 32">
                <a:extLst>
                  <a:ext uri="{FF2B5EF4-FFF2-40B4-BE49-F238E27FC236}">
                    <a16:creationId xmlns:a16="http://schemas.microsoft.com/office/drawing/2014/main" id="{0FF9C455-435F-9763-E6FA-0B2D39BDA12C}"/>
                  </a:ext>
                </a:extLst>
              </p:cNvPr>
              <p:cNvPicPr/>
              <p:nvPr/>
            </p:nvPicPr>
            <p:blipFill>
              <a:blip r:embed="rId16"/>
              <a:stretch>
                <a:fillRect/>
              </a:stretch>
            </p:blipFill>
            <p:spPr>
              <a:xfrm>
                <a:off x="2495527" y="4208113"/>
                <a:ext cx="1479212" cy="268200"/>
              </a:xfrm>
              <a:prstGeom prst="rect">
                <a:avLst/>
              </a:prstGeom>
            </p:spPr>
          </p:pic>
        </mc:Fallback>
      </mc:AlternateContent>
      <p:pic>
        <p:nvPicPr>
          <p:cNvPr id="3" name="Picture 2">
            <a:extLst>
              <a:ext uri="{FF2B5EF4-FFF2-40B4-BE49-F238E27FC236}">
                <a16:creationId xmlns:a16="http://schemas.microsoft.com/office/drawing/2014/main" id="{B0C338FF-BED4-991F-37AB-B85CE1E8C951}"/>
              </a:ext>
            </a:extLst>
          </p:cNvPr>
          <p:cNvPicPr>
            <a:picLocks noChangeAspect="1"/>
          </p:cNvPicPr>
          <p:nvPr/>
        </p:nvPicPr>
        <p:blipFill>
          <a:blip r:embed="rId17"/>
          <a:stretch>
            <a:fillRect/>
          </a:stretch>
        </p:blipFill>
        <p:spPr>
          <a:xfrm>
            <a:off x="11226930" y="6534619"/>
            <a:ext cx="955780" cy="346959"/>
          </a:xfrm>
          <a:prstGeom prst="rect">
            <a:avLst/>
          </a:prstGeom>
        </p:spPr>
      </p:pic>
    </p:spTree>
    <p:extLst>
      <p:ext uri="{BB962C8B-B14F-4D97-AF65-F5344CB8AC3E}">
        <p14:creationId xmlns:p14="http://schemas.microsoft.com/office/powerpoint/2010/main" val="141327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F1A02-3186-2E30-7ED1-5CEFD6475698}"/>
            </a:ext>
          </a:extLst>
        </p:cNvPr>
        <p:cNvGrpSpPr/>
        <p:nvPr/>
      </p:nvGrpSpPr>
      <p:grpSpPr>
        <a:xfrm>
          <a:off x="0" y="0"/>
          <a:ext cx="0" cy="0"/>
          <a:chOff x="0" y="0"/>
          <a:chExt cx="0" cy="0"/>
        </a:xfrm>
      </p:grpSpPr>
      <p:sp>
        <p:nvSpPr>
          <p:cNvPr id="5" name="TextBox 12">
            <a:extLst>
              <a:ext uri="{FF2B5EF4-FFF2-40B4-BE49-F238E27FC236}">
                <a16:creationId xmlns:a16="http://schemas.microsoft.com/office/drawing/2014/main" id="{0E4074F6-BB76-7C2D-ABB3-545926813D03}"/>
              </a:ext>
            </a:extLst>
          </p:cNvPr>
          <p:cNvSpPr txBox="1"/>
          <p:nvPr/>
        </p:nvSpPr>
        <p:spPr>
          <a:xfrm>
            <a:off x="498122" y="755170"/>
            <a:ext cx="10262756" cy="384721"/>
          </a:xfrm>
          <a:prstGeom prst="rect">
            <a:avLst/>
          </a:prstGeom>
        </p:spPr>
        <p:txBody>
          <a:bodyPr wrap="square" lIns="0" tIns="0" rIns="0" bIns="0" rtlCol="0" anchor="t">
            <a:spAutoFit/>
          </a:bodyPr>
          <a:lstStyle/>
          <a:p>
            <a:pPr defTabSz="609615">
              <a:lnSpc>
                <a:spcPts val="2987"/>
              </a:lnSpc>
              <a:defRPr/>
            </a:pP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From</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days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and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hours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to</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minutes</a:t>
            </a:r>
            <a:r>
              <a:rPr lang="de-DE" sz="2667" b="1"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 and </a:t>
            </a:r>
            <a:r>
              <a:rPr lang="de-DE" sz="2667" b="1" cap="all" err="1">
                <a:solidFill>
                  <a:srgbClr val="4BACC6"/>
                </a:solidFill>
                <a:latin typeface="Open Sans Bold" panose="020B0806030504020204" pitchFamily="34" charset="0"/>
                <a:ea typeface="Open Sans Bold" panose="020B0806030504020204" pitchFamily="34" charset="0"/>
                <a:cs typeface="Open Sans Bold" panose="020B0806030504020204" pitchFamily="34" charset="0"/>
              </a:rPr>
              <a:t>seconds</a:t>
            </a:r>
            <a:endParaRPr lang="en-US" sz="1467" cap="all">
              <a:solidFill>
                <a:srgbClr val="4BACC6"/>
              </a:solidFill>
              <a:latin typeface="Open Sans Bold" panose="020B0806030504020204" pitchFamily="34" charset="0"/>
              <a:ea typeface="Open Sans Bold" panose="020B0806030504020204" pitchFamily="34" charset="0"/>
              <a:cs typeface="Open Sans Bold" panose="020B0806030504020204" pitchFamily="34" charset="0"/>
            </a:endParaRPr>
          </a:p>
        </p:txBody>
      </p:sp>
      <p:grpSp>
        <p:nvGrpSpPr>
          <p:cNvPr id="41" name="Group 40">
            <a:extLst>
              <a:ext uri="{FF2B5EF4-FFF2-40B4-BE49-F238E27FC236}">
                <a16:creationId xmlns:a16="http://schemas.microsoft.com/office/drawing/2014/main" id="{BBE9659E-6AAF-0E22-EDB7-7855BDCFB435}"/>
              </a:ext>
            </a:extLst>
          </p:cNvPr>
          <p:cNvGrpSpPr/>
          <p:nvPr/>
        </p:nvGrpSpPr>
        <p:grpSpPr>
          <a:xfrm>
            <a:off x="941628" y="2050034"/>
            <a:ext cx="10961707" cy="1381837"/>
            <a:chOff x="891753" y="2669772"/>
            <a:chExt cx="10961705" cy="1381836"/>
          </a:xfrm>
        </p:grpSpPr>
        <p:sp>
          <p:nvSpPr>
            <p:cNvPr id="68" name="Rectangle 67">
              <a:extLst>
                <a:ext uri="{FF2B5EF4-FFF2-40B4-BE49-F238E27FC236}">
                  <a16:creationId xmlns:a16="http://schemas.microsoft.com/office/drawing/2014/main" id="{1841EBB7-B5A8-2C32-B2BA-3EC2744C9DB0}"/>
                </a:ext>
              </a:extLst>
            </p:cNvPr>
            <p:cNvSpPr/>
            <p:nvPr/>
          </p:nvSpPr>
          <p:spPr>
            <a:xfrm>
              <a:off x="891753" y="2906417"/>
              <a:ext cx="10961705" cy="1145191"/>
            </a:xfrm>
            <a:prstGeom prst="rect">
              <a:avLst/>
            </a:prstGeom>
            <a:solidFill>
              <a:schemeClr val="bg1"/>
            </a:solidFill>
            <a:ln w="38100">
              <a:solidFill>
                <a:schemeClr val="bg1">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9" name="Rectangle: Rounded Corners 68">
              <a:extLst>
                <a:ext uri="{FF2B5EF4-FFF2-40B4-BE49-F238E27FC236}">
                  <a16:creationId xmlns:a16="http://schemas.microsoft.com/office/drawing/2014/main" id="{13C04394-A05E-8193-CFED-F2F1025153A0}"/>
                </a:ext>
              </a:extLst>
            </p:cNvPr>
            <p:cNvSpPr/>
            <p:nvPr/>
          </p:nvSpPr>
          <p:spPr>
            <a:xfrm>
              <a:off x="3941826" y="2669772"/>
              <a:ext cx="4861561" cy="428612"/>
            </a:xfrm>
            <a:prstGeom prst="roundRect">
              <a:avLst>
                <a:gd name="adj" fmla="val 5000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r>
                <a:rPr lang="en-US" sz="1868"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Traditional Procurement</a:t>
              </a:r>
            </a:p>
          </p:txBody>
        </p:sp>
        <p:sp>
          <p:nvSpPr>
            <p:cNvPr id="6" name="TextBox 5">
              <a:extLst>
                <a:ext uri="{FF2B5EF4-FFF2-40B4-BE49-F238E27FC236}">
                  <a16:creationId xmlns:a16="http://schemas.microsoft.com/office/drawing/2014/main" id="{C72012F2-4C89-5204-9D20-851FD17DC204}"/>
                </a:ext>
              </a:extLst>
            </p:cNvPr>
            <p:cNvSpPr txBox="1"/>
            <p:nvPr/>
          </p:nvSpPr>
          <p:spPr>
            <a:xfrm>
              <a:off x="1191989" y="3410699"/>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research</a:t>
              </a:r>
            </a:p>
          </p:txBody>
        </p:sp>
        <p:sp>
          <p:nvSpPr>
            <p:cNvPr id="7" name="TextBox 6">
              <a:extLst>
                <a:ext uri="{FF2B5EF4-FFF2-40B4-BE49-F238E27FC236}">
                  <a16:creationId xmlns:a16="http://schemas.microsoft.com/office/drawing/2014/main" id="{E4B84817-872A-3089-35DA-EFD2EFD65B08}"/>
                </a:ext>
              </a:extLst>
            </p:cNvPr>
            <p:cNvSpPr txBox="1"/>
            <p:nvPr/>
          </p:nvSpPr>
          <p:spPr>
            <a:xfrm>
              <a:off x="2908026" y="3410699"/>
              <a:ext cx="103149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RFP Creation</a:t>
              </a:r>
            </a:p>
          </p:txBody>
        </p:sp>
        <p:sp>
          <p:nvSpPr>
            <p:cNvPr id="17" name="TextBox 16">
              <a:extLst>
                <a:ext uri="{FF2B5EF4-FFF2-40B4-BE49-F238E27FC236}">
                  <a16:creationId xmlns:a16="http://schemas.microsoft.com/office/drawing/2014/main" id="{1C67203D-8ED0-A5BE-28B5-5D05922D437C}"/>
                </a:ext>
              </a:extLst>
            </p:cNvPr>
            <p:cNvSpPr txBox="1"/>
            <p:nvPr/>
          </p:nvSpPr>
          <p:spPr>
            <a:xfrm>
              <a:off x="4474768" y="3410698"/>
              <a:ext cx="977944"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RFP Analysis</a:t>
              </a:r>
            </a:p>
          </p:txBody>
        </p:sp>
        <p:sp>
          <p:nvSpPr>
            <p:cNvPr id="18" name="TextBox 17">
              <a:extLst>
                <a:ext uri="{FF2B5EF4-FFF2-40B4-BE49-F238E27FC236}">
                  <a16:creationId xmlns:a16="http://schemas.microsoft.com/office/drawing/2014/main" id="{86C9465C-41F2-FA9F-D88F-0DB276F0B606}"/>
                </a:ext>
              </a:extLst>
            </p:cNvPr>
            <p:cNvSpPr txBox="1"/>
            <p:nvPr/>
          </p:nvSpPr>
          <p:spPr>
            <a:xfrm>
              <a:off x="5859584"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Review</a:t>
              </a:r>
            </a:p>
          </p:txBody>
        </p:sp>
        <p:sp>
          <p:nvSpPr>
            <p:cNvPr id="21" name="TextBox 20">
              <a:extLst>
                <a:ext uri="{FF2B5EF4-FFF2-40B4-BE49-F238E27FC236}">
                  <a16:creationId xmlns:a16="http://schemas.microsoft.com/office/drawing/2014/main" id="{C234A202-15D4-ABA7-6009-E234019EDF38}"/>
                </a:ext>
              </a:extLst>
            </p:cNvPr>
            <p:cNvSpPr txBox="1"/>
            <p:nvPr/>
          </p:nvSpPr>
          <p:spPr>
            <a:xfrm>
              <a:off x="7396605"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Negotiation</a:t>
              </a:r>
            </a:p>
          </p:txBody>
        </p:sp>
        <p:sp>
          <p:nvSpPr>
            <p:cNvPr id="22" name="TextBox 21">
              <a:extLst>
                <a:ext uri="{FF2B5EF4-FFF2-40B4-BE49-F238E27FC236}">
                  <a16:creationId xmlns:a16="http://schemas.microsoft.com/office/drawing/2014/main" id="{18B9536E-AA7C-E48F-AA8E-720CCBC99C76}"/>
                </a:ext>
              </a:extLst>
            </p:cNvPr>
            <p:cNvSpPr txBox="1"/>
            <p:nvPr/>
          </p:nvSpPr>
          <p:spPr>
            <a:xfrm>
              <a:off x="8936574" y="3410698"/>
              <a:ext cx="129414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Onboarding</a:t>
              </a:r>
            </a:p>
          </p:txBody>
        </p:sp>
        <p:sp>
          <p:nvSpPr>
            <p:cNvPr id="23" name="TextBox 22">
              <a:extLst>
                <a:ext uri="{FF2B5EF4-FFF2-40B4-BE49-F238E27FC236}">
                  <a16:creationId xmlns:a16="http://schemas.microsoft.com/office/drawing/2014/main" id="{1D99B093-E9C4-C44F-45BA-72D80FB547DC}"/>
                </a:ext>
              </a:extLst>
            </p:cNvPr>
            <p:cNvSpPr txBox="1"/>
            <p:nvPr/>
          </p:nvSpPr>
          <p:spPr>
            <a:xfrm>
              <a:off x="10407788" y="3246054"/>
              <a:ext cx="1294149" cy="646331"/>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Approval Workflow Management</a:t>
              </a:r>
            </a:p>
          </p:txBody>
        </p:sp>
      </p:grpSp>
      <p:grpSp>
        <p:nvGrpSpPr>
          <p:cNvPr id="42" name="Group 41">
            <a:extLst>
              <a:ext uri="{FF2B5EF4-FFF2-40B4-BE49-F238E27FC236}">
                <a16:creationId xmlns:a16="http://schemas.microsoft.com/office/drawing/2014/main" id="{F116071C-544D-9B5F-CDCB-C77B4F78EF5E}"/>
              </a:ext>
            </a:extLst>
          </p:cNvPr>
          <p:cNvGrpSpPr/>
          <p:nvPr/>
        </p:nvGrpSpPr>
        <p:grpSpPr>
          <a:xfrm>
            <a:off x="941628" y="4262063"/>
            <a:ext cx="10970944" cy="1641024"/>
            <a:chOff x="706221" y="3196547"/>
            <a:chExt cx="8228208" cy="1230768"/>
          </a:xfrm>
        </p:grpSpPr>
        <p:grpSp>
          <p:nvGrpSpPr>
            <p:cNvPr id="27" name="Group 26">
              <a:extLst>
                <a:ext uri="{FF2B5EF4-FFF2-40B4-BE49-F238E27FC236}">
                  <a16:creationId xmlns:a16="http://schemas.microsoft.com/office/drawing/2014/main" id="{7AF623A8-C59D-7252-802B-38D54D53543B}"/>
                </a:ext>
              </a:extLst>
            </p:cNvPr>
            <p:cNvGrpSpPr/>
            <p:nvPr/>
          </p:nvGrpSpPr>
          <p:grpSpPr>
            <a:xfrm>
              <a:off x="706221" y="3252221"/>
              <a:ext cx="8221280" cy="1175094"/>
              <a:chOff x="706221" y="3252221"/>
              <a:chExt cx="8221280" cy="1175094"/>
            </a:xfrm>
          </p:grpSpPr>
          <p:sp>
            <p:nvSpPr>
              <p:cNvPr id="70" name="Rectangle 69">
                <a:extLst>
                  <a:ext uri="{FF2B5EF4-FFF2-40B4-BE49-F238E27FC236}">
                    <a16:creationId xmlns:a16="http://schemas.microsoft.com/office/drawing/2014/main" id="{3DCD4D4C-F19B-C14F-6B5D-D819598A53B3}"/>
                  </a:ext>
                </a:extLst>
              </p:cNvPr>
              <p:cNvSpPr/>
              <p:nvPr/>
            </p:nvSpPr>
            <p:spPr>
              <a:xfrm>
                <a:off x="706221" y="3252221"/>
                <a:ext cx="8221280" cy="1022695"/>
              </a:xfrm>
              <a:prstGeom prst="rect">
                <a:avLst/>
              </a:prstGeom>
              <a:solidFill>
                <a:schemeClr val="bg1"/>
              </a:solidFill>
              <a:ln w="381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1" name="Rectangle: Rounded Corners 70">
                <a:extLst>
                  <a:ext uri="{FF2B5EF4-FFF2-40B4-BE49-F238E27FC236}">
                    <a16:creationId xmlns:a16="http://schemas.microsoft.com/office/drawing/2014/main" id="{1F98648B-1D5D-F331-54CB-D836377BD9B4}"/>
                  </a:ext>
                </a:extLst>
              </p:cNvPr>
              <p:cNvSpPr/>
              <p:nvPr/>
            </p:nvSpPr>
            <p:spPr>
              <a:xfrm>
                <a:off x="2993776" y="4105856"/>
                <a:ext cx="3646171" cy="32145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r>
                  <a:rPr lang="en-US" sz="1868"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Gen AI-Powered Procurement</a:t>
                </a:r>
              </a:p>
            </p:txBody>
          </p:sp>
        </p:grpSp>
        <p:sp>
          <p:nvSpPr>
            <p:cNvPr id="59" name="Rectangle 58">
              <a:extLst>
                <a:ext uri="{FF2B5EF4-FFF2-40B4-BE49-F238E27FC236}">
                  <a16:creationId xmlns:a16="http://schemas.microsoft.com/office/drawing/2014/main" id="{EEA5C32C-20BC-009D-B91D-D4FAD08D72A5}"/>
                </a:ext>
              </a:extLst>
            </p:cNvPr>
            <p:cNvSpPr/>
            <p:nvPr/>
          </p:nvSpPr>
          <p:spPr>
            <a:xfrm>
              <a:off x="713149" y="3196547"/>
              <a:ext cx="8221280" cy="836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grpSp>
        <p:nvGrpSpPr>
          <p:cNvPr id="43" name="Group 42">
            <a:extLst>
              <a:ext uri="{FF2B5EF4-FFF2-40B4-BE49-F238E27FC236}">
                <a16:creationId xmlns:a16="http://schemas.microsoft.com/office/drawing/2014/main" id="{553C61FE-5F5D-4047-73E4-D2091865C9E2}"/>
              </a:ext>
            </a:extLst>
          </p:cNvPr>
          <p:cNvGrpSpPr/>
          <p:nvPr/>
        </p:nvGrpSpPr>
        <p:grpSpPr>
          <a:xfrm>
            <a:off x="251251" y="3024311"/>
            <a:ext cx="11661320" cy="817928"/>
            <a:chOff x="201376" y="3644050"/>
            <a:chExt cx="11661319" cy="817928"/>
          </a:xfrm>
        </p:grpSpPr>
        <p:sp>
          <p:nvSpPr>
            <p:cNvPr id="24" name="Rectangle 23">
              <a:extLst>
                <a:ext uri="{FF2B5EF4-FFF2-40B4-BE49-F238E27FC236}">
                  <a16:creationId xmlns:a16="http://schemas.microsoft.com/office/drawing/2014/main" id="{5901B3B9-C848-F500-3749-7B9F83160DDC}"/>
                </a:ext>
              </a:extLst>
            </p:cNvPr>
            <p:cNvSpPr/>
            <p:nvPr/>
          </p:nvSpPr>
          <p:spPr>
            <a:xfrm>
              <a:off x="900990" y="4006128"/>
              <a:ext cx="10961705" cy="111519"/>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2" name="Oval 71">
              <a:extLst>
                <a:ext uri="{FF2B5EF4-FFF2-40B4-BE49-F238E27FC236}">
                  <a16:creationId xmlns:a16="http://schemas.microsoft.com/office/drawing/2014/main" id="{CBF180D3-5A71-C94E-656A-FACC70CA6C7E}"/>
                </a:ext>
              </a:extLst>
            </p:cNvPr>
            <p:cNvSpPr/>
            <p:nvPr/>
          </p:nvSpPr>
          <p:spPr>
            <a:xfrm>
              <a:off x="201376" y="3644050"/>
              <a:ext cx="817928" cy="81792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grpSp>
        <p:nvGrpSpPr>
          <p:cNvPr id="28" name="Group 27">
            <a:extLst>
              <a:ext uri="{FF2B5EF4-FFF2-40B4-BE49-F238E27FC236}">
                <a16:creationId xmlns:a16="http://schemas.microsoft.com/office/drawing/2014/main" id="{4B92BB22-F6E8-3E55-95AA-3BC2FC878046}"/>
              </a:ext>
            </a:extLst>
          </p:cNvPr>
          <p:cNvGrpSpPr/>
          <p:nvPr/>
        </p:nvGrpSpPr>
        <p:grpSpPr>
          <a:xfrm>
            <a:off x="1764087" y="3563358"/>
            <a:ext cx="242420" cy="875673"/>
            <a:chOff x="1323065" y="2672518"/>
            <a:chExt cx="181815" cy="656755"/>
          </a:xfrm>
        </p:grpSpPr>
        <p:sp>
          <p:nvSpPr>
            <p:cNvPr id="61" name="Oval 60">
              <a:extLst>
                <a:ext uri="{FF2B5EF4-FFF2-40B4-BE49-F238E27FC236}">
                  <a16:creationId xmlns:a16="http://schemas.microsoft.com/office/drawing/2014/main" id="{9E64271D-B556-5F26-D7B1-054FF28DF474}"/>
                </a:ext>
              </a:extLst>
            </p:cNvPr>
            <p:cNvSpPr/>
            <p:nvPr/>
          </p:nvSpPr>
          <p:spPr>
            <a:xfrm>
              <a:off x="1323065"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8" name="Straight Arrow Connector 7">
              <a:extLst>
                <a:ext uri="{FF2B5EF4-FFF2-40B4-BE49-F238E27FC236}">
                  <a16:creationId xmlns:a16="http://schemas.microsoft.com/office/drawing/2014/main" id="{B8DE7E6A-4087-170F-25EC-B362F82F6B1D}"/>
                </a:ext>
              </a:extLst>
            </p:cNvPr>
            <p:cNvCxnSpPr>
              <a:cxnSpLocks/>
              <a:stCxn id="25" idx="4"/>
              <a:endCxn id="61" idx="0"/>
            </p:cNvCxnSpPr>
            <p:nvPr/>
          </p:nvCxnSpPr>
          <p:spPr>
            <a:xfrm>
              <a:off x="141397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1CD5DEBD-739E-960B-593A-ED0D13554A84}"/>
              </a:ext>
            </a:extLst>
          </p:cNvPr>
          <p:cNvGrpSpPr/>
          <p:nvPr/>
        </p:nvGrpSpPr>
        <p:grpSpPr>
          <a:xfrm>
            <a:off x="3352437" y="3563358"/>
            <a:ext cx="242420" cy="875673"/>
            <a:chOff x="2514327" y="2672518"/>
            <a:chExt cx="181815" cy="656755"/>
          </a:xfrm>
        </p:grpSpPr>
        <p:sp>
          <p:nvSpPr>
            <p:cNvPr id="62" name="Oval 61">
              <a:extLst>
                <a:ext uri="{FF2B5EF4-FFF2-40B4-BE49-F238E27FC236}">
                  <a16:creationId xmlns:a16="http://schemas.microsoft.com/office/drawing/2014/main" id="{6467368E-EA9B-DCD5-E3E4-84B3661802CB}"/>
                </a:ext>
              </a:extLst>
            </p:cNvPr>
            <p:cNvSpPr/>
            <p:nvPr/>
          </p:nvSpPr>
          <p:spPr>
            <a:xfrm>
              <a:off x="2514327"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9" name="Straight Arrow Connector 8">
              <a:extLst>
                <a:ext uri="{FF2B5EF4-FFF2-40B4-BE49-F238E27FC236}">
                  <a16:creationId xmlns:a16="http://schemas.microsoft.com/office/drawing/2014/main" id="{C2C8A561-E44E-649D-983E-A089C5602426}"/>
                </a:ext>
              </a:extLst>
            </p:cNvPr>
            <p:cNvCxnSpPr/>
            <p:nvPr/>
          </p:nvCxnSpPr>
          <p:spPr>
            <a:xfrm>
              <a:off x="259507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3C9CBCAA-14E1-DB1A-1025-8185F7F22875}"/>
              </a:ext>
            </a:extLst>
          </p:cNvPr>
          <p:cNvGrpSpPr/>
          <p:nvPr/>
        </p:nvGrpSpPr>
        <p:grpSpPr>
          <a:xfrm>
            <a:off x="4892406" y="3563358"/>
            <a:ext cx="242420" cy="875673"/>
            <a:chOff x="3669304" y="2672518"/>
            <a:chExt cx="181815" cy="656755"/>
          </a:xfrm>
        </p:grpSpPr>
        <p:sp>
          <p:nvSpPr>
            <p:cNvPr id="63" name="Oval 62">
              <a:extLst>
                <a:ext uri="{FF2B5EF4-FFF2-40B4-BE49-F238E27FC236}">
                  <a16:creationId xmlns:a16="http://schemas.microsoft.com/office/drawing/2014/main" id="{72868FC8-DDE5-A5DD-98B8-9E73E0917810}"/>
                </a:ext>
              </a:extLst>
            </p:cNvPr>
            <p:cNvSpPr/>
            <p:nvPr/>
          </p:nvSpPr>
          <p:spPr>
            <a:xfrm>
              <a:off x="3669304"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0" name="Straight Arrow Connector 9">
              <a:extLst>
                <a:ext uri="{FF2B5EF4-FFF2-40B4-BE49-F238E27FC236}">
                  <a16:creationId xmlns:a16="http://schemas.microsoft.com/office/drawing/2014/main" id="{0F89BA53-CCCC-FF7D-238F-20010265E3E8}"/>
                </a:ext>
              </a:extLst>
            </p:cNvPr>
            <p:cNvCxnSpPr/>
            <p:nvPr/>
          </p:nvCxnSpPr>
          <p:spPr>
            <a:xfrm>
              <a:off x="3745693" y="2672518"/>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8D806FD1-C4FC-7F73-FB2B-5656E269469C}"/>
              </a:ext>
            </a:extLst>
          </p:cNvPr>
          <p:cNvGrpSpPr/>
          <p:nvPr/>
        </p:nvGrpSpPr>
        <p:grpSpPr>
          <a:xfrm>
            <a:off x="6432375" y="3554935"/>
            <a:ext cx="242420" cy="884096"/>
            <a:chOff x="4824281" y="2666201"/>
            <a:chExt cx="181815" cy="663072"/>
          </a:xfrm>
        </p:grpSpPr>
        <p:sp>
          <p:nvSpPr>
            <p:cNvPr id="64" name="Oval 63">
              <a:extLst>
                <a:ext uri="{FF2B5EF4-FFF2-40B4-BE49-F238E27FC236}">
                  <a16:creationId xmlns:a16="http://schemas.microsoft.com/office/drawing/2014/main" id="{C7490A9D-BD62-8C7F-3622-663914A45423}"/>
                </a:ext>
              </a:extLst>
            </p:cNvPr>
            <p:cNvSpPr/>
            <p:nvPr/>
          </p:nvSpPr>
          <p:spPr>
            <a:xfrm>
              <a:off x="4824281"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1" name="Straight Arrow Connector 10">
              <a:extLst>
                <a:ext uri="{FF2B5EF4-FFF2-40B4-BE49-F238E27FC236}">
                  <a16:creationId xmlns:a16="http://schemas.microsoft.com/office/drawing/2014/main" id="{9A9CFF16-5A72-33C8-49B7-1CC962907E94}"/>
                </a:ext>
              </a:extLst>
            </p:cNvPr>
            <p:cNvCxnSpPr/>
            <p:nvPr/>
          </p:nvCxnSpPr>
          <p:spPr>
            <a:xfrm>
              <a:off x="4903933"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B6F81C13-AB43-F230-10A7-86BC5FDE18B6}"/>
              </a:ext>
            </a:extLst>
          </p:cNvPr>
          <p:cNvGrpSpPr/>
          <p:nvPr/>
        </p:nvGrpSpPr>
        <p:grpSpPr>
          <a:xfrm>
            <a:off x="7972345" y="3554935"/>
            <a:ext cx="242420" cy="884096"/>
            <a:chOff x="5979258" y="2666201"/>
            <a:chExt cx="181815" cy="663072"/>
          </a:xfrm>
        </p:grpSpPr>
        <p:sp>
          <p:nvSpPr>
            <p:cNvPr id="65" name="Oval 64">
              <a:extLst>
                <a:ext uri="{FF2B5EF4-FFF2-40B4-BE49-F238E27FC236}">
                  <a16:creationId xmlns:a16="http://schemas.microsoft.com/office/drawing/2014/main" id="{4DE38585-B75F-4E28-1EF5-CF6B489C5170}"/>
                </a:ext>
              </a:extLst>
            </p:cNvPr>
            <p:cNvSpPr/>
            <p:nvPr/>
          </p:nvSpPr>
          <p:spPr>
            <a:xfrm>
              <a:off x="5979258"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2" name="Straight Arrow Connector 11">
              <a:extLst>
                <a:ext uri="{FF2B5EF4-FFF2-40B4-BE49-F238E27FC236}">
                  <a16:creationId xmlns:a16="http://schemas.microsoft.com/office/drawing/2014/main" id="{AA992CBE-81A2-30CC-CC67-590AFF4C9DCB}"/>
                </a:ext>
              </a:extLst>
            </p:cNvPr>
            <p:cNvCxnSpPr/>
            <p:nvPr/>
          </p:nvCxnSpPr>
          <p:spPr>
            <a:xfrm>
              <a:off x="6062173"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D6DB7B72-CBA4-C681-ABAA-94B4DAF4A311}"/>
              </a:ext>
            </a:extLst>
          </p:cNvPr>
          <p:cNvGrpSpPr/>
          <p:nvPr/>
        </p:nvGrpSpPr>
        <p:grpSpPr>
          <a:xfrm>
            <a:off x="9512315" y="3554935"/>
            <a:ext cx="242420" cy="884096"/>
            <a:chOff x="7134236" y="2666201"/>
            <a:chExt cx="181815" cy="663072"/>
          </a:xfrm>
        </p:grpSpPr>
        <p:sp>
          <p:nvSpPr>
            <p:cNvPr id="66" name="Oval 65">
              <a:extLst>
                <a:ext uri="{FF2B5EF4-FFF2-40B4-BE49-F238E27FC236}">
                  <a16:creationId xmlns:a16="http://schemas.microsoft.com/office/drawing/2014/main" id="{463B4AA8-9CDD-5A2A-8645-E6A738C3C2DD}"/>
                </a:ext>
              </a:extLst>
            </p:cNvPr>
            <p:cNvSpPr/>
            <p:nvPr/>
          </p:nvSpPr>
          <p:spPr>
            <a:xfrm>
              <a:off x="7134236"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 name="Straight Arrow Connector 12">
              <a:extLst>
                <a:ext uri="{FF2B5EF4-FFF2-40B4-BE49-F238E27FC236}">
                  <a16:creationId xmlns:a16="http://schemas.microsoft.com/office/drawing/2014/main" id="{0FE0E04C-2BA3-7FA6-0053-A5D7FAAE3B22}"/>
                </a:ext>
              </a:extLst>
            </p:cNvPr>
            <p:cNvCxnSpPr/>
            <p:nvPr/>
          </p:nvCxnSpPr>
          <p:spPr>
            <a:xfrm>
              <a:off x="7217201"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DD18A57C-FD28-E61B-4170-BBF8D449D580}"/>
              </a:ext>
            </a:extLst>
          </p:cNvPr>
          <p:cNvGrpSpPr/>
          <p:nvPr/>
        </p:nvGrpSpPr>
        <p:grpSpPr>
          <a:xfrm>
            <a:off x="11052283" y="3554935"/>
            <a:ext cx="242420" cy="884096"/>
            <a:chOff x="8289212" y="2666201"/>
            <a:chExt cx="181815" cy="663072"/>
          </a:xfrm>
        </p:grpSpPr>
        <p:sp>
          <p:nvSpPr>
            <p:cNvPr id="67" name="Oval 66">
              <a:extLst>
                <a:ext uri="{FF2B5EF4-FFF2-40B4-BE49-F238E27FC236}">
                  <a16:creationId xmlns:a16="http://schemas.microsoft.com/office/drawing/2014/main" id="{84786527-F903-6CFA-3B99-6797319CAF82}"/>
                </a:ext>
              </a:extLst>
            </p:cNvPr>
            <p:cNvSpPr/>
            <p:nvPr/>
          </p:nvSpPr>
          <p:spPr>
            <a:xfrm>
              <a:off x="8289212" y="3147458"/>
              <a:ext cx="181815" cy="18181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4" name="Straight Arrow Connector 13">
              <a:extLst>
                <a:ext uri="{FF2B5EF4-FFF2-40B4-BE49-F238E27FC236}">
                  <a16:creationId xmlns:a16="http://schemas.microsoft.com/office/drawing/2014/main" id="{B22B90FD-4C9D-2382-3392-2203B29C7E1F}"/>
                </a:ext>
              </a:extLst>
            </p:cNvPr>
            <p:cNvCxnSpPr/>
            <p:nvPr/>
          </p:nvCxnSpPr>
          <p:spPr>
            <a:xfrm>
              <a:off x="8375441" y="2666201"/>
              <a:ext cx="0" cy="474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08209037-1F18-C585-EB15-092C1C06FBF3}"/>
              </a:ext>
            </a:extLst>
          </p:cNvPr>
          <p:cNvGrpSpPr/>
          <p:nvPr/>
        </p:nvGrpSpPr>
        <p:grpSpPr>
          <a:xfrm>
            <a:off x="1764087" y="3320938"/>
            <a:ext cx="9530616" cy="242420"/>
            <a:chOff x="1714212" y="3940677"/>
            <a:chExt cx="9530615" cy="242420"/>
          </a:xfrm>
        </p:grpSpPr>
        <p:sp>
          <p:nvSpPr>
            <p:cNvPr id="25" name="Oval 24">
              <a:extLst>
                <a:ext uri="{FF2B5EF4-FFF2-40B4-BE49-F238E27FC236}">
                  <a16:creationId xmlns:a16="http://schemas.microsoft.com/office/drawing/2014/main" id="{ADF12351-8E77-2EF0-6B7B-2BECFEE1E3AF}"/>
                </a:ext>
              </a:extLst>
            </p:cNvPr>
            <p:cNvSpPr/>
            <p:nvPr/>
          </p:nvSpPr>
          <p:spPr>
            <a:xfrm>
              <a:off x="1714212"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Oval 33">
              <a:extLst>
                <a:ext uri="{FF2B5EF4-FFF2-40B4-BE49-F238E27FC236}">
                  <a16:creationId xmlns:a16="http://schemas.microsoft.com/office/drawing/2014/main" id="{3E233301-243C-CF67-AB11-81981470A226}"/>
                </a:ext>
              </a:extLst>
            </p:cNvPr>
            <p:cNvSpPr/>
            <p:nvPr/>
          </p:nvSpPr>
          <p:spPr>
            <a:xfrm>
              <a:off x="3302561"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Oval 34">
              <a:extLst>
                <a:ext uri="{FF2B5EF4-FFF2-40B4-BE49-F238E27FC236}">
                  <a16:creationId xmlns:a16="http://schemas.microsoft.com/office/drawing/2014/main" id="{E3C6C9E3-DC3B-14DC-CCE6-10B40423B7A6}"/>
                </a:ext>
              </a:extLst>
            </p:cNvPr>
            <p:cNvSpPr/>
            <p:nvPr/>
          </p:nvSpPr>
          <p:spPr>
            <a:xfrm>
              <a:off x="4842531"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6" name="Oval 35">
              <a:extLst>
                <a:ext uri="{FF2B5EF4-FFF2-40B4-BE49-F238E27FC236}">
                  <a16:creationId xmlns:a16="http://schemas.microsoft.com/office/drawing/2014/main" id="{DC062B97-1A9F-EA06-5662-4AADD6C6E30A}"/>
                </a:ext>
              </a:extLst>
            </p:cNvPr>
            <p:cNvSpPr/>
            <p:nvPr/>
          </p:nvSpPr>
          <p:spPr>
            <a:xfrm>
              <a:off x="6382500"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Oval 36">
              <a:extLst>
                <a:ext uri="{FF2B5EF4-FFF2-40B4-BE49-F238E27FC236}">
                  <a16:creationId xmlns:a16="http://schemas.microsoft.com/office/drawing/2014/main" id="{E316471F-BA1A-76EE-C086-9D2376CFDAEA}"/>
                </a:ext>
              </a:extLst>
            </p:cNvPr>
            <p:cNvSpPr/>
            <p:nvPr/>
          </p:nvSpPr>
          <p:spPr>
            <a:xfrm>
              <a:off x="7922469"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Oval 37">
              <a:extLst>
                <a:ext uri="{FF2B5EF4-FFF2-40B4-BE49-F238E27FC236}">
                  <a16:creationId xmlns:a16="http://schemas.microsoft.com/office/drawing/2014/main" id="{DBF88D31-07A3-0742-4E74-65FF0AED7C11}"/>
                </a:ext>
              </a:extLst>
            </p:cNvPr>
            <p:cNvSpPr/>
            <p:nvPr/>
          </p:nvSpPr>
          <p:spPr>
            <a:xfrm>
              <a:off x="9462439"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9" name="Oval 38">
              <a:extLst>
                <a:ext uri="{FF2B5EF4-FFF2-40B4-BE49-F238E27FC236}">
                  <a16:creationId xmlns:a16="http://schemas.microsoft.com/office/drawing/2014/main" id="{85B19864-11F8-D294-56F0-6A4BD8A52C83}"/>
                </a:ext>
              </a:extLst>
            </p:cNvPr>
            <p:cNvSpPr/>
            <p:nvPr/>
          </p:nvSpPr>
          <p:spPr>
            <a:xfrm>
              <a:off x="11002407" y="3940677"/>
              <a:ext cx="242420" cy="24242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pic>
        <p:nvPicPr>
          <p:cNvPr id="51" name="Graphic 50" descr="Stopwatch with solid fill">
            <a:extLst>
              <a:ext uri="{FF2B5EF4-FFF2-40B4-BE49-F238E27FC236}">
                <a16:creationId xmlns:a16="http://schemas.microsoft.com/office/drawing/2014/main" id="{C9A06E47-213A-A8E0-3E00-DD67089A21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9659" y="2457255"/>
            <a:ext cx="534315" cy="534315"/>
          </a:xfrm>
          <a:prstGeom prst="rect">
            <a:avLst/>
          </a:prstGeom>
        </p:spPr>
      </p:pic>
      <p:sp>
        <p:nvSpPr>
          <p:cNvPr id="52" name="TextBox 51">
            <a:extLst>
              <a:ext uri="{FF2B5EF4-FFF2-40B4-BE49-F238E27FC236}">
                <a16:creationId xmlns:a16="http://schemas.microsoft.com/office/drawing/2014/main" id="{CC9D6998-4991-B37F-1AB2-494B274837A0}"/>
              </a:ext>
            </a:extLst>
          </p:cNvPr>
          <p:cNvSpPr txBox="1"/>
          <p:nvPr/>
        </p:nvSpPr>
        <p:spPr>
          <a:xfrm>
            <a:off x="277200" y="3137588"/>
            <a:ext cx="779233" cy="427296"/>
          </a:xfrm>
          <a:prstGeom prst="rect">
            <a:avLst/>
          </a:prstGeom>
          <a:noFill/>
        </p:spPr>
        <p:txBody>
          <a:bodyPr wrap="square" rtlCol="0">
            <a:spAutoFit/>
          </a:bodyPr>
          <a:lstStyle/>
          <a:p>
            <a:pPr algn="ctr" defTabSz="609615">
              <a:lnSpc>
                <a:spcPct val="80000"/>
              </a:lnSpc>
              <a:defRPr/>
            </a:pPr>
            <a:r>
              <a:rPr lang="en-US" sz="16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8</a:t>
            </a:r>
            <a:br>
              <a:rPr lang="en-US" sz="16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br>
            <a:r>
              <a:rPr lang="en-US" sz="11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hours</a:t>
            </a:r>
          </a:p>
        </p:txBody>
      </p:sp>
      <p:grpSp>
        <p:nvGrpSpPr>
          <p:cNvPr id="47" name="Group 46">
            <a:extLst>
              <a:ext uri="{FF2B5EF4-FFF2-40B4-BE49-F238E27FC236}">
                <a16:creationId xmlns:a16="http://schemas.microsoft.com/office/drawing/2014/main" id="{1C788BB9-F24D-9A93-7303-FA6C1DA38F1C}"/>
              </a:ext>
            </a:extLst>
          </p:cNvPr>
          <p:cNvGrpSpPr/>
          <p:nvPr/>
        </p:nvGrpSpPr>
        <p:grpSpPr>
          <a:xfrm>
            <a:off x="247948" y="3900382"/>
            <a:ext cx="817928" cy="1410385"/>
            <a:chOff x="185961" y="2925286"/>
            <a:chExt cx="613446" cy="1057789"/>
          </a:xfrm>
        </p:grpSpPr>
        <p:sp>
          <p:nvSpPr>
            <p:cNvPr id="73" name="Oval 72">
              <a:extLst>
                <a:ext uri="{FF2B5EF4-FFF2-40B4-BE49-F238E27FC236}">
                  <a16:creationId xmlns:a16="http://schemas.microsoft.com/office/drawing/2014/main" id="{46512D87-2A98-208F-590A-531A2F4BD23E}"/>
                </a:ext>
              </a:extLst>
            </p:cNvPr>
            <p:cNvSpPr/>
            <p:nvPr/>
          </p:nvSpPr>
          <p:spPr>
            <a:xfrm>
              <a:off x="185961" y="2925286"/>
              <a:ext cx="613446" cy="61344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defRPr/>
              </a:pPr>
              <a:endParaRPr lang="en-US" sz="120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5" name="Graphic 74" descr="Stopwatch with solid fill">
              <a:extLst>
                <a:ext uri="{FF2B5EF4-FFF2-40B4-BE49-F238E27FC236}">
                  <a16:creationId xmlns:a16="http://schemas.microsoft.com/office/drawing/2014/main" id="{92077D06-AFC0-5DFB-947A-02237D8236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744" y="3582339"/>
              <a:ext cx="400736" cy="400736"/>
            </a:xfrm>
            <a:prstGeom prst="rect">
              <a:avLst/>
            </a:prstGeom>
          </p:spPr>
        </p:pic>
        <p:sp>
          <p:nvSpPr>
            <p:cNvPr id="86" name="TextBox 85">
              <a:extLst>
                <a:ext uri="{FF2B5EF4-FFF2-40B4-BE49-F238E27FC236}">
                  <a16:creationId xmlns:a16="http://schemas.microsoft.com/office/drawing/2014/main" id="{4E2C4117-C248-1191-25D8-06B45082F177}"/>
                </a:ext>
              </a:extLst>
            </p:cNvPr>
            <p:cNvSpPr txBox="1"/>
            <p:nvPr/>
          </p:nvSpPr>
          <p:spPr>
            <a:xfrm>
              <a:off x="252655" y="3033733"/>
              <a:ext cx="500407" cy="445555"/>
            </a:xfrm>
            <a:prstGeom prst="rect">
              <a:avLst/>
            </a:prstGeom>
            <a:noFill/>
          </p:spPr>
          <p:txBody>
            <a:bodyPr wrap="square" rtlCol="0">
              <a:spAutoFit/>
            </a:bodyPr>
            <a:lstStyle/>
            <a:p>
              <a:pPr algn="ctr" defTabSz="609615">
                <a:lnSpc>
                  <a:spcPct val="80000"/>
                </a:lnSpc>
                <a:defRPr/>
              </a:pPr>
              <a:r>
                <a:rPr lang="en-US" sz="40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en-US" sz="2800" b="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
        <p:nvSpPr>
          <p:cNvPr id="4" name="Title 3">
            <a:extLst>
              <a:ext uri="{FF2B5EF4-FFF2-40B4-BE49-F238E27FC236}">
                <a16:creationId xmlns:a16="http://schemas.microsoft.com/office/drawing/2014/main" id="{73C88831-119F-1DC4-B693-1F3C4DB6133F}"/>
              </a:ext>
            </a:extLst>
          </p:cNvPr>
          <p:cNvSpPr>
            <a:spLocks noGrp="1"/>
          </p:cNvSpPr>
          <p:nvPr>
            <p:ph type="title"/>
          </p:nvPr>
        </p:nvSpPr>
        <p:spPr/>
        <p:txBody>
          <a:bodyPr/>
          <a:lstStyle/>
          <a:p>
            <a:r>
              <a:rPr lang="en-US"/>
              <a:t>INCREASED EFFICIENCY AND PRODUCTIVITY FOR ALL USERS</a:t>
            </a:r>
            <a:endParaRPr lang="en-DE"/>
          </a:p>
        </p:txBody>
      </p:sp>
      <p:sp>
        <p:nvSpPr>
          <p:cNvPr id="48" name="TextBox 47">
            <a:extLst>
              <a:ext uri="{FF2B5EF4-FFF2-40B4-BE49-F238E27FC236}">
                <a16:creationId xmlns:a16="http://schemas.microsoft.com/office/drawing/2014/main" id="{B7CCBCEF-A209-7426-06A9-D759E1C4FDCC}"/>
              </a:ext>
            </a:extLst>
          </p:cNvPr>
          <p:cNvSpPr txBox="1"/>
          <p:nvPr/>
        </p:nvSpPr>
        <p:spPr>
          <a:xfrm>
            <a:off x="1105980" y="4654925"/>
            <a:ext cx="1673137" cy="646331"/>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Supplier   Discovery and Recommendations</a:t>
            </a:r>
          </a:p>
        </p:txBody>
      </p:sp>
      <p:sp>
        <p:nvSpPr>
          <p:cNvPr id="53" name="TextBox 52">
            <a:extLst>
              <a:ext uri="{FF2B5EF4-FFF2-40B4-BE49-F238E27FC236}">
                <a16:creationId xmlns:a16="http://schemas.microsoft.com/office/drawing/2014/main" id="{86554E49-D533-961C-FA81-D7EBC2EDC7F0}"/>
              </a:ext>
            </a:extLst>
          </p:cNvPr>
          <p:cNvSpPr txBox="1"/>
          <p:nvPr/>
        </p:nvSpPr>
        <p:spPr>
          <a:xfrm>
            <a:off x="2957901" y="4741239"/>
            <a:ext cx="103149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RFQ Generator</a:t>
            </a:r>
          </a:p>
        </p:txBody>
      </p:sp>
      <p:sp>
        <p:nvSpPr>
          <p:cNvPr id="54" name="TextBox 53">
            <a:extLst>
              <a:ext uri="{FF2B5EF4-FFF2-40B4-BE49-F238E27FC236}">
                <a16:creationId xmlns:a16="http://schemas.microsoft.com/office/drawing/2014/main" id="{F2371461-F4F4-C24B-05C7-1E3ACB5E6EDA}"/>
              </a:ext>
            </a:extLst>
          </p:cNvPr>
          <p:cNvSpPr txBox="1"/>
          <p:nvPr/>
        </p:nvSpPr>
        <p:spPr>
          <a:xfrm>
            <a:off x="4524644" y="4741240"/>
            <a:ext cx="1031489"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Autoscore RFP</a:t>
            </a:r>
          </a:p>
        </p:txBody>
      </p:sp>
      <p:sp>
        <p:nvSpPr>
          <p:cNvPr id="55" name="TextBox 54">
            <a:extLst>
              <a:ext uri="{FF2B5EF4-FFF2-40B4-BE49-F238E27FC236}">
                <a16:creationId xmlns:a16="http://schemas.microsoft.com/office/drawing/2014/main" id="{6B0FE034-B8D7-954F-C882-82D68C170C0D}"/>
              </a:ext>
            </a:extLst>
          </p:cNvPr>
          <p:cNvSpPr txBox="1"/>
          <p:nvPr/>
        </p:nvSpPr>
        <p:spPr>
          <a:xfrm>
            <a:off x="5840461" y="4741240"/>
            <a:ext cx="1363151"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 Summary</a:t>
            </a:r>
          </a:p>
        </p:txBody>
      </p:sp>
      <p:sp>
        <p:nvSpPr>
          <p:cNvPr id="56" name="TextBox 55">
            <a:extLst>
              <a:ext uri="{FF2B5EF4-FFF2-40B4-BE49-F238E27FC236}">
                <a16:creationId xmlns:a16="http://schemas.microsoft.com/office/drawing/2014/main" id="{649EB3B9-0D5A-5B2A-EF62-61083B949B92}"/>
              </a:ext>
            </a:extLst>
          </p:cNvPr>
          <p:cNvSpPr txBox="1"/>
          <p:nvPr/>
        </p:nvSpPr>
        <p:spPr>
          <a:xfrm>
            <a:off x="7382396" y="4654925"/>
            <a:ext cx="1424909" cy="646331"/>
          </a:xfrm>
          <a:prstGeom prst="rect">
            <a:avLst/>
          </a:prstGeom>
          <a:noFill/>
        </p:spPr>
        <p:txBody>
          <a:bodyPr wrap="square" rtlCol="0">
            <a:spAutoFit/>
          </a:bodyPr>
          <a:lstStyle/>
          <a:p>
            <a:pPr algn="ctr" defTabSz="609615">
              <a:defRPr/>
            </a:pP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Extract Line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items</a:t>
            </a: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from</a:t>
            </a:r>
            <a:r>
              <a:rPr lang="de-DE"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de-DE" sz="1200" err="1">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Contract</a:t>
            </a:r>
            <a:endPar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7" name="TextBox 56">
            <a:extLst>
              <a:ext uri="{FF2B5EF4-FFF2-40B4-BE49-F238E27FC236}">
                <a16:creationId xmlns:a16="http://schemas.microsoft.com/office/drawing/2014/main" id="{36C3B73C-CA29-21A1-1C94-7F7F1DEEA649}"/>
              </a:ext>
            </a:extLst>
          </p:cNvPr>
          <p:cNvSpPr txBox="1"/>
          <p:nvPr/>
        </p:nvSpPr>
        <p:spPr>
          <a:xfrm>
            <a:off x="8921743" y="4514663"/>
            <a:ext cx="1423563" cy="1015663"/>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Auto Supplier Onboarding + Onboarding Query Resolution</a:t>
            </a:r>
          </a:p>
        </p:txBody>
      </p:sp>
      <p:sp>
        <p:nvSpPr>
          <p:cNvPr id="58" name="TextBox 57">
            <a:extLst>
              <a:ext uri="{FF2B5EF4-FFF2-40B4-BE49-F238E27FC236}">
                <a16:creationId xmlns:a16="http://schemas.microsoft.com/office/drawing/2014/main" id="{802494E6-0889-A45A-54B8-F921CD06D92B}"/>
              </a:ext>
            </a:extLst>
          </p:cNvPr>
          <p:cNvSpPr txBox="1"/>
          <p:nvPr/>
        </p:nvSpPr>
        <p:spPr>
          <a:xfrm>
            <a:off x="10403749" y="4741239"/>
            <a:ext cx="1539488" cy="461665"/>
          </a:xfrm>
          <a:prstGeom prst="rect">
            <a:avLst/>
          </a:prstGeom>
          <a:noFill/>
        </p:spPr>
        <p:txBody>
          <a:bodyPr wrap="square" rtlCol="0">
            <a:spAutoFit/>
          </a:bodyPr>
          <a:lstStyle/>
          <a:p>
            <a:pPr algn="ctr" defTabSz="609615">
              <a:defRPr/>
            </a:pPr>
            <a:r>
              <a:rPr lang="en-US" sz="1200">
                <a:solidFill>
                  <a:prstClr val="black"/>
                </a:solidFill>
                <a:latin typeface="Open Sans SemiBold" panose="020B0706030804020204" pitchFamily="34" charset="0"/>
                <a:ea typeface="Open Sans SemiBold" panose="020B0706030804020204" pitchFamily="34" charset="0"/>
                <a:cs typeface="Open Sans SemiBold" panose="020B0706030804020204" pitchFamily="34" charset="0"/>
              </a:rPr>
              <a:t>Faster Approvals on MS Teams</a:t>
            </a:r>
          </a:p>
        </p:txBody>
      </p:sp>
      <p:sp>
        <p:nvSpPr>
          <p:cNvPr id="50" name="TextBox 49">
            <a:extLst>
              <a:ext uri="{FF2B5EF4-FFF2-40B4-BE49-F238E27FC236}">
                <a16:creationId xmlns:a16="http://schemas.microsoft.com/office/drawing/2014/main" id="{A2570D5C-69BD-9099-F364-A74DAB6D60DE}"/>
              </a:ext>
            </a:extLst>
          </p:cNvPr>
          <p:cNvSpPr txBox="1"/>
          <p:nvPr/>
        </p:nvSpPr>
        <p:spPr>
          <a:xfrm>
            <a:off x="357618" y="755170"/>
            <a:ext cx="10961705" cy="748988"/>
          </a:xfrm>
          <a:prstGeom prst="rect">
            <a:avLst/>
          </a:prstGeom>
          <a:noFill/>
        </p:spPr>
        <p:txBody>
          <a:bodyPr wrap="square">
            <a:spAutoFit/>
          </a:bodyPr>
          <a:lstStyle/>
          <a:p>
            <a:r>
              <a:rPr lang="en-US" sz="4267" b="1">
                <a:solidFill>
                  <a:srgbClr val="001832"/>
                </a:solidFill>
                <a:highlight>
                  <a:srgbClr val="FFFF00"/>
                </a:highlight>
                <a:latin typeface="Poppins"/>
                <a:ea typeface="Calibri" panose="020F0502020204030204" charset="0"/>
                <a:cs typeface="Poppins"/>
              </a:rPr>
              <a:t>AGENTIC AI – THE EVOLUTION OF GENAI</a:t>
            </a:r>
            <a:endParaRPr lang="en-DE" sz="3733">
              <a:highlight>
                <a:srgbClr val="FFFF00"/>
              </a:highlight>
            </a:endParaRPr>
          </a:p>
        </p:txBody>
      </p:sp>
      <p:grpSp>
        <p:nvGrpSpPr>
          <p:cNvPr id="60" name="Group 59">
            <a:extLst>
              <a:ext uri="{FF2B5EF4-FFF2-40B4-BE49-F238E27FC236}">
                <a16:creationId xmlns:a16="http://schemas.microsoft.com/office/drawing/2014/main" id="{CDA0CA11-FEA0-2933-7D94-580A1AF079AB}"/>
              </a:ext>
            </a:extLst>
          </p:cNvPr>
          <p:cNvGrpSpPr/>
          <p:nvPr/>
        </p:nvGrpSpPr>
        <p:grpSpPr>
          <a:xfrm>
            <a:off x="1051889" y="4512282"/>
            <a:ext cx="11046524" cy="1381280"/>
            <a:chOff x="1114466" y="5124223"/>
            <a:chExt cx="11046524" cy="1381280"/>
          </a:xfrm>
        </p:grpSpPr>
        <p:grpSp>
          <p:nvGrpSpPr>
            <p:cNvPr id="89" name="Group 88">
              <a:extLst>
                <a:ext uri="{FF2B5EF4-FFF2-40B4-BE49-F238E27FC236}">
                  <a16:creationId xmlns:a16="http://schemas.microsoft.com/office/drawing/2014/main" id="{DF81BCC8-68FC-A28E-8CC6-067AD25826B3}"/>
                </a:ext>
              </a:extLst>
            </p:cNvPr>
            <p:cNvGrpSpPr/>
            <p:nvPr/>
          </p:nvGrpSpPr>
          <p:grpSpPr>
            <a:xfrm>
              <a:off x="1114466" y="5124223"/>
              <a:ext cx="10727751" cy="1381280"/>
              <a:chOff x="1114466" y="4721105"/>
              <a:chExt cx="10727751" cy="1381280"/>
            </a:xfrm>
          </p:grpSpPr>
          <p:sp>
            <p:nvSpPr>
              <p:cNvPr id="98" name="Rectangle: Rounded Corners 97">
                <a:extLst>
                  <a:ext uri="{FF2B5EF4-FFF2-40B4-BE49-F238E27FC236}">
                    <a16:creationId xmlns:a16="http://schemas.microsoft.com/office/drawing/2014/main" id="{51DE47AB-6938-DC3B-61F5-BC6D9101A69F}"/>
                  </a:ext>
                </a:extLst>
              </p:cNvPr>
              <p:cNvSpPr/>
              <p:nvPr/>
            </p:nvSpPr>
            <p:spPr>
              <a:xfrm>
                <a:off x="1118557" y="4721105"/>
                <a:ext cx="10723660" cy="1381280"/>
              </a:xfrm>
              <a:prstGeom prst="roundRect">
                <a:avLst>
                  <a:gd name="adj" fmla="val 1203"/>
                </a:avLst>
              </a:prstGeom>
              <a:solidFill>
                <a:srgbClr val="0029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a:solidFill>
                    <a:prstClr val="white"/>
                  </a:solidFill>
                  <a:latin typeface="Calibri"/>
                </a:endParaRPr>
              </a:p>
            </p:txBody>
          </p:sp>
          <p:sp>
            <p:nvSpPr>
              <p:cNvPr id="109" name="TextBox 108">
                <a:extLst>
                  <a:ext uri="{FF2B5EF4-FFF2-40B4-BE49-F238E27FC236}">
                    <a16:creationId xmlns:a16="http://schemas.microsoft.com/office/drawing/2014/main" id="{EA757D18-B9D2-6C7C-F381-41CD9B4F53D3}"/>
                  </a:ext>
                </a:extLst>
              </p:cNvPr>
              <p:cNvSpPr txBox="1"/>
              <p:nvPr/>
            </p:nvSpPr>
            <p:spPr>
              <a:xfrm>
                <a:off x="1114466" y="4725555"/>
                <a:ext cx="10723659" cy="349384"/>
              </a:xfrm>
              <a:prstGeom prst="rect">
                <a:avLst/>
              </a:prstGeom>
              <a:solidFill>
                <a:srgbClr val="002972"/>
              </a:solidFill>
            </p:spPr>
            <p:txBody>
              <a:bodyPr wrap="none" rtlCol="0">
                <a:noAutofit/>
              </a:bodyPr>
              <a:lstStyle/>
              <a:p>
                <a:pPr algn="ctr" defTabSz="609615"/>
                <a:r>
                  <a:rPr lang="en-US" sz="2000" b="1">
                    <a:solidFill>
                      <a:prstClr val="white"/>
                    </a:solidFill>
                    <a:latin typeface="Poppins" panose="00000500000000000000" pitchFamily="2" charset="0"/>
                    <a:cs typeface="Poppins" panose="00000500000000000000" pitchFamily="2" charset="0"/>
                  </a:rPr>
                  <a:t>S2P Agents</a:t>
                </a:r>
              </a:p>
            </p:txBody>
          </p:sp>
          <p:pic>
            <p:nvPicPr>
              <p:cNvPr id="110" name="Picture 109" descr="A screenshot of a calendar&#10;&#10;Description automatically generated">
                <a:extLst>
                  <a:ext uri="{FF2B5EF4-FFF2-40B4-BE49-F238E27FC236}">
                    <a16:creationId xmlns:a16="http://schemas.microsoft.com/office/drawing/2014/main" id="{E9AF2A5B-D39B-F69A-9849-28F9935166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4498" y="5279606"/>
                <a:ext cx="635339" cy="786433"/>
              </a:xfrm>
              <a:prstGeom prst="rect">
                <a:avLst/>
              </a:prstGeom>
              <a:solidFill>
                <a:srgbClr val="002972"/>
              </a:solidFill>
            </p:spPr>
          </p:pic>
          <p:pic>
            <p:nvPicPr>
              <p:cNvPr id="111" name="Picture 110">
                <a:extLst>
                  <a:ext uri="{FF2B5EF4-FFF2-40B4-BE49-F238E27FC236}">
                    <a16:creationId xmlns:a16="http://schemas.microsoft.com/office/drawing/2014/main" id="{1367A520-C2A2-CB57-DE01-DB652735243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747566" y="5261050"/>
                <a:ext cx="635339" cy="786433"/>
              </a:xfrm>
              <a:prstGeom prst="rect">
                <a:avLst/>
              </a:prstGeom>
              <a:solidFill>
                <a:srgbClr val="002972"/>
              </a:solidFill>
            </p:spPr>
          </p:pic>
          <p:pic>
            <p:nvPicPr>
              <p:cNvPr id="112" name="Picture 111" descr="A screenshot of a phone&#10;&#10;Description automatically generated">
                <a:extLst>
                  <a:ext uri="{FF2B5EF4-FFF2-40B4-BE49-F238E27FC236}">
                    <a16:creationId xmlns:a16="http://schemas.microsoft.com/office/drawing/2014/main" id="{DDD6FC85-8504-8FA9-B0D2-C0A22175CA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98333" y="5251772"/>
                <a:ext cx="635339" cy="786433"/>
              </a:xfrm>
              <a:prstGeom prst="rect">
                <a:avLst/>
              </a:prstGeom>
              <a:solidFill>
                <a:srgbClr val="002972"/>
              </a:solidFill>
            </p:spPr>
          </p:pic>
          <p:pic>
            <p:nvPicPr>
              <p:cNvPr id="113" name="Picture 112" descr="A screenshot of a phone&#10;&#10;Description automatically generated">
                <a:extLst>
                  <a:ext uri="{FF2B5EF4-FFF2-40B4-BE49-F238E27FC236}">
                    <a16:creationId xmlns:a16="http://schemas.microsoft.com/office/drawing/2014/main" id="{7D033905-799E-58F1-DBC3-45102713B4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46032" y="5307440"/>
                <a:ext cx="635339" cy="786433"/>
              </a:xfrm>
              <a:prstGeom prst="rect">
                <a:avLst/>
              </a:prstGeom>
              <a:solidFill>
                <a:srgbClr val="002972"/>
              </a:solidFill>
            </p:spPr>
          </p:pic>
          <p:pic>
            <p:nvPicPr>
              <p:cNvPr id="114" name="Picture 113" descr="A screen shot of a phone&#10;&#10;Description automatically generated">
                <a:extLst>
                  <a:ext uri="{FF2B5EF4-FFF2-40B4-BE49-F238E27FC236}">
                    <a16:creationId xmlns:a16="http://schemas.microsoft.com/office/drawing/2014/main" id="{B7B9ED82-577D-E3D7-966B-ED755AC8302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96799" y="5270328"/>
                <a:ext cx="635339" cy="786433"/>
              </a:xfrm>
              <a:prstGeom prst="rect">
                <a:avLst/>
              </a:prstGeom>
              <a:solidFill>
                <a:srgbClr val="002972"/>
              </a:solidFill>
            </p:spPr>
          </p:pic>
          <p:pic>
            <p:nvPicPr>
              <p:cNvPr id="115" name="Picture 114" descr="A purple circle with a white pen and a square with a white outline on it&#10;&#10;Description automatically generated">
                <a:extLst>
                  <a:ext uri="{FF2B5EF4-FFF2-40B4-BE49-F238E27FC236}">
                    <a16:creationId xmlns:a16="http://schemas.microsoft.com/office/drawing/2014/main" id="{AA2A57D2-E65E-7018-7D80-A99772AD7C8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49101" y="5238778"/>
                <a:ext cx="635339" cy="790149"/>
              </a:xfrm>
              <a:prstGeom prst="rect">
                <a:avLst/>
              </a:prstGeom>
              <a:solidFill>
                <a:srgbClr val="002972"/>
              </a:solidFill>
            </p:spPr>
          </p:pic>
          <p:pic>
            <p:nvPicPr>
              <p:cNvPr id="116" name="Picture 115" descr="A logo of a computer&#10;&#10;Description automatically generated with medium confidence">
                <a:extLst>
                  <a:ext uri="{FF2B5EF4-FFF2-40B4-BE49-F238E27FC236}">
                    <a16:creationId xmlns:a16="http://schemas.microsoft.com/office/drawing/2014/main" id="{16F6C2EA-7E57-7062-7A93-67B281E185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95265" y="5298162"/>
                <a:ext cx="635339" cy="786433"/>
              </a:xfrm>
              <a:prstGeom prst="rect">
                <a:avLst/>
              </a:prstGeom>
              <a:solidFill>
                <a:srgbClr val="002972"/>
              </a:solidFill>
            </p:spPr>
          </p:pic>
        </p:grpSp>
        <p:pic>
          <p:nvPicPr>
            <p:cNvPr id="90" name="Picture 89">
              <a:extLst>
                <a:ext uri="{FF2B5EF4-FFF2-40B4-BE49-F238E27FC236}">
                  <a16:creationId xmlns:a16="http://schemas.microsoft.com/office/drawing/2014/main" id="{1C369854-7182-304A-F164-911DBDEEB366}"/>
                </a:ext>
              </a:extLst>
            </p:cNvPr>
            <p:cNvPicPr>
              <a:picLocks noChangeAspect="1"/>
            </p:cNvPicPr>
            <p:nvPr/>
          </p:nvPicPr>
          <p:blipFill>
            <a:blip r:embed="rId12"/>
            <a:stretch>
              <a:fillRect/>
            </a:stretch>
          </p:blipFill>
          <p:spPr>
            <a:xfrm>
              <a:off x="2097324" y="5483670"/>
              <a:ext cx="737113" cy="629074"/>
            </a:xfrm>
            <a:prstGeom prst="roundRect">
              <a:avLst/>
            </a:prstGeom>
            <a:effectLst>
              <a:softEdge rad="165100"/>
            </a:effectLst>
          </p:spPr>
        </p:pic>
        <p:pic>
          <p:nvPicPr>
            <p:cNvPr id="91" name="Picture 90">
              <a:extLst>
                <a:ext uri="{FF2B5EF4-FFF2-40B4-BE49-F238E27FC236}">
                  <a16:creationId xmlns:a16="http://schemas.microsoft.com/office/drawing/2014/main" id="{CBF98073-ABFE-2DC9-9703-84D3330DFD22}"/>
                </a:ext>
              </a:extLst>
            </p:cNvPr>
            <p:cNvPicPr>
              <a:picLocks noChangeAspect="1"/>
            </p:cNvPicPr>
            <p:nvPr/>
          </p:nvPicPr>
          <p:blipFill>
            <a:blip r:embed="rId12"/>
            <a:stretch>
              <a:fillRect/>
            </a:stretch>
          </p:blipFill>
          <p:spPr>
            <a:xfrm>
              <a:off x="3614423" y="5479458"/>
              <a:ext cx="737113" cy="629074"/>
            </a:xfrm>
            <a:prstGeom prst="roundRect">
              <a:avLst/>
            </a:prstGeom>
            <a:effectLst>
              <a:softEdge rad="165100"/>
            </a:effectLst>
          </p:spPr>
        </p:pic>
        <p:pic>
          <p:nvPicPr>
            <p:cNvPr id="93" name="Picture 92">
              <a:extLst>
                <a:ext uri="{FF2B5EF4-FFF2-40B4-BE49-F238E27FC236}">
                  <a16:creationId xmlns:a16="http://schemas.microsoft.com/office/drawing/2014/main" id="{3CAFF635-8274-9ED2-87F0-3E65A8AE20D4}"/>
                </a:ext>
              </a:extLst>
            </p:cNvPr>
            <p:cNvPicPr>
              <a:picLocks noChangeAspect="1"/>
            </p:cNvPicPr>
            <p:nvPr/>
          </p:nvPicPr>
          <p:blipFill>
            <a:blip r:embed="rId12"/>
            <a:stretch>
              <a:fillRect/>
            </a:stretch>
          </p:blipFill>
          <p:spPr>
            <a:xfrm>
              <a:off x="5157682" y="5481427"/>
              <a:ext cx="737113" cy="629074"/>
            </a:xfrm>
            <a:prstGeom prst="roundRect">
              <a:avLst/>
            </a:prstGeom>
            <a:effectLst>
              <a:softEdge rad="165100"/>
            </a:effectLst>
          </p:spPr>
        </p:pic>
        <p:pic>
          <p:nvPicPr>
            <p:cNvPr id="94" name="Picture 93">
              <a:extLst>
                <a:ext uri="{FF2B5EF4-FFF2-40B4-BE49-F238E27FC236}">
                  <a16:creationId xmlns:a16="http://schemas.microsoft.com/office/drawing/2014/main" id="{45A31A47-E9BB-401A-8EF9-AAD89F003705}"/>
                </a:ext>
              </a:extLst>
            </p:cNvPr>
            <p:cNvPicPr>
              <a:picLocks noChangeAspect="1"/>
            </p:cNvPicPr>
            <p:nvPr/>
          </p:nvPicPr>
          <p:blipFill>
            <a:blip r:embed="rId12"/>
            <a:stretch>
              <a:fillRect/>
            </a:stretch>
          </p:blipFill>
          <p:spPr>
            <a:xfrm>
              <a:off x="6721849" y="5477215"/>
              <a:ext cx="737113" cy="629074"/>
            </a:xfrm>
            <a:prstGeom prst="roundRect">
              <a:avLst/>
            </a:prstGeom>
            <a:effectLst>
              <a:softEdge rad="165100"/>
            </a:effectLst>
          </p:spPr>
        </p:pic>
        <p:pic>
          <p:nvPicPr>
            <p:cNvPr id="95" name="Picture 94">
              <a:extLst>
                <a:ext uri="{FF2B5EF4-FFF2-40B4-BE49-F238E27FC236}">
                  <a16:creationId xmlns:a16="http://schemas.microsoft.com/office/drawing/2014/main" id="{72527D42-B91C-ACF6-F7CA-EE80ED2BB316}"/>
                </a:ext>
              </a:extLst>
            </p:cNvPr>
            <p:cNvPicPr>
              <a:picLocks noChangeAspect="1"/>
            </p:cNvPicPr>
            <p:nvPr/>
          </p:nvPicPr>
          <p:blipFill>
            <a:blip r:embed="rId12"/>
            <a:stretch>
              <a:fillRect/>
            </a:stretch>
          </p:blipFill>
          <p:spPr>
            <a:xfrm>
              <a:off x="8244932" y="5482544"/>
              <a:ext cx="737113" cy="629074"/>
            </a:xfrm>
            <a:prstGeom prst="roundRect">
              <a:avLst/>
            </a:prstGeom>
            <a:effectLst>
              <a:softEdge rad="165100"/>
            </a:effectLst>
          </p:spPr>
        </p:pic>
        <p:pic>
          <p:nvPicPr>
            <p:cNvPr id="96" name="Picture 95">
              <a:extLst>
                <a:ext uri="{FF2B5EF4-FFF2-40B4-BE49-F238E27FC236}">
                  <a16:creationId xmlns:a16="http://schemas.microsoft.com/office/drawing/2014/main" id="{75F63962-6CEC-D690-176A-86A4DB1AA120}"/>
                </a:ext>
              </a:extLst>
            </p:cNvPr>
            <p:cNvPicPr>
              <a:picLocks noChangeAspect="1"/>
            </p:cNvPicPr>
            <p:nvPr/>
          </p:nvPicPr>
          <p:blipFill>
            <a:blip r:embed="rId12"/>
            <a:stretch>
              <a:fillRect/>
            </a:stretch>
          </p:blipFill>
          <p:spPr>
            <a:xfrm>
              <a:off x="9852799" y="5478332"/>
              <a:ext cx="737113" cy="629074"/>
            </a:xfrm>
            <a:prstGeom prst="roundRect">
              <a:avLst/>
            </a:prstGeom>
            <a:effectLst>
              <a:softEdge rad="165100"/>
            </a:effectLst>
          </p:spPr>
        </p:pic>
        <p:pic>
          <p:nvPicPr>
            <p:cNvPr id="97" name="Picture 96">
              <a:extLst>
                <a:ext uri="{FF2B5EF4-FFF2-40B4-BE49-F238E27FC236}">
                  <a16:creationId xmlns:a16="http://schemas.microsoft.com/office/drawing/2014/main" id="{8EF76F50-DE71-CDEB-121A-B1B60AFEE228}"/>
                </a:ext>
              </a:extLst>
            </p:cNvPr>
            <p:cNvPicPr>
              <a:picLocks noChangeAspect="1"/>
            </p:cNvPicPr>
            <p:nvPr/>
          </p:nvPicPr>
          <p:blipFill>
            <a:blip r:embed="rId12"/>
            <a:stretch>
              <a:fillRect/>
            </a:stretch>
          </p:blipFill>
          <p:spPr>
            <a:xfrm>
              <a:off x="11423877" y="5479450"/>
              <a:ext cx="737113" cy="629074"/>
            </a:xfrm>
            <a:prstGeom prst="roundRect">
              <a:avLst/>
            </a:prstGeom>
            <a:effectLst>
              <a:softEdge rad="165100"/>
            </a:effectLst>
          </p:spPr>
        </p:pic>
      </p:grpSp>
      <p:pic>
        <p:nvPicPr>
          <p:cNvPr id="3" name="Picture 2">
            <a:extLst>
              <a:ext uri="{FF2B5EF4-FFF2-40B4-BE49-F238E27FC236}">
                <a16:creationId xmlns:a16="http://schemas.microsoft.com/office/drawing/2014/main" id="{D68BEDDA-6633-7EA6-CADD-65F3502B6752}"/>
              </a:ext>
            </a:extLst>
          </p:cNvPr>
          <p:cNvPicPr>
            <a:picLocks noChangeAspect="1"/>
          </p:cNvPicPr>
          <p:nvPr/>
        </p:nvPicPr>
        <p:blipFill>
          <a:blip r:embed="rId13"/>
          <a:stretch>
            <a:fillRect/>
          </a:stretch>
        </p:blipFill>
        <p:spPr>
          <a:xfrm>
            <a:off x="11226930" y="6509635"/>
            <a:ext cx="955780" cy="346959"/>
          </a:xfrm>
          <a:prstGeom prst="rect">
            <a:avLst/>
          </a:prstGeom>
        </p:spPr>
      </p:pic>
    </p:spTree>
    <p:extLst>
      <p:ext uri="{BB962C8B-B14F-4D97-AF65-F5344CB8AC3E}">
        <p14:creationId xmlns:p14="http://schemas.microsoft.com/office/powerpoint/2010/main" val="325154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down)">
                                      <p:cBhvr>
                                        <p:cTn id="1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551F5-1E90-2C49-5574-ED3D743C442E}"/>
            </a:ext>
          </a:extLst>
        </p:cNvPr>
        <p:cNvGrpSpPr/>
        <p:nvPr/>
      </p:nvGrpSpPr>
      <p:grpSpPr>
        <a:xfrm>
          <a:off x="0" y="0"/>
          <a:ext cx="0" cy="0"/>
          <a:chOff x="0" y="0"/>
          <a:chExt cx="0" cy="0"/>
        </a:xfrm>
      </p:grpSpPr>
      <p:sp>
        <p:nvSpPr>
          <p:cNvPr id="178" name="Rectangle 177">
            <a:extLst>
              <a:ext uri="{FF2B5EF4-FFF2-40B4-BE49-F238E27FC236}">
                <a16:creationId xmlns:a16="http://schemas.microsoft.com/office/drawing/2014/main" id="{9F330FB5-2BBC-DF9C-8CFF-D0671BB0FAA9}"/>
              </a:ext>
            </a:extLst>
          </p:cNvPr>
          <p:cNvSpPr/>
          <p:nvPr/>
        </p:nvSpPr>
        <p:spPr>
          <a:xfrm>
            <a:off x="2260333" y="1523639"/>
            <a:ext cx="1047626" cy="208341"/>
          </a:xfrm>
          <a:prstGeom prst="rect">
            <a:avLst/>
          </a:prstGeom>
          <a:noFill/>
        </p:spPr>
        <p:txBody>
          <a:bodyPr wrap="none" lIns="23447" tIns="11723" rIns="23447" bIns="11723">
            <a:spAutoFit/>
          </a:bodyPr>
          <a:lstStyle/>
          <a:p>
            <a:pPr algn="ctr" defTabSz="234493"/>
            <a:r>
              <a:rPr lang="en-US" sz="1200" b="1">
                <a:ln w="0"/>
                <a:solidFill>
                  <a:prstClr val="black"/>
                </a:solidFill>
                <a:latin typeface="Arial" panose="020B0604020202020204" pitchFamily="34" charset="0"/>
                <a:cs typeface="Arial" panose="020B0604020202020204" pitchFamily="34" charset="0"/>
              </a:rPr>
              <a:t>Agent Library</a:t>
            </a:r>
          </a:p>
        </p:txBody>
      </p:sp>
      <p:sp>
        <p:nvSpPr>
          <p:cNvPr id="179" name="Rectangle: Rounded Corners 178">
            <a:extLst>
              <a:ext uri="{FF2B5EF4-FFF2-40B4-BE49-F238E27FC236}">
                <a16:creationId xmlns:a16="http://schemas.microsoft.com/office/drawing/2014/main" id="{DBDD38ED-69DD-2C0A-7EC9-9C5073A119BF}"/>
              </a:ext>
            </a:extLst>
          </p:cNvPr>
          <p:cNvSpPr/>
          <p:nvPr/>
        </p:nvSpPr>
        <p:spPr>
          <a:xfrm>
            <a:off x="4623174" y="1861758"/>
            <a:ext cx="6224919" cy="3856137"/>
          </a:xfrm>
          <a:prstGeom prst="roundRect">
            <a:avLst>
              <a:gd name="adj" fmla="val 1908"/>
            </a:avLst>
          </a:prstGeom>
          <a:noFill/>
          <a:ln w="28575">
            <a:solidFill>
              <a:schemeClr val="accent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38729">
              <a:defRPr/>
            </a:pPr>
            <a:endParaRPr lang="en-US" sz="533">
              <a:ln w="0"/>
              <a:solidFill>
                <a:prstClr val="black"/>
              </a:solidFill>
              <a:effectLst>
                <a:outerShdw blurRad="38100" dist="19050" dir="2700000" algn="tl" rotWithShape="0">
                  <a:prstClr val="black">
                    <a:alpha val="40000"/>
                  </a:prstClr>
                </a:outerShdw>
              </a:effectLst>
              <a:latin typeface="Arial" panose="020B0604020202020204"/>
            </a:endParaRPr>
          </a:p>
        </p:txBody>
      </p:sp>
      <p:grpSp>
        <p:nvGrpSpPr>
          <p:cNvPr id="13" name="Group 12">
            <a:extLst>
              <a:ext uri="{FF2B5EF4-FFF2-40B4-BE49-F238E27FC236}">
                <a16:creationId xmlns:a16="http://schemas.microsoft.com/office/drawing/2014/main" id="{11454306-F245-A28B-F7F9-DA5B887B9DC9}"/>
              </a:ext>
            </a:extLst>
          </p:cNvPr>
          <p:cNvGrpSpPr/>
          <p:nvPr/>
        </p:nvGrpSpPr>
        <p:grpSpPr>
          <a:xfrm>
            <a:off x="6063408" y="2171818"/>
            <a:ext cx="3344448" cy="304573"/>
            <a:chOff x="6063408" y="2171817"/>
            <a:chExt cx="3344448" cy="304573"/>
          </a:xfrm>
        </p:grpSpPr>
        <p:sp>
          <p:nvSpPr>
            <p:cNvPr id="180" name="Rectangle: Rounded Corners 179">
              <a:extLst>
                <a:ext uri="{FF2B5EF4-FFF2-40B4-BE49-F238E27FC236}">
                  <a16:creationId xmlns:a16="http://schemas.microsoft.com/office/drawing/2014/main" id="{ECE0B289-AAD8-72C0-5E09-B2379D892BE2}"/>
                </a:ext>
              </a:extLst>
            </p:cNvPr>
            <p:cNvSpPr/>
            <p:nvPr/>
          </p:nvSpPr>
          <p:spPr>
            <a:xfrm>
              <a:off x="6063408" y="2171817"/>
              <a:ext cx="3344448" cy="30457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533">
                <a:solidFill>
                  <a:prstClr val="white"/>
                </a:solidFill>
                <a:latin typeface="Calibri"/>
              </a:endParaRPr>
            </a:p>
          </p:txBody>
        </p:sp>
        <p:sp>
          <p:nvSpPr>
            <p:cNvPr id="181" name="Rectangle 180">
              <a:extLst>
                <a:ext uri="{FF2B5EF4-FFF2-40B4-BE49-F238E27FC236}">
                  <a16:creationId xmlns:a16="http://schemas.microsoft.com/office/drawing/2014/main" id="{2252E76A-1FC5-B042-9825-9F10468CF0C6}"/>
                </a:ext>
              </a:extLst>
            </p:cNvPr>
            <p:cNvSpPr/>
            <p:nvPr/>
          </p:nvSpPr>
          <p:spPr>
            <a:xfrm>
              <a:off x="6582540" y="2206436"/>
              <a:ext cx="2306188" cy="218863"/>
            </a:xfrm>
            <a:prstGeom prst="rect">
              <a:avLst/>
            </a:prstGeom>
            <a:noFill/>
          </p:spPr>
          <p:txBody>
            <a:bodyPr wrap="none" lIns="33867" tIns="16933" rIns="33867" bIns="16933"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9615"/>
              <a:r>
                <a:rPr lang="en-US" sz="1200" b="1">
                  <a:ln w="0"/>
                  <a:solidFill>
                    <a:srgbClr val="FFFFFF"/>
                  </a:solidFill>
                  <a:latin typeface="Arial" panose="020B0604020202020204" pitchFamily="34" charset="0"/>
                  <a:ea typeface="Calibri"/>
                  <a:cs typeface="Arial" panose="020B0604020202020204" pitchFamily="34" charset="0"/>
                </a:rPr>
                <a:t>Autonomous Negotiation Flow</a:t>
              </a:r>
              <a:endParaRPr lang="en-US" sz="1200" b="1">
                <a:solidFill>
                  <a:srgbClr val="FFFFFF"/>
                </a:solidFill>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FE3C3567-0AF2-E239-80CD-7D66D86E503D}"/>
              </a:ext>
            </a:extLst>
          </p:cNvPr>
          <p:cNvGrpSpPr/>
          <p:nvPr/>
        </p:nvGrpSpPr>
        <p:grpSpPr>
          <a:xfrm>
            <a:off x="6063408" y="3942738"/>
            <a:ext cx="3344448" cy="304573"/>
            <a:chOff x="6063408" y="3942737"/>
            <a:chExt cx="3344448" cy="304573"/>
          </a:xfrm>
        </p:grpSpPr>
        <p:sp>
          <p:nvSpPr>
            <p:cNvPr id="182" name="Rectangle: Rounded Corners 181">
              <a:extLst>
                <a:ext uri="{FF2B5EF4-FFF2-40B4-BE49-F238E27FC236}">
                  <a16:creationId xmlns:a16="http://schemas.microsoft.com/office/drawing/2014/main" id="{8CA87858-FAC5-E644-6E4E-D6D322B0A70A}"/>
                </a:ext>
              </a:extLst>
            </p:cNvPr>
            <p:cNvSpPr/>
            <p:nvPr/>
          </p:nvSpPr>
          <p:spPr>
            <a:xfrm>
              <a:off x="6063408" y="3942737"/>
              <a:ext cx="3344448" cy="30457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533">
                <a:solidFill>
                  <a:prstClr val="white"/>
                </a:solidFill>
                <a:latin typeface="Calibri"/>
              </a:endParaRPr>
            </a:p>
          </p:txBody>
        </p:sp>
        <p:sp>
          <p:nvSpPr>
            <p:cNvPr id="183" name="Rectangle 182">
              <a:extLst>
                <a:ext uri="{FF2B5EF4-FFF2-40B4-BE49-F238E27FC236}">
                  <a16:creationId xmlns:a16="http://schemas.microsoft.com/office/drawing/2014/main" id="{F676A0E5-0437-E0C6-3E1F-182B75B96AD1}"/>
                </a:ext>
              </a:extLst>
            </p:cNvPr>
            <p:cNvSpPr/>
            <p:nvPr/>
          </p:nvSpPr>
          <p:spPr>
            <a:xfrm>
              <a:off x="7039048" y="3984460"/>
              <a:ext cx="1410108" cy="218863"/>
            </a:xfrm>
            <a:prstGeom prst="rect">
              <a:avLst/>
            </a:prstGeom>
            <a:noFill/>
          </p:spPr>
          <p:txBody>
            <a:bodyPr wrap="none" lIns="33867" tIns="16933" rIns="33867" bIns="16933"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9615"/>
              <a:r>
                <a:rPr lang="en-US" sz="1200" b="1">
                  <a:ln w="0"/>
                  <a:solidFill>
                    <a:srgbClr val="FFFFFF"/>
                  </a:solidFill>
                  <a:latin typeface="Arial" panose="020B0604020202020204" pitchFamily="34" charset="0"/>
                  <a:ea typeface="Calibri"/>
                  <a:cs typeface="Arial" panose="020B0604020202020204" pitchFamily="34" charset="0"/>
                </a:rPr>
                <a:t>Contract Renewal </a:t>
              </a:r>
              <a:endParaRPr lang="en-US" sz="1200" b="1">
                <a:solidFill>
                  <a:srgbClr val="FFFFFF"/>
                </a:solidFill>
                <a:latin typeface="Arial" panose="020B0604020202020204" pitchFamily="34" charset="0"/>
                <a:cs typeface="Arial" panose="020B0604020202020204" pitchFamily="34" charset="0"/>
              </a:endParaRPr>
            </a:p>
          </p:txBody>
        </p:sp>
      </p:grpSp>
      <p:sp>
        <p:nvSpPr>
          <p:cNvPr id="184" name="Rectangle: Rounded Corners 183">
            <a:extLst>
              <a:ext uri="{FF2B5EF4-FFF2-40B4-BE49-F238E27FC236}">
                <a16:creationId xmlns:a16="http://schemas.microsoft.com/office/drawing/2014/main" id="{2A781E38-C53D-7056-3B8B-BD692C676FD1}"/>
              </a:ext>
            </a:extLst>
          </p:cNvPr>
          <p:cNvSpPr/>
          <p:nvPr/>
        </p:nvSpPr>
        <p:spPr>
          <a:xfrm>
            <a:off x="5028843" y="2477110"/>
            <a:ext cx="5413581" cy="984935"/>
          </a:xfrm>
          <a:prstGeom prst="roundRect">
            <a:avLst>
              <a:gd name="adj" fmla="val 4420"/>
            </a:avLst>
          </a:prstGeom>
          <a:solidFill>
            <a:schemeClr val="bg1"/>
          </a:solidFill>
          <a:ln w="28575">
            <a:solidFill>
              <a:srgbClr val="002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33867" tIns="16933" rIns="33867" bIns="16933"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15"/>
            <a:endParaRPr lang="en-US" sz="533" u="sng">
              <a:solidFill>
                <a:prstClr val="white"/>
              </a:solidFill>
              <a:highlight>
                <a:srgbClr val="303545"/>
              </a:highlight>
              <a:latin typeface="Calibri"/>
              <a:cs typeface="Arial"/>
            </a:endParaRPr>
          </a:p>
        </p:txBody>
      </p:sp>
      <p:sp>
        <p:nvSpPr>
          <p:cNvPr id="185" name="Rectangle: Rounded Corners 184">
            <a:extLst>
              <a:ext uri="{FF2B5EF4-FFF2-40B4-BE49-F238E27FC236}">
                <a16:creationId xmlns:a16="http://schemas.microsoft.com/office/drawing/2014/main" id="{F1795645-B0D4-E5E3-B935-08F624AF414E}"/>
              </a:ext>
            </a:extLst>
          </p:cNvPr>
          <p:cNvSpPr/>
          <p:nvPr/>
        </p:nvSpPr>
        <p:spPr>
          <a:xfrm>
            <a:off x="5028843" y="4256642"/>
            <a:ext cx="5413581" cy="984933"/>
          </a:xfrm>
          <a:prstGeom prst="roundRect">
            <a:avLst>
              <a:gd name="adj" fmla="val 4420"/>
            </a:avLst>
          </a:prstGeom>
          <a:solidFill>
            <a:schemeClr val="bg1"/>
          </a:solidFill>
          <a:ln w="28575">
            <a:solidFill>
              <a:srgbClr val="0029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33867" tIns="16933" rIns="33867" bIns="16933"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15"/>
            <a:endParaRPr lang="en-US" sz="533" u="sng">
              <a:solidFill>
                <a:prstClr val="white"/>
              </a:solidFill>
              <a:highlight>
                <a:srgbClr val="303545"/>
              </a:highlight>
              <a:latin typeface="Calibri"/>
              <a:cs typeface="Arial"/>
            </a:endParaRPr>
          </a:p>
        </p:txBody>
      </p:sp>
      <p:cxnSp>
        <p:nvCxnSpPr>
          <p:cNvPr id="186" name="Straight Connector 185">
            <a:extLst>
              <a:ext uri="{FF2B5EF4-FFF2-40B4-BE49-F238E27FC236}">
                <a16:creationId xmlns:a16="http://schemas.microsoft.com/office/drawing/2014/main" id="{1EF68498-C967-531E-EF11-B84EEBB6B664}"/>
              </a:ext>
            </a:extLst>
          </p:cNvPr>
          <p:cNvCxnSpPr>
            <a:cxnSpLocks/>
          </p:cNvCxnSpPr>
          <p:nvPr/>
        </p:nvCxnSpPr>
        <p:spPr>
          <a:xfrm flipV="1">
            <a:off x="5333967" y="2939173"/>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DC39750A-C438-4F83-D264-1570433AEA14}"/>
              </a:ext>
            </a:extLst>
          </p:cNvPr>
          <p:cNvCxnSpPr>
            <a:cxnSpLocks/>
          </p:cNvCxnSpPr>
          <p:nvPr/>
        </p:nvCxnSpPr>
        <p:spPr>
          <a:xfrm flipV="1">
            <a:off x="6385420" y="2939173"/>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AF73BCF-51F8-B4BB-0A1A-1234D535691C}"/>
              </a:ext>
            </a:extLst>
          </p:cNvPr>
          <p:cNvCxnSpPr>
            <a:cxnSpLocks/>
          </p:cNvCxnSpPr>
          <p:nvPr/>
        </p:nvCxnSpPr>
        <p:spPr>
          <a:xfrm flipV="1">
            <a:off x="7423436" y="2939173"/>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F177BC62-6790-D7A7-9FAD-28797F894940}"/>
              </a:ext>
            </a:extLst>
          </p:cNvPr>
          <p:cNvCxnSpPr>
            <a:cxnSpLocks/>
          </p:cNvCxnSpPr>
          <p:nvPr/>
        </p:nvCxnSpPr>
        <p:spPr>
          <a:xfrm flipV="1">
            <a:off x="8474888" y="2939173"/>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99F421C-AAB5-2CA6-BDFB-B162BB90F685}"/>
              </a:ext>
            </a:extLst>
          </p:cNvPr>
          <p:cNvCxnSpPr>
            <a:cxnSpLocks/>
          </p:cNvCxnSpPr>
          <p:nvPr/>
        </p:nvCxnSpPr>
        <p:spPr>
          <a:xfrm flipV="1">
            <a:off x="9557721" y="2939173"/>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DC7400A-3043-F00A-1412-C69098013B82}"/>
              </a:ext>
            </a:extLst>
          </p:cNvPr>
          <p:cNvCxnSpPr>
            <a:cxnSpLocks/>
          </p:cNvCxnSpPr>
          <p:nvPr/>
        </p:nvCxnSpPr>
        <p:spPr>
          <a:xfrm flipV="1">
            <a:off x="5362189" y="4713829"/>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E679D249-471F-B88D-4140-CCB8971B186A}"/>
              </a:ext>
            </a:extLst>
          </p:cNvPr>
          <p:cNvCxnSpPr>
            <a:cxnSpLocks/>
          </p:cNvCxnSpPr>
          <p:nvPr/>
        </p:nvCxnSpPr>
        <p:spPr>
          <a:xfrm flipV="1">
            <a:off x="6413641" y="4713829"/>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873D5AB-74B7-2F87-314E-D8BEE2776921}"/>
              </a:ext>
            </a:extLst>
          </p:cNvPr>
          <p:cNvCxnSpPr>
            <a:cxnSpLocks/>
          </p:cNvCxnSpPr>
          <p:nvPr/>
        </p:nvCxnSpPr>
        <p:spPr>
          <a:xfrm flipV="1">
            <a:off x="7451657" y="4713829"/>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BCEAA4C9-C7D3-B909-76F5-B70CC640F759}"/>
              </a:ext>
            </a:extLst>
          </p:cNvPr>
          <p:cNvCxnSpPr>
            <a:cxnSpLocks/>
          </p:cNvCxnSpPr>
          <p:nvPr/>
        </p:nvCxnSpPr>
        <p:spPr>
          <a:xfrm flipV="1">
            <a:off x="8503111" y="4713829"/>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272E4BF-7620-A9A8-B773-C48DF073A0BE}"/>
              </a:ext>
            </a:extLst>
          </p:cNvPr>
          <p:cNvCxnSpPr>
            <a:cxnSpLocks/>
          </p:cNvCxnSpPr>
          <p:nvPr/>
        </p:nvCxnSpPr>
        <p:spPr>
          <a:xfrm flipV="1">
            <a:off x="9585943" y="4713829"/>
            <a:ext cx="579576" cy="0"/>
          </a:xfrm>
          <a:prstGeom prst="line">
            <a:avLst/>
          </a:prstGeom>
          <a:ln w="123825" cap="rnd">
            <a:gradFill flip="none" rotWithShape="1">
              <a:gsLst>
                <a:gs pos="0">
                  <a:srgbClr val="CDC2FF"/>
                </a:gs>
                <a:gs pos="100000">
                  <a:srgbClr val="84D1FE"/>
                </a:gs>
              </a:gsLst>
              <a:lin ang="0" scaled="1"/>
              <a:tileRect/>
            </a:gra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54F27A0D-A9AA-705F-F32E-658E5B58646F}"/>
              </a:ext>
            </a:extLst>
          </p:cNvPr>
          <p:cNvSpPr/>
          <p:nvPr/>
        </p:nvSpPr>
        <p:spPr>
          <a:xfrm>
            <a:off x="1199849" y="1866597"/>
            <a:ext cx="3068863" cy="4214759"/>
          </a:xfrm>
          <a:prstGeom prst="roundRect">
            <a:avLst>
              <a:gd name="adj" fmla="val 4935"/>
            </a:avLst>
          </a:prstGeom>
          <a:solidFill>
            <a:schemeClr val="accent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38729">
              <a:defRPr/>
            </a:pPr>
            <a:endParaRPr lang="en-US" sz="533">
              <a:ln w="0"/>
              <a:solidFill>
                <a:prstClr val="black"/>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3" name="Rectangle: Rounded Corners 2">
            <a:extLst>
              <a:ext uri="{FF2B5EF4-FFF2-40B4-BE49-F238E27FC236}">
                <a16:creationId xmlns:a16="http://schemas.microsoft.com/office/drawing/2014/main" id="{C61E06F3-BD8D-C5BB-E9E1-8E533368C77E}"/>
              </a:ext>
            </a:extLst>
          </p:cNvPr>
          <p:cNvSpPr/>
          <p:nvPr/>
        </p:nvSpPr>
        <p:spPr>
          <a:xfrm>
            <a:off x="1359582" y="5054614"/>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pic>
        <p:nvPicPr>
          <p:cNvPr id="122" name="Picture 121" descr="A screenshot of a phone&#10;&#10;Description automatically generated">
            <a:extLst>
              <a:ext uri="{FF2B5EF4-FFF2-40B4-BE49-F238E27FC236}">
                <a16:creationId xmlns:a16="http://schemas.microsoft.com/office/drawing/2014/main" id="{E0F9CC7B-7797-D7F6-3BD9-A82D102D9A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013" y="5129435"/>
            <a:ext cx="489883" cy="606384"/>
          </a:xfrm>
          <a:prstGeom prst="rect">
            <a:avLst/>
          </a:prstGeom>
        </p:spPr>
      </p:pic>
      <p:sp>
        <p:nvSpPr>
          <p:cNvPr id="123" name="Rectangle: Rounded Corners 122">
            <a:extLst>
              <a:ext uri="{FF2B5EF4-FFF2-40B4-BE49-F238E27FC236}">
                <a16:creationId xmlns:a16="http://schemas.microsoft.com/office/drawing/2014/main" id="{FB146528-5C62-0777-4851-D7C7AD0276DB}"/>
              </a:ext>
            </a:extLst>
          </p:cNvPr>
          <p:cNvSpPr/>
          <p:nvPr/>
        </p:nvSpPr>
        <p:spPr>
          <a:xfrm>
            <a:off x="2293898" y="3181909"/>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sp>
        <p:nvSpPr>
          <p:cNvPr id="125" name="Rectangle 124">
            <a:extLst>
              <a:ext uri="{FF2B5EF4-FFF2-40B4-BE49-F238E27FC236}">
                <a16:creationId xmlns:a16="http://schemas.microsoft.com/office/drawing/2014/main" id="{167AE841-0496-C2B5-1580-B67ACA9BD278}"/>
              </a:ext>
            </a:extLst>
          </p:cNvPr>
          <p:cNvSpPr/>
          <p:nvPr/>
        </p:nvSpPr>
        <p:spPr>
          <a:xfrm>
            <a:off x="2426912" y="3808257"/>
            <a:ext cx="614733" cy="123111"/>
          </a:xfrm>
          <a:prstGeom prst="rect">
            <a:avLst/>
          </a:prstGeom>
          <a:noFill/>
        </p:spPr>
        <p:txBody>
          <a:bodyPr wrap="square" lIns="0" tIns="0" rIns="0" bIns="0" anchor="t">
            <a:spAutoFit/>
          </a:bodyPr>
          <a:lstStyle/>
          <a:p>
            <a:pPr algn="ctr" defTabSz="609615"/>
            <a:r>
              <a:rPr lang="en-US" sz="800" b="1">
                <a:ln w="0"/>
                <a:solidFill>
                  <a:srgbClr val="000000"/>
                </a:solidFill>
                <a:latin typeface="Arial" panose="020B0604020202020204" pitchFamily="34" charset="0"/>
                <a:ea typeface="Calibri"/>
                <a:cs typeface="Arial" panose="020B0604020202020204" pitchFamily="34" charset="0"/>
              </a:rPr>
              <a:t>Award</a:t>
            </a:r>
            <a:endParaRPr lang="en-US" sz="800" b="1">
              <a:solidFill>
                <a:prstClr val="black"/>
              </a:solidFill>
              <a:latin typeface="Arial" panose="020B0604020202020204" pitchFamily="34" charset="0"/>
              <a:cs typeface="Arial" panose="020B0604020202020204" pitchFamily="34" charset="0"/>
            </a:endParaRPr>
          </a:p>
        </p:txBody>
      </p:sp>
      <p:pic>
        <p:nvPicPr>
          <p:cNvPr id="126" name="Picture 125">
            <a:extLst>
              <a:ext uri="{FF2B5EF4-FFF2-40B4-BE49-F238E27FC236}">
                <a16:creationId xmlns:a16="http://schemas.microsoft.com/office/drawing/2014/main" id="{36F2B099-EF0F-B814-5A2B-DDF694359C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89336" y="3253079"/>
            <a:ext cx="489883" cy="606383"/>
          </a:xfrm>
          <a:prstGeom prst="rect">
            <a:avLst/>
          </a:prstGeom>
        </p:spPr>
      </p:pic>
      <p:sp>
        <p:nvSpPr>
          <p:cNvPr id="127" name="Rectangle: Rounded Corners 126">
            <a:extLst>
              <a:ext uri="{FF2B5EF4-FFF2-40B4-BE49-F238E27FC236}">
                <a16:creationId xmlns:a16="http://schemas.microsoft.com/office/drawing/2014/main" id="{D4888619-534F-23CB-6399-54510E95C4D0}"/>
              </a:ext>
            </a:extLst>
          </p:cNvPr>
          <p:cNvSpPr/>
          <p:nvPr/>
        </p:nvSpPr>
        <p:spPr>
          <a:xfrm>
            <a:off x="3232198" y="3181909"/>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grpSp>
        <p:nvGrpSpPr>
          <p:cNvPr id="128" name="Group 127">
            <a:extLst>
              <a:ext uri="{FF2B5EF4-FFF2-40B4-BE49-F238E27FC236}">
                <a16:creationId xmlns:a16="http://schemas.microsoft.com/office/drawing/2014/main" id="{72C11406-8A70-CFA2-80BF-B887CB09C8BD}"/>
              </a:ext>
            </a:extLst>
          </p:cNvPr>
          <p:cNvGrpSpPr/>
          <p:nvPr/>
        </p:nvGrpSpPr>
        <p:grpSpPr>
          <a:xfrm>
            <a:off x="3270494" y="3253074"/>
            <a:ext cx="804167" cy="759474"/>
            <a:chOff x="11788743" y="2993838"/>
            <a:chExt cx="1602335" cy="1513281"/>
          </a:xfrm>
        </p:grpSpPr>
        <p:sp>
          <p:nvSpPr>
            <p:cNvPr id="129" name="Rectangle 128">
              <a:extLst>
                <a:ext uri="{FF2B5EF4-FFF2-40B4-BE49-F238E27FC236}">
                  <a16:creationId xmlns:a16="http://schemas.microsoft.com/office/drawing/2014/main" id="{35C6FB72-301F-468E-EEB9-988E0BA0B17D}"/>
                </a:ext>
              </a:extLst>
            </p:cNvPr>
            <p:cNvSpPr/>
            <p:nvPr/>
          </p:nvSpPr>
          <p:spPr>
            <a:xfrm>
              <a:off x="11788743" y="4016514"/>
              <a:ext cx="1602335" cy="490605"/>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Renewal Negotiation</a:t>
              </a:r>
              <a:endParaRPr lang="en-US" sz="800" b="1">
                <a:solidFill>
                  <a:prstClr val="black"/>
                </a:solidFill>
                <a:latin typeface="Arial" panose="020B0604020202020204" pitchFamily="34" charset="0"/>
                <a:cs typeface="Arial" panose="020B0604020202020204" pitchFamily="34" charset="0"/>
              </a:endParaRPr>
            </a:p>
          </p:txBody>
        </p:sp>
        <p:pic>
          <p:nvPicPr>
            <p:cNvPr id="131" name="Picture 130" descr="A screen shot of a phone&#10;&#10;Description automatically generated">
              <a:extLst>
                <a:ext uri="{FF2B5EF4-FFF2-40B4-BE49-F238E27FC236}">
                  <a16:creationId xmlns:a16="http://schemas.microsoft.com/office/drawing/2014/main" id="{38E87D67-D1AD-F00A-0CDB-583B78D711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01864" y="2993838"/>
              <a:ext cx="976109" cy="1208244"/>
            </a:xfrm>
            <a:prstGeom prst="rect">
              <a:avLst/>
            </a:prstGeom>
          </p:spPr>
        </p:pic>
      </p:grpSp>
      <p:sp>
        <p:nvSpPr>
          <p:cNvPr id="132" name="Rectangle: Rounded Corners 131">
            <a:extLst>
              <a:ext uri="{FF2B5EF4-FFF2-40B4-BE49-F238E27FC236}">
                <a16:creationId xmlns:a16="http://schemas.microsoft.com/office/drawing/2014/main" id="{A4B685CF-F33E-4BC2-4AE4-E72FF487D29B}"/>
              </a:ext>
            </a:extLst>
          </p:cNvPr>
          <p:cNvSpPr/>
          <p:nvPr/>
        </p:nvSpPr>
        <p:spPr>
          <a:xfrm>
            <a:off x="3232198" y="2245560"/>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grpSp>
        <p:nvGrpSpPr>
          <p:cNvPr id="133" name="Group 132">
            <a:extLst>
              <a:ext uri="{FF2B5EF4-FFF2-40B4-BE49-F238E27FC236}">
                <a16:creationId xmlns:a16="http://schemas.microsoft.com/office/drawing/2014/main" id="{B8C2349F-C452-6320-D48B-608B161761B4}"/>
              </a:ext>
            </a:extLst>
          </p:cNvPr>
          <p:cNvGrpSpPr/>
          <p:nvPr/>
        </p:nvGrpSpPr>
        <p:grpSpPr>
          <a:xfrm>
            <a:off x="3347420" y="2307552"/>
            <a:ext cx="650323" cy="760567"/>
            <a:chOff x="11942020" y="1109836"/>
            <a:chExt cx="1295796" cy="1515457"/>
          </a:xfrm>
        </p:grpSpPr>
        <p:sp>
          <p:nvSpPr>
            <p:cNvPr id="134" name="Rectangle 133">
              <a:extLst>
                <a:ext uri="{FF2B5EF4-FFF2-40B4-BE49-F238E27FC236}">
                  <a16:creationId xmlns:a16="http://schemas.microsoft.com/office/drawing/2014/main" id="{0C68AB89-1F7C-CF7E-2A47-5971EDB56943}"/>
                </a:ext>
              </a:extLst>
            </p:cNvPr>
            <p:cNvSpPr/>
            <p:nvPr/>
          </p:nvSpPr>
          <p:spPr>
            <a:xfrm>
              <a:off x="11942020" y="2066550"/>
              <a:ext cx="1295796" cy="558743"/>
            </a:xfrm>
            <a:prstGeom prst="rect">
              <a:avLst/>
            </a:prstGeom>
            <a:noFill/>
          </p:spPr>
          <p:txBody>
            <a:bodyPr wrap="square" lIns="33867" tIns="16933" rIns="33867" bIns="16933"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Amend Contract</a:t>
              </a:r>
              <a:endParaRPr lang="en-US" sz="800" b="1">
                <a:solidFill>
                  <a:prstClr val="black"/>
                </a:solidFill>
                <a:latin typeface="Arial" panose="020B0604020202020204" pitchFamily="34" charset="0"/>
                <a:cs typeface="Arial" panose="020B0604020202020204" pitchFamily="34" charset="0"/>
              </a:endParaRPr>
            </a:p>
          </p:txBody>
        </p:sp>
        <p:pic>
          <p:nvPicPr>
            <p:cNvPr id="136" name="Picture 135" descr="A screenshot of a phone&#10;&#10;Description automatically generated">
              <a:extLst>
                <a:ext uri="{FF2B5EF4-FFF2-40B4-BE49-F238E27FC236}">
                  <a16:creationId xmlns:a16="http://schemas.microsoft.com/office/drawing/2014/main" id="{5808907B-7DF6-DE24-09BA-8A705BC9C8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01864" y="1109836"/>
              <a:ext cx="976109" cy="1208244"/>
            </a:xfrm>
            <a:prstGeom prst="rect">
              <a:avLst/>
            </a:prstGeom>
          </p:spPr>
        </p:pic>
      </p:grpSp>
      <p:sp>
        <p:nvSpPr>
          <p:cNvPr id="137" name="Rectangle: Rounded Corners 136">
            <a:extLst>
              <a:ext uri="{FF2B5EF4-FFF2-40B4-BE49-F238E27FC236}">
                <a16:creationId xmlns:a16="http://schemas.microsoft.com/office/drawing/2014/main" id="{C0EABBC0-FD12-D485-833E-24F3706FF4A5}"/>
              </a:ext>
            </a:extLst>
          </p:cNvPr>
          <p:cNvSpPr/>
          <p:nvPr/>
        </p:nvSpPr>
        <p:spPr>
          <a:xfrm>
            <a:off x="1359582" y="2245560"/>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sp>
        <p:nvSpPr>
          <p:cNvPr id="139" name="Rectangle 138">
            <a:extLst>
              <a:ext uri="{FF2B5EF4-FFF2-40B4-BE49-F238E27FC236}">
                <a16:creationId xmlns:a16="http://schemas.microsoft.com/office/drawing/2014/main" id="{BE757226-F799-14C2-F9DD-2C5D1B280EA5}"/>
              </a:ext>
            </a:extLst>
          </p:cNvPr>
          <p:cNvSpPr/>
          <p:nvPr/>
        </p:nvSpPr>
        <p:spPr>
          <a:xfrm>
            <a:off x="1492700" y="2787698"/>
            <a:ext cx="614525" cy="280418"/>
          </a:xfrm>
          <a:prstGeom prst="rect">
            <a:avLst/>
          </a:prstGeom>
          <a:noFill/>
        </p:spPr>
        <p:txBody>
          <a:bodyPr wrap="square" lIns="33867" tIns="16933" rIns="33867" bIns="16933"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Create Event</a:t>
            </a:r>
            <a:endParaRPr lang="en-US" sz="800" b="1">
              <a:solidFill>
                <a:prstClr val="black"/>
              </a:solidFill>
              <a:latin typeface="Arial" panose="020B0604020202020204" pitchFamily="34" charset="0"/>
              <a:cs typeface="Arial" panose="020B0604020202020204" pitchFamily="34" charset="0"/>
            </a:endParaRPr>
          </a:p>
        </p:txBody>
      </p:sp>
      <p:pic>
        <p:nvPicPr>
          <p:cNvPr id="141" name="Picture 140" descr="A screenshot of a calendar&#10;&#10;Description automatically generated">
            <a:extLst>
              <a:ext uri="{FF2B5EF4-FFF2-40B4-BE49-F238E27FC236}">
                <a16:creationId xmlns:a16="http://schemas.microsoft.com/office/drawing/2014/main" id="{52080D28-8CA9-1C78-A997-C902D3656E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5021" y="2307549"/>
            <a:ext cx="489883" cy="606385"/>
          </a:xfrm>
          <a:prstGeom prst="rect">
            <a:avLst/>
          </a:prstGeom>
        </p:spPr>
      </p:pic>
      <p:sp>
        <p:nvSpPr>
          <p:cNvPr id="142" name="Rectangle: Rounded Corners 141">
            <a:extLst>
              <a:ext uri="{FF2B5EF4-FFF2-40B4-BE49-F238E27FC236}">
                <a16:creationId xmlns:a16="http://schemas.microsoft.com/office/drawing/2014/main" id="{603FC4C2-632D-CAEA-A5F0-8DC837A54B48}"/>
              </a:ext>
            </a:extLst>
          </p:cNvPr>
          <p:cNvSpPr/>
          <p:nvPr/>
        </p:nvSpPr>
        <p:spPr>
          <a:xfrm>
            <a:off x="3232198" y="4118261"/>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grpSp>
        <p:nvGrpSpPr>
          <p:cNvPr id="143" name="Group 142">
            <a:extLst>
              <a:ext uri="{FF2B5EF4-FFF2-40B4-BE49-F238E27FC236}">
                <a16:creationId xmlns:a16="http://schemas.microsoft.com/office/drawing/2014/main" id="{D5494B09-40F3-DC55-DDEA-70475D58BF6E}"/>
              </a:ext>
            </a:extLst>
          </p:cNvPr>
          <p:cNvGrpSpPr/>
          <p:nvPr/>
        </p:nvGrpSpPr>
        <p:grpSpPr>
          <a:xfrm>
            <a:off x="3239124" y="4182317"/>
            <a:ext cx="866907" cy="678556"/>
            <a:chOff x="11726245" y="4845382"/>
            <a:chExt cx="1727346" cy="1352049"/>
          </a:xfrm>
        </p:grpSpPr>
        <p:sp>
          <p:nvSpPr>
            <p:cNvPr id="144" name="Rectangle 143">
              <a:extLst>
                <a:ext uri="{FF2B5EF4-FFF2-40B4-BE49-F238E27FC236}">
                  <a16:creationId xmlns:a16="http://schemas.microsoft.com/office/drawing/2014/main" id="{FABF04B6-0A82-B690-6C83-1A2CBDDFB4C8}"/>
                </a:ext>
              </a:extLst>
            </p:cNvPr>
            <p:cNvSpPr/>
            <p:nvPr/>
          </p:nvSpPr>
          <p:spPr>
            <a:xfrm>
              <a:off x="11726245" y="5883991"/>
              <a:ext cx="1727346" cy="313440"/>
            </a:xfrm>
            <a:prstGeom prst="rect">
              <a:avLst/>
            </a:prstGeom>
            <a:noFill/>
          </p:spPr>
          <p:txBody>
            <a:bodyPr wrap="square" lIns="33867" tIns="16933" rIns="33867" bIns="16933"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Contract Review</a:t>
              </a:r>
              <a:endParaRPr lang="en-US" sz="800" b="1">
                <a:solidFill>
                  <a:prstClr val="black"/>
                </a:solidFill>
                <a:latin typeface="Arial" panose="020B0604020202020204" pitchFamily="34" charset="0"/>
                <a:cs typeface="Arial" panose="020B0604020202020204" pitchFamily="34" charset="0"/>
              </a:endParaRPr>
            </a:p>
          </p:txBody>
        </p:sp>
        <p:pic>
          <p:nvPicPr>
            <p:cNvPr id="147" name="Picture 146" descr="A screenshot of a phone&#10;&#10;Description automatically generated">
              <a:extLst>
                <a:ext uri="{FF2B5EF4-FFF2-40B4-BE49-F238E27FC236}">
                  <a16:creationId xmlns:a16="http://schemas.microsoft.com/office/drawing/2014/main" id="{12739DB1-7B7A-BBB1-9E41-67B8B3477A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101864" y="4845382"/>
              <a:ext cx="976110" cy="1208245"/>
            </a:xfrm>
            <a:prstGeom prst="rect">
              <a:avLst/>
            </a:prstGeom>
          </p:spPr>
        </p:pic>
      </p:grpSp>
      <p:sp>
        <p:nvSpPr>
          <p:cNvPr id="148" name="Rectangle: Rounded Corners 147">
            <a:extLst>
              <a:ext uri="{FF2B5EF4-FFF2-40B4-BE49-F238E27FC236}">
                <a16:creationId xmlns:a16="http://schemas.microsoft.com/office/drawing/2014/main" id="{0C54B704-AF9E-2412-9BC3-84106B7D2A0D}"/>
              </a:ext>
            </a:extLst>
          </p:cNvPr>
          <p:cNvSpPr/>
          <p:nvPr/>
        </p:nvSpPr>
        <p:spPr>
          <a:xfrm>
            <a:off x="3232198" y="5054614"/>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pic>
        <p:nvPicPr>
          <p:cNvPr id="152" name="Picture 151" descr="A logo of a computer&#10;&#10;Description automatically generated with medium confidence">
            <a:extLst>
              <a:ext uri="{FF2B5EF4-FFF2-40B4-BE49-F238E27FC236}">
                <a16:creationId xmlns:a16="http://schemas.microsoft.com/office/drawing/2014/main" id="{D1A83FED-E0E7-4120-D382-F69009F418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27636" y="5129435"/>
            <a:ext cx="489883" cy="606384"/>
          </a:xfrm>
          <a:prstGeom prst="rect">
            <a:avLst/>
          </a:prstGeom>
        </p:spPr>
      </p:pic>
      <p:sp>
        <p:nvSpPr>
          <p:cNvPr id="153" name="Rectangle: Rounded Corners 152">
            <a:extLst>
              <a:ext uri="{FF2B5EF4-FFF2-40B4-BE49-F238E27FC236}">
                <a16:creationId xmlns:a16="http://schemas.microsoft.com/office/drawing/2014/main" id="{64C461AE-827B-3A72-1A19-03C807475FEC}"/>
              </a:ext>
            </a:extLst>
          </p:cNvPr>
          <p:cNvSpPr/>
          <p:nvPr/>
        </p:nvSpPr>
        <p:spPr>
          <a:xfrm>
            <a:off x="1359582" y="3181909"/>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grpSp>
        <p:nvGrpSpPr>
          <p:cNvPr id="154" name="Group 153">
            <a:extLst>
              <a:ext uri="{FF2B5EF4-FFF2-40B4-BE49-F238E27FC236}">
                <a16:creationId xmlns:a16="http://schemas.microsoft.com/office/drawing/2014/main" id="{DD264D5A-3A12-1770-049D-BAA2062D26DE}"/>
              </a:ext>
            </a:extLst>
          </p:cNvPr>
          <p:cNvGrpSpPr/>
          <p:nvPr/>
        </p:nvGrpSpPr>
        <p:grpSpPr>
          <a:xfrm>
            <a:off x="1492700" y="3253081"/>
            <a:ext cx="614525" cy="678290"/>
            <a:chOff x="8246423" y="2993838"/>
            <a:chExt cx="1224465" cy="1351518"/>
          </a:xfrm>
        </p:grpSpPr>
        <p:sp>
          <p:nvSpPr>
            <p:cNvPr id="155" name="Rectangle 154">
              <a:extLst>
                <a:ext uri="{FF2B5EF4-FFF2-40B4-BE49-F238E27FC236}">
                  <a16:creationId xmlns:a16="http://schemas.microsoft.com/office/drawing/2014/main" id="{A917D378-F6D6-A373-37B7-4F2F01BFF7E0}"/>
                </a:ext>
              </a:extLst>
            </p:cNvPr>
            <p:cNvSpPr/>
            <p:nvPr/>
          </p:nvSpPr>
          <p:spPr>
            <a:xfrm>
              <a:off x="8246423" y="4100053"/>
              <a:ext cx="1224465" cy="245303"/>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Suppliers</a:t>
              </a:r>
              <a:endParaRPr lang="en-US" sz="800" b="1">
                <a:solidFill>
                  <a:prstClr val="black"/>
                </a:solidFill>
                <a:latin typeface="Arial" panose="020B0604020202020204" pitchFamily="34" charset="0"/>
                <a:cs typeface="Arial" panose="020B0604020202020204" pitchFamily="34" charset="0"/>
              </a:endParaRPr>
            </a:p>
          </p:txBody>
        </p:sp>
        <p:pic>
          <p:nvPicPr>
            <p:cNvPr id="157" name="Picture 156" descr="A screenshot of a phone&#10;&#10;Description automatically generated">
              <a:extLst>
                <a:ext uri="{FF2B5EF4-FFF2-40B4-BE49-F238E27FC236}">
                  <a16:creationId xmlns:a16="http://schemas.microsoft.com/office/drawing/2014/main" id="{9A85B978-EE0A-F325-56C8-17E9D93435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70601" y="2993838"/>
              <a:ext cx="976109" cy="1208244"/>
            </a:xfrm>
            <a:prstGeom prst="rect">
              <a:avLst/>
            </a:prstGeom>
          </p:spPr>
        </p:pic>
      </p:grpSp>
      <p:sp>
        <p:nvSpPr>
          <p:cNvPr id="158" name="Rectangle: Rounded Corners 157">
            <a:extLst>
              <a:ext uri="{FF2B5EF4-FFF2-40B4-BE49-F238E27FC236}">
                <a16:creationId xmlns:a16="http://schemas.microsoft.com/office/drawing/2014/main" id="{04BD2BAD-C732-05C3-4AE4-054DD9E83B3F}"/>
              </a:ext>
            </a:extLst>
          </p:cNvPr>
          <p:cNvSpPr/>
          <p:nvPr/>
        </p:nvSpPr>
        <p:spPr>
          <a:xfrm>
            <a:off x="1359582" y="4118261"/>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grpSp>
        <p:nvGrpSpPr>
          <p:cNvPr id="159" name="Group 158">
            <a:extLst>
              <a:ext uri="{FF2B5EF4-FFF2-40B4-BE49-F238E27FC236}">
                <a16:creationId xmlns:a16="http://schemas.microsoft.com/office/drawing/2014/main" id="{490230B4-4106-3BCD-FE42-DEFEFCA1B03D}"/>
              </a:ext>
            </a:extLst>
          </p:cNvPr>
          <p:cNvGrpSpPr/>
          <p:nvPr/>
        </p:nvGrpSpPr>
        <p:grpSpPr>
          <a:xfrm>
            <a:off x="1492700" y="4182316"/>
            <a:ext cx="614525" cy="801667"/>
            <a:chOff x="8246423" y="4845382"/>
            <a:chExt cx="1224465" cy="1597354"/>
          </a:xfrm>
        </p:grpSpPr>
        <p:sp>
          <p:nvSpPr>
            <p:cNvPr id="160" name="Rectangle 159">
              <a:extLst>
                <a:ext uri="{FF2B5EF4-FFF2-40B4-BE49-F238E27FC236}">
                  <a16:creationId xmlns:a16="http://schemas.microsoft.com/office/drawing/2014/main" id="{830B2FD1-F414-B562-17C5-57A1604ECCA9}"/>
                </a:ext>
              </a:extLst>
            </p:cNvPr>
            <p:cNvSpPr/>
            <p:nvPr/>
          </p:nvSpPr>
          <p:spPr>
            <a:xfrm>
              <a:off x="8246423" y="5883992"/>
              <a:ext cx="1224465" cy="558744"/>
            </a:xfrm>
            <a:prstGeom prst="rect">
              <a:avLst/>
            </a:prstGeom>
            <a:noFill/>
          </p:spPr>
          <p:txBody>
            <a:bodyPr wrap="square" lIns="33867" tIns="16933" rIns="33867" bIns="16933"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Bid Collection</a:t>
              </a:r>
              <a:endParaRPr lang="en-US" sz="800" b="1">
                <a:solidFill>
                  <a:prstClr val="black"/>
                </a:solidFill>
                <a:latin typeface="Arial" panose="020B0604020202020204" pitchFamily="34" charset="0"/>
                <a:cs typeface="Arial" panose="020B0604020202020204" pitchFamily="34" charset="0"/>
              </a:endParaRPr>
            </a:p>
          </p:txBody>
        </p:sp>
        <p:pic>
          <p:nvPicPr>
            <p:cNvPr id="162" name="Picture 161" descr="A blue and white sign with a white text on it&#10;&#10;Description automatically generated">
              <a:extLst>
                <a:ext uri="{FF2B5EF4-FFF2-40B4-BE49-F238E27FC236}">
                  <a16:creationId xmlns:a16="http://schemas.microsoft.com/office/drawing/2014/main" id="{25E5CC90-D19E-4877-ADB7-50C38FB8A7C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4502" y="4845382"/>
              <a:ext cx="968306" cy="1198586"/>
            </a:xfrm>
            <a:prstGeom prst="rect">
              <a:avLst/>
            </a:prstGeom>
          </p:spPr>
        </p:pic>
      </p:grpSp>
      <p:sp>
        <p:nvSpPr>
          <p:cNvPr id="163" name="Rectangle: Rounded Corners 162">
            <a:extLst>
              <a:ext uri="{FF2B5EF4-FFF2-40B4-BE49-F238E27FC236}">
                <a16:creationId xmlns:a16="http://schemas.microsoft.com/office/drawing/2014/main" id="{EA0DF7D3-A433-1A81-2FB5-3CB72F53E717}"/>
              </a:ext>
            </a:extLst>
          </p:cNvPr>
          <p:cNvSpPr/>
          <p:nvPr/>
        </p:nvSpPr>
        <p:spPr>
          <a:xfrm>
            <a:off x="2293898" y="2245560"/>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sp>
        <p:nvSpPr>
          <p:cNvPr id="165" name="Rectangle 164">
            <a:extLst>
              <a:ext uri="{FF2B5EF4-FFF2-40B4-BE49-F238E27FC236}">
                <a16:creationId xmlns:a16="http://schemas.microsoft.com/office/drawing/2014/main" id="{5A517593-A675-9E65-F72F-EC2A9ABD365D}"/>
              </a:ext>
            </a:extLst>
          </p:cNvPr>
          <p:cNvSpPr/>
          <p:nvPr/>
        </p:nvSpPr>
        <p:spPr>
          <a:xfrm>
            <a:off x="2385765" y="2787698"/>
            <a:ext cx="697027" cy="280418"/>
          </a:xfrm>
          <a:prstGeom prst="rect">
            <a:avLst/>
          </a:prstGeom>
          <a:noFill/>
        </p:spPr>
        <p:txBody>
          <a:bodyPr wrap="square" lIns="33867" tIns="16933" rIns="33867" bIns="16933" anchor="t">
            <a:spAutoFit/>
          </a:bodyPr>
          <a:lstStyle/>
          <a:p>
            <a:pPr algn="ctr" defTabSz="609615"/>
            <a:r>
              <a:rPr lang="en-US" sz="800" b="1">
                <a:ln w="0"/>
                <a:solidFill>
                  <a:srgbClr val="000000"/>
                </a:solidFill>
                <a:latin typeface="Arial" panose="020B0604020202020204" pitchFamily="34" charset="0"/>
                <a:ea typeface="Calibri"/>
                <a:cs typeface="Arial" panose="020B0604020202020204" pitchFamily="34" charset="0"/>
              </a:rPr>
              <a:t>Contract Review</a:t>
            </a:r>
            <a:endParaRPr lang="en-US" sz="800" b="1">
              <a:solidFill>
                <a:prstClr val="black"/>
              </a:solidFill>
              <a:latin typeface="Arial" panose="020B0604020202020204" pitchFamily="34" charset="0"/>
              <a:cs typeface="Arial" panose="020B0604020202020204" pitchFamily="34" charset="0"/>
            </a:endParaRPr>
          </a:p>
        </p:txBody>
      </p:sp>
      <p:pic>
        <p:nvPicPr>
          <p:cNvPr id="166" name="Picture 165" descr="A screenshot of a phone&#10;&#10;Description automatically generated">
            <a:extLst>
              <a:ext uri="{FF2B5EF4-FFF2-40B4-BE49-F238E27FC236}">
                <a16:creationId xmlns:a16="http://schemas.microsoft.com/office/drawing/2014/main" id="{FF8DDD47-A886-C67E-C97D-3724658C7CE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489337" y="2307549"/>
            <a:ext cx="489883" cy="606387"/>
          </a:xfrm>
          <a:prstGeom prst="rect">
            <a:avLst/>
          </a:prstGeom>
        </p:spPr>
      </p:pic>
      <p:sp>
        <p:nvSpPr>
          <p:cNvPr id="168" name="Rectangle: Rounded Corners 167">
            <a:extLst>
              <a:ext uri="{FF2B5EF4-FFF2-40B4-BE49-F238E27FC236}">
                <a16:creationId xmlns:a16="http://schemas.microsoft.com/office/drawing/2014/main" id="{9E214D6B-5A56-7329-BFE6-852570B16A86}"/>
              </a:ext>
            </a:extLst>
          </p:cNvPr>
          <p:cNvSpPr/>
          <p:nvPr/>
        </p:nvSpPr>
        <p:spPr>
          <a:xfrm>
            <a:off x="2293898" y="4118261"/>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sp>
        <p:nvSpPr>
          <p:cNvPr id="170" name="Rectangle 169">
            <a:extLst>
              <a:ext uri="{FF2B5EF4-FFF2-40B4-BE49-F238E27FC236}">
                <a16:creationId xmlns:a16="http://schemas.microsoft.com/office/drawing/2014/main" id="{EF5A8714-D082-647A-3C05-B10CCC0D072C}"/>
              </a:ext>
            </a:extLst>
          </p:cNvPr>
          <p:cNvSpPr/>
          <p:nvPr/>
        </p:nvSpPr>
        <p:spPr>
          <a:xfrm>
            <a:off x="2426912" y="4703571"/>
            <a:ext cx="614733" cy="157307"/>
          </a:xfrm>
          <a:prstGeom prst="rect">
            <a:avLst/>
          </a:prstGeom>
          <a:noFill/>
        </p:spPr>
        <p:txBody>
          <a:bodyPr wrap="square" lIns="33867" tIns="16933" rIns="33867" bIns="16933" anchor="t">
            <a:spAutoFit/>
          </a:bodyPr>
          <a:lstStyle/>
          <a:p>
            <a:pPr algn="ctr" defTabSz="609615"/>
            <a:r>
              <a:rPr lang="en-US" sz="800" b="1">
                <a:ln w="0"/>
                <a:solidFill>
                  <a:srgbClr val="000000"/>
                </a:solidFill>
                <a:latin typeface="Arial" panose="020B0604020202020204" pitchFamily="34" charset="0"/>
                <a:ea typeface="Calibri"/>
                <a:cs typeface="Arial" panose="020B0604020202020204" pitchFamily="34" charset="0"/>
              </a:rPr>
              <a:t>Negotiate</a:t>
            </a:r>
            <a:endParaRPr lang="en-US" sz="800" b="1">
              <a:solidFill>
                <a:prstClr val="black">
                  <a:lumMod val="65000"/>
                  <a:lumOff val="35000"/>
                </a:prstClr>
              </a:solidFill>
              <a:latin typeface="Arial" panose="020B0604020202020204" pitchFamily="34" charset="0"/>
              <a:cs typeface="Arial" panose="020B0604020202020204" pitchFamily="34" charset="0"/>
            </a:endParaRPr>
          </a:p>
        </p:txBody>
      </p:sp>
      <p:pic>
        <p:nvPicPr>
          <p:cNvPr id="171" name="Picture 170">
            <a:extLst>
              <a:ext uri="{FF2B5EF4-FFF2-40B4-BE49-F238E27FC236}">
                <a16:creationId xmlns:a16="http://schemas.microsoft.com/office/drawing/2014/main" id="{230F7103-4863-8A03-BC92-4657AB39F65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2489337" y="4182321"/>
            <a:ext cx="489883" cy="606385"/>
          </a:xfrm>
          <a:prstGeom prst="rect">
            <a:avLst/>
          </a:prstGeom>
        </p:spPr>
      </p:pic>
      <p:sp>
        <p:nvSpPr>
          <p:cNvPr id="173" name="Rectangle: Rounded Corners 172">
            <a:extLst>
              <a:ext uri="{FF2B5EF4-FFF2-40B4-BE49-F238E27FC236}">
                <a16:creationId xmlns:a16="http://schemas.microsoft.com/office/drawing/2014/main" id="{C1D9B9E0-28C9-3BEC-4FC0-D7290103313E}"/>
              </a:ext>
            </a:extLst>
          </p:cNvPr>
          <p:cNvSpPr/>
          <p:nvPr/>
        </p:nvSpPr>
        <p:spPr>
          <a:xfrm>
            <a:off x="2293898" y="5054614"/>
            <a:ext cx="880761" cy="88076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800">
              <a:solidFill>
                <a:prstClr val="white"/>
              </a:solidFill>
              <a:latin typeface="Arial" panose="020B0604020202020204" pitchFamily="34" charset="0"/>
              <a:cs typeface="Arial" panose="020B0604020202020204" pitchFamily="34" charset="0"/>
            </a:endParaRPr>
          </a:p>
        </p:txBody>
      </p:sp>
      <p:sp>
        <p:nvSpPr>
          <p:cNvPr id="175" name="Rectangle 174">
            <a:extLst>
              <a:ext uri="{FF2B5EF4-FFF2-40B4-BE49-F238E27FC236}">
                <a16:creationId xmlns:a16="http://schemas.microsoft.com/office/drawing/2014/main" id="{55A4D47A-86A1-C4F1-0385-AD56C553BE62}"/>
              </a:ext>
            </a:extLst>
          </p:cNvPr>
          <p:cNvSpPr/>
          <p:nvPr/>
        </p:nvSpPr>
        <p:spPr>
          <a:xfrm>
            <a:off x="2414214" y="5670003"/>
            <a:ext cx="614733" cy="123111"/>
          </a:xfrm>
          <a:prstGeom prst="rect">
            <a:avLst/>
          </a:prstGeom>
          <a:noFill/>
        </p:spPr>
        <p:txBody>
          <a:bodyPr wrap="square" lIns="0" tIns="0" rIns="0" bIns="0" anchor="t">
            <a:spAutoFit/>
          </a:bodyPr>
          <a:lstStyle/>
          <a:p>
            <a:pPr algn="ctr" defTabSz="609615"/>
            <a:r>
              <a:rPr lang="en-US" sz="800" b="1">
                <a:ln w="0"/>
                <a:solidFill>
                  <a:srgbClr val="000000"/>
                </a:solidFill>
                <a:latin typeface="Arial" panose="020B0604020202020204" pitchFamily="34" charset="0"/>
                <a:ea typeface="Calibri"/>
                <a:cs typeface="Arial" panose="020B0604020202020204" pitchFamily="34" charset="0"/>
              </a:rPr>
              <a:t>Collect Bids</a:t>
            </a:r>
            <a:endParaRPr lang="en-US" sz="800" b="1">
              <a:solidFill>
                <a:prstClr val="black"/>
              </a:solidFill>
              <a:latin typeface="Arial" panose="020B0604020202020204" pitchFamily="34" charset="0"/>
              <a:cs typeface="Arial" panose="020B0604020202020204" pitchFamily="34" charset="0"/>
            </a:endParaRPr>
          </a:p>
        </p:txBody>
      </p:sp>
      <p:pic>
        <p:nvPicPr>
          <p:cNvPr id="176" name="Picture 175">
            <a:extLst>
              <a:ext uri="{FF2B5EF4-FFF2-40B4-BE49-F238E27FC236}">
                <a16:creationId xmlns:a16="http://schemas.microsoft.com/office/drawing/2014/main" id="{B0F44A7F-B66F-2FDC-E67B-92D3488A02CB}"/>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2483793" y="5109161"/>
            <a:ext cx="489883" cy="606384"/>
          </a:xfrm>
          <a:prstGeom prst="rect">
            <a:avLst/>
          </a:prstGeom>
        </p:spPr>
      </p:pic>
      <p:sp>
        <p:nvSpPr>
          <p:cNvPr id="192" name="Rectangle 191">
            <a:extLst>
              <a:ext uri="{FF2B5EF4-FFF2-40B4-BE49-F238E27FC236}">
                <a16:creationId xmlns:a16="http://schemas.microsoft.com/office/drawing/2014/main" id="{3237D322-8487-9077-FB57-3FE03CDE8F71}"/>
              </a:ext>
            </a:extLst>
          </p:cNvPr>
          <p:cNvSpPr/>
          <p:nvPr/>
        </p:nvSpPr>
        <p:spPr>
          <a:xfrm>
            <a:off x="1383909" y="5667927"/>
            <a:ext cx="773743" cy="123111"/>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Negotiations</a:t>
            </a:r>
            <a:endParaRPr lang="en-US" sz="800" b="1">
              <a:solidFill>
                <a:prstClr val="black"/>
              </a:solidFill>
              <a:latin typeface="Arial" panose="020B0604020202020204" pitchFamily="34" charset="0"/>
              <a:cs typeface="Arial" panose="020B0604020202020204" pitchFamily="34" charset="0"/>
            </a:endParaRPr>
          </a:p>
        </p:txBody>
      </p:sp>
      <p:sp>
        <p:nvSpPr>
          <p:cNvPr id="200" name="Rectangle 199">
            <a:extLst>
              <a:ext uri="{FF2B5EF4-FFF2-40B4-BE49-F238E27FC236}">
                <a16:creationId xmlns:a16="http://schemas.microsoft.com/office/drawing/2014/main" id="{0F58FDFB-60EC-4641-1175-2696070A8155}"/>
              </a:ext>
            </a:extLst>
          </p:cNvPr>
          <p:cNvSpPr/>
          <p:nvPr/>
        </p:nvSpPr>
        <p:spPr>
          <a:xfrm>
            <a:off x="1492700" y="3808258"/>
            <a:ext cx="614525" cy="123111"/>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Suppliers</a:t>
            </a:r>
            <a:endParaRPr lang="en-US" sz="800" b="1">
              <a:solidFill>
                <a:prstClr val="black"/>
              </a:solidFill>
              <a:latin typeface="Arial" panose="020B0604020202020204" pitchFamily="34" charset="0"/>
              <a:cs typeface="Arial" panose="020B0604020202020204" pitchFamily="34" charset="0"/>
            </a:endParaRPr>
          </a:p>
        </p:txBody>
      </p:sp>
      <p:sp>
        <p:nvSpPr>
          <p:cNvPr id="204" name="Rectangle 203">
            <a:extLst>
              <a:ext uri="{FF2B5EF4-FFF2-40B4-BE49-F238E27FC236}">
                <a16:creationId xmlns:a16="http://schemas.microsoft.com/office/drawing/2014/main" id="{245A8A1F-A204-9643-B391-B99EF94B982B}"/>
              </a:ext>
            </a:extLst>
          </p:cNvPr>
          <p:cNvSpPr/>
          <p:nvPr/>
        </p:nvSpPr>
        <p:spPr>
          <a:xfrm>
            <a:off x="1492700" y="4703565"/>
            <a:ext cx="614525" cy="280418"/>
          </a:xfrm>
          <a:prstGeom prst="rect">
            <a:avLst/>
          </a:prstGeom>
          <a:noFill/>
        </p:spPr>
        <p:txBody>
          <a:bodyPr wrap="square" lIns="33867" tIns="16933" rIns="33867" bIns="16933"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Bid Collection</a:t>
            </a:r>
            <a:endParaRPr lang="en-US" sz="800" b="1">
              <a:solidFill>
                <a:prstClr val="black"/>
              </a:solidFill>
              <a:latin typeface="Arial" panose="020B0604020202020204" pitchFamily="34" charset="0"/>
              <a:cs typeface="Arial" panose="020B0604020202020204" pitchFamily="34" charset="0"/>
            </a:endParaRPr>
          </a:p>
        </p:txBody>
      </p:sp>
      <p:sp>
        <p:nvSpPr>
          <p:cNvPr id="221" name="Rectangle 220">
            <a:extLst>
              <a:ext uri="{FF2B5EF4-FFF2-40B4-BE49-F238E27FC236}">
                <a16:creationId xmlns:a16="http://schemas.microsoft.com/office/drawing/2014/main" id="{2BAE827F-4B9C-E9AE-4F8F-86B424ACFB70}"/>
              </a:ext>
            </a:extLst>
          </p:cNvPr>
          <p:cNvSpPr/>
          <p:nvPr/>
        </p:nvSpPr>
        <p:spPr>
          <a:xfrm>
            <a:off x="3340261" y="5624215"/>
            <a:ext cx="675977" cy="246221"/>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Expiring Contract</a:t>
            </a:r>
            <a:endParaRPr lang="en-US" sz="800" b="1">
              <a:solidFill>
                <a:prstClr val="black"/>
              </a:solidFill>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35E5E80A-B3FB-6159-59DA-5069E9D33C3E}"/>
              </a:ext>
            </a:extLst>
          </p:cNvPr>
          <p:cNvGrpSpPr/>
          <p:nvPr/>
        </p:nvGrpSpPr>
        <p:grpSpPr>
          <a:xfrm>
            <a:off x="8886196" y="2610802"/>
            <a:ext cx="822341" cy="770024"/>
            <a:chOff x="8886192" y="2610799"/>
            <a:chExt cx="822341" cy="770023"/>
          </a:xfrm>
        </p:grpSpPr>
        <p:pic>
          <p:nvPicPr>
            <p:cNvPr id="230" name="Picture 229" descr="A screenshot of a phone&#10;&#10;Description automatically generated">
              <a:extLst>
                <a:ext uri="{FF2B5EF4-FFF2-40B4-BE49-F238E27FC236}">
                  <a16:creationId xmlns:a16="http://schemas.microsoft.com/office/drawing/2014/main" id="{8E458379-93FC-4104-F717-1F1977E3C98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006243" y="2610799"/>
              <a:ext cx="582235" cy="720700"/>
            </a:xfrm>
            <a:prstGeom prst="rect">
              <a:avLst/>
            </a:prstGeom>
          </p:spPr>
        </p:pic>
        <p:grpSp>
          <p:nvGrpSpPr>
            <p:cNvPr id="7" name="Group 6">
              <a:extLst>
                <a:ext uri="{FF2B5EF4-FFF2-40B4-BE49-F238E27FC236}">
                  <a16:creationId xmlns:a16="http://schemas.microsoft.com/office/drawing/2014/main" id="{DC18B2F2-ED37-28E9-2001-2F6DC863AB4D}"/>
                </a:ext>
              </a:extLst>
            </p:cNvPr>
            <p:cNvGrpSpPr/>
            <p:nvPr/>
          </p:nvGrpSpPr>
          <p:grpSpPr>
            <a:xfrm>
              <a:off x="8886192" y="3184980"/>
              <a:ext cx="822341" cy="195842"/>
              <a:chOff x="8886192" y="3184980"/>
              <a:chExt cx="822341" cy="195842"/>
            </a:xfrm>
          </p:grpSpPr>
          <p:sp>
            <p:nvSpPr>
              <p:cNvPr id="231" name="Rectangle 230">
                <a:extLst>
                  <a:ext uri="{FF2B5EF4-FFF2-40B4-BE49-F238E27FC236}">
                    <a16:creationId xmlns:a16="http://schemas.microsoft.com/office/drawing/2014/main" id="{B62A1987-683C-4803-2A0A-E6A4B8355CD2}"/>
                  </a:ext>
                </a:extLst>
              </p:cNvPr>
              <p:cNvSpPr/>
              <p:nvPr/>
            </p:nvSpPr>
            <p:spPr>
              <a:xfrm>
                <a:off x="8985528" y="3184980"/>
                <a:ext cx="623663" cy="123111"/>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Negotiations</a:t>
                </a:r>
                <a:endParaRPr lang="en-US" sz="800" b="1">
                  <a:solidFill>
                    <a:prstClr val="black"/>
                  </a:solidFill>
                  <a:latin typeface="Arial" panose="020B0604020202020204" pitchFamily="34" charset="0"/>
                  <a:cs typeface="Arial" panose="020B0604020202020204" pitchFamily="34" charset="0"/>
                </a:endParaRPr>
              </a:p>
            </p:txBody>
          </p:sp>
          <p:sp>
            <p:nvSpPr>
              <p:cNvPr id="232" name="Rectangle 231">
                <a:extLst>
                  <a:ext uri="{FF2B5EF4-FFF2-40B4-BE49-F238E27FC236}">
                    <a16:creationId xmlns:a16="http://schemas.microsoft.com/office/drawing/2014/main" id="{79799AB7-A73A-000E-4FE8-8ECE65FC1CBC}"/>
                  </a:ext>
                </a:extLst>
              </p:cNvPr>
              <p:cNvSpPr/>
              <p:nvPr/>
            </p:nvSpPr>
            <p:spPr>
              <a:xfrm>
                <a:off x="8886192" y="3298812"/>
                <a:ext cx="822341" cy="82010"/>
              </a:xfrm>
              <a:prstGeom prst="rect">
                <a:avLst/>
              </a:prstGeom>
              <a:noFill/>
            </p:spPr>
            <p:txBody>
              <a:bodyPr wrap="non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Negotiate with Suppliers</a:t>
                </a:r>
                <a:endParaRPr lang="en-US" sz="533">
                  <a:solidFill>
                    <a:prstClr val="white">
                      <a:lumMod val="50000"/>
                    </a:prstClr>
                  </a:solidFill>
                  <a:latin typeface="Poppins" panose="00000500000000000000" pitchFamily="2" charset="0"/>
                  <a:cs typeface="Poppins" panose="00000500000000000000" pitchFamily="2" charset="0"/>
                </a:endParaRPr>
              </a:p>
            </p:txBody>
          </p:sp>
        </p:grpSp>
      </p:grpSp>
      <p:grpSp>
        <p:nvGrpSpPr>
          <p:cNvPr id="16" name="Group 15">
            <a:extLst>
              <a:ext uri="{FF2B5EF4-FFF2-40B4-BE49-F238E27FC236}">
                <a16:creationId xmlns:a16="http://schemas.microsoft.com/office/drawing/2014/main" id="{8DAB9EC0-8E56-F09A-E0D0-39627CAE69C2}"/>
              </a:ext>
            </a:extLst>
          </p:cNvPr>
          <p:cNvGrpSpPr/>
          <p:nvPr/>
        </p:nvGrpSpPr>
        <p:grpSpPr>
          <a:xfrm>
            <a:off x="5787970" y="2612091"/>
            <a:ext cx="730375" cy="758768"/>
            <a:chOff x="5787969" y="2612090"/>
            <a:chExt cx="730375" cy="758768"/>
          </a:xfrm>
        </p:grpSpPr>
        <p:grpSp>
          <p:nvGrpSpPr>
            <p:cNvPr id="4" name="Group 3">
              <a:extLst>
                <a:ext uri="{FF2B5EF4-FFF2-40B4-BE49-F238E27FC236}">
                  <a16:creationId xmlns:a16="http://schemas.microsoft.com/office/drawing/2014/main" id="{7BD5056F-3DA3-3407-5BF9-366FAF46F66C}"/>
                </a:ext>
              </a:extLst>
            </p:cNvPr>
            <p:cNvGrpSpPr/>
            <p:nvPr/>
          </p:nvGrpSpPr>
          <p:grpSpPr>
            <a:xfrm>
              <a:off x="5787969" y="3182756"/>
              <a:ext cx="730375" cy="188102"/>
              <a:chOff x="5787969" y="3182756"/>
              <a:chExt cx="730375" cy="188102"/>
            </a:xfrm>
          </p:grpSpPr>
          <p:sp>
            <p:nvSpPr>
              <p:cNvPr id="234" name="Rectangle 233">
                <a:extLst>
                  <a:ext uri="{FF2B5EF4-FFF2-40B4-BE49-F238E27FC236}">
                    <a16:creationId xmlns:a16="http://schemas.microsoft.com/office/drawing/2014/main" id="{66F171F5-5FB9-196D-04D7-9C2C2FF87C25}"/>
                  </a:ext>
                </a:extLst>
              </p:cNvPr>
              <p:cNvSpPr/>
              <p:nvPr/>
            </p:nvSpPr>
            <p:spPr>
              <a:xfrm>
                <a:off x="5787969" y="3182756"/>
                <a:ext cx="730375" cy="123111"/>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Create Event</a:t>
                </a:r>
                <a:endParaRPr lang="en-US" sz="800" b="1">
                  <a:solidFill>
                    <a:prstClr val="black"/>
                  </a:solidFill>
                  <a:latin typeface="Arial" panose="020B0604020202020204" pitchFamily="34" charset="0"/>
                  <a:cs typeface="Arial" panose="020B0604020202020204" pitchFamily="34" charset="0"/>
                </a:endParaRPr>
              </a:p>
            </p:txBody>
          </p:sp>
          <p:sp>
            <p:nvSpPr>
              <p:cNvPr id="235" name="Rectangle 234">
                <a:extLst>
                  <a:ext uri="{FF2B5EF4-FFF2-40B4-BE49-F238E27FC236}">
                    <a16:creationId xmlns:a16="http://schemas.microsoft.com/office/drawing/2014/main" id="{6AF3A5FF-5217-9DB9-A230-3DFF7EC33219}"/>
                  </a:ext>
                </a:extLst>
              </p:cNvPr>
              <p:cNvSpPr/>
              <p:nvPr/>
            </p:nvSpPr>
            <p:spPr>
              <a:xfrm>
                <a:off x="5787969" y="3288848"/>
                <a:ext cx="730375"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Creates an Event</a:t>
                </a:r>
                <a:endParaRPr lang="en-US" sz="533">
                  <a:solidFill>
                    <a:prstClr val="white">
                      <a:lumMod val="50000"/>
                    </a:prstClr>
                  </a:solidFill>
                  <a:latin typeface="Poppins" panose="00000500000000000000" pitchFamily="2" charset="0"/>
                  <a:cs typeface="Poppins" panose="00000500000000000000" pitchFamily="2" charset="0"/>
                </a:endParaRPr>
              </a:p>
            </p:txBody>
          </p:sp>
        </p:grpSp>
        <p:pic>
          <p:nvPicPr>
            <p:cNvPr id="236" name="Picture 235" descr="A screenshot of a calendar&#10;&#10;Description automatically generated">
              <a:extLst>
                <a:ext uri="{FF2B5EF4-FFF2-40B4-BE49-F238E27FC236}">
                  <a16:creationId xmlns:a16="http://schemas.microsoft.com/office/drawing/2014/main" id="{F9314F8A-626B-40D8-DC5F-928E228F338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862039" y="2612090"/>
              <a:ext cx="582234" cy="720701"/>
            </a:xfrm>
            <a:prstGeom prst="rect">
              <a:avLst/>
            </a:prstGeom>
          </p:spPr>
        </p:pic>
      </p:grpSp>
      <p:grpSp>
        <p:nvGrpSpPr>
          <p:cNvPr id="17" name="Group 16">
            <a:extLst>
              <a:ext uri="{FF2B5EF4-FFF2-40B4-BE49-F238E27FC236}">
                <a16:creationId xmlns:a16="http://schemas.microsoft.com/office/drawing/2014/main" id="{1037411E-4974-27EC-6917-BE57A97CE54D}"/>
              </a:ext>
            </a:extLst>
          </p:cNvPr>
          <p:cNvGrpSpPr/>
          <p:nvPr/>
        </p:nvGrpSpPr>
        <p:grpSpPr>
          <a:xfrm>
            <a:off x="6826329" y="2609610"/>
            <a:ext cx="730375" cy="776414"/>
            <a:chOff x="6826327" y="2609604"/>
            <a:chExt cx="730375" cy="776412"/>
          </a:xfrm>
        </p:grpSpPr>
        <p:pic>
          <p:nvPicPr>
            <p:cNvPr id="238" name="Picture 237" descr="A screenshot of a phone&#10;&#10;Description automatically generated">
              <a:extLst>
                <a:ext uri="{FF2B5EF4-FFF2-40B4-BE49-F238E27FC236}">
                  <a16:creationId xmlns:a16="http://schemas.microsoft.com/office/drawing/2014/main" id="{5088823B-8C3D-089F-3058-56CB3369D68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00398" y="2609604"/>
              <a:ext cx="582234" cy="720699"/>
            </a:xfrm>
            <a:prstGeom prst="rect">
              <a:avLst/>
            </a:prstGeom>
          </p:spPr>
        </p:pic>
        <p:grpSp>
          <p:nvGrpSpPr>
            <p:cNvPr id="5" name="Group 4">
              <a:extLst>
                <a:ext uri="{FF2B5EF4-FFF2-40B4-BE49-F238E27FC236}">
                  <a16:creationId xmlns:a16="http://schemas.microsoft.com/office/drawing/2014/main" id="{F1EDC855-6603-AC59-9B2C-CB5761C672C9}"/>
                </a:ext>
              </a:extLst>
            </p:cNvPr>
            <p:cNvGrpSpPr/>
            <p:nvPr/>
          </p:nvGrpSpPr>
          <p:grpSpPr>
            <a:xfrm>
              <a:off x="6826327" y="3188732"/>
              <a:ext cx="730375" cy="197284"/>
              <a:chOff x="6826327" y="3188732"/>
              <a:chExt cx="730375" cy="197284"/>
            </a:xfrm>
          </p:grpSpPr>
          <p:sp>
            <p:nvSpPr>
              <p:cNvPr id="239" name="Rectangle 238">
                <a:extLst>
                  <a:ext uri="{FF2B5EF4-FFF2-40B4-BE49-F238E27FC236}">
                    <a16:creationId xmlns:a16="http://schemas.microsoft.com/office/drawing/2014/main" id="{3E2FAF20-771E-8669-202F-D60A0FD18774}"/>
                  </a:ext>
                </a:extLst>
              </p:cNvPr>
              <p:cNvSpPr/>
              <p:nvPr/>
            </p:nvSpPr>
            <p:spPr>
              <a:xfrm>
                <a:off x="6826327" y="3188732"/>
                <a:ext cx="730375" cy="123110"/>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Suppliers</a:t>
                </a:r>
                <a:endParaRPr lang="en-US" sz="800" b="1">
                  <a:solidFill>
                    <a:prstClr val="black"/>
                  </a:solidFill>
                  <a:latin typeface="Arial" panose="020B0604020202020204" pitchFamily="34" charset="0"/>
                  <a:cs typeface="Arial" panose="020B0604020202020204" pitchFamily="34" charset="0"/>
                </a:endParaRPr>
              </a:p>
            </p:txBody>
          </p:sp>
          <p:sp>
            <p:nvSpPr>
              <p:cNvPr id="240" name="Rectangle 239">
                <a:extLst>
                  <a:ext uri="{FF2B5EF4-FFF2-40B4-BE49-F238E27FC236}">
                    <a16:creationId xmlns:a16="http://schemas.microsoft.com/office/drawing/2014/main" id="{F8A2B354-FD0F-57B2-114B-5797D6E1F2F6}"/>
                  </a:ext>
                </a:extLst>
              </p:cNvPr>
              <p:cNvSpPr/>
              <p:nvPr/>
            </p:nvSpPr>
            <p:spPr>
              <a:xfrm>
                <a:off x="6826327" y="3304006"/>
                <a:ext cx="730375"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Find Suppliers</a:t>
                </a:r>
                <a:endParaRPr lang="en-US" sz="533">
                  <a:solidFill>
                    <a:prstClr val="white">
                      <a:lumMod val="50000"/>
                    </a:prstClr>
                  </a:solidFill>
                  <a:latin typeface="Poppins" panose="00000500000000000000" pitchFamily="2" charset="0"/>
                  <a:cs typeface="Poppins" panose="00000500000000000000" pitchFamily="2" charset="0"/>
                </a:endParaRPr>
              </a:p>
            </p:txBody>
          </p:sp>
        </p:grpSp>
      </p:grpSp>
      <p:grpSp>
        <p:nvGrpSpPr>
          <p:cNvPr id="18" name="Group 17">
            <a:extLst>
              <a:ext uri="{FF2B5EF4-FFF2-40B4-BE49-F238E27FC236}">
                <a16:creationId xmlns:a16="http://schemas.microsoft.com/office/drawing/2014/main" id="{7A6E91FA-E6D1-BE4C-0432-976097CD0CDB}"/>
              </a:ext>
            </a:extLst>
          </p:cNvPr>
          <p:cNvGrpSpPr/>
          <p:nvPr/>
        </p:nvGrpSpPr>
        <p:grpSpPr>
          <a:xfrm>
            <a:off x="7874397" y="2610437"/>
            <a:ext cx="730375" cy="771339"/>
            <a:chOff x="7874395" y="2610435"/>
            <a:chExt cx="730375" cy="771338"/>
          </a:xfrm>
        </p:grpSpPr>
        <p:pic>
          <p:nvPicPr>
            <p:cNvPr id="242" name="Picture 241" descr="A blue and white sign with a white text on it&#10;&#10;Description automatically generated">
              <a:extLst>
                <a:ext uri="{FF2B5EF4-FFF2-40B4-BE49-F238E27FC236}">
                  <a16:creationId xmlns:a16="http://schemas.microsoft.com/office/drawing/2014/main" id="{16006F27-4481-4A9B-05FD-44923154A51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950793" y="2610435"/>
              <a:ext cx="577580" cy="714939"/>
            </a:xfrm>
            <a:prstGeom prst="rect">
              <a:avLst/>
            </a:prstGeom>
          </p:spPr>
        </p:pic>
        <p:grpSp>
          <p:nvGrpSpPr>
            <p:cNvPr id="6" name="Group 5">
              <a:extLst>
                <a:ext uri="{FF2B5EF4-FFF2-40B4-BE49-F238E27FC236}">
                  <a16:creationId xmlns:a16="http://schemas.microsoft.com/office/drawing/2014/main" id="{83C1008D-35B7-DA45-A80A-6074ED969736}"/>
                </a:ext>
              </a:extLst>
            </p:cNvPr>
            <p:cNvGrpSpPr/>
            <p:nvPr/>
          </p:nvGrpSpPr>
          <p:grpSpPr>
            <a:xfrm>
              <a:off x="7874395" y="3186486"/>
              <a:ext cx="730375" cy="195287"/>
              <a:chOff x="7874395" y="3186486"/>
              <a:chExt cx="730375" cy="195287"/>
            </a:xfrm>
          </p:grpSpPr>
          <p:sp>
            <p:nvSpPr>
              <p:cNvPr id="243" name="Rectangle 242">
                <a:extLst>
                  <a:ext uri="{FF2B5EF4-FFF2-40B4-BE49-F238E27FC236}">
                    <a16:creationId xmlns:a16="http://schemas.microsoft.com/office/drawing/2014/main" id="{8CAEAFDF-E910-DFFF-9BB4-80D84B1F57C8}"/>
                  </a:ext>
                </a:extLst>
              </p:cNvPr>
              <p:cNvSpPr/>
              <p:nvPr/>
            </p:nvSpPr>
            <p:spPr>
              <a:xfrm>
                <a:off x="7874395" y="3186486"/>
                <a:ext cx="730375" cy="123111"/>
              </a:xfrm>
              <a:prstGeom prst="rect">
                <a:avLst/>
              </a:prstGeom>
              <a:noFill/>
            </p:spPr>
            <p:txBody>
              <a:bodyPr wrap="square" lIns="0" tIns="0" rIns="0" bIns="0" anchor="t">
                <a:spAutoFit/>
              </a:bodyPr>
              <a:lstStyle/>
              <a:p>
                <a:pPr algn="ctr" defTabSz="609615"/>
                <a:r>
                  <a:rPr lang="en-US" sz="800" b="1">
                    <a:ln w="0"/>
                    <a:solidFill>
                      <a:prstClr val="black"/>
                    </a:solidFill>
                    <a:latin typeface="Arial" panose="020B0604020202020204" pitchFamily="34" charset="0"/>
                    <a:ea typeface="Calibri"/>
                    <a:cs typeface="Arial" panose="020B0604020202020204" pitchFamily="34" charset="0"/>
                  </a:rPr>
                  <a:t>Bid Collection</a:t>
                </a:r>
                <a:endParaRPr lang="en-US" sz="800" b="1">
                  <a:solidFill>
                    <a:prstClr val="black"/>
                  </a:solidFill>
                  <a:latin typeface="Arial" panose="020B0604020202020204" pitchFamily="34" charset="0"/>
                  <a:cs typeface="Arial" panose="020B0604020202020204" pitchFamily="34" charset="0"/>
                </a:endParaRPr>
              </a:p>
            </p:txBody>
          </p:sp>
          <p:sp>
            <p:nvSpPr>
              <p:cNvPr id="244" name="Rectangle 243">
                <a:extLst>
                  <a:ext uri="{FF2B5EF4-FFF2-40B4-BE49-F238E27FC236}">
                    <a16:creationId xmlns:a16="http://schemas.microsoft.com/office/drawing/2014/main" id="{F9B95513-7053-2B91-1548-DC26CFF7366B}"/>
                  </a:ext>
                </a:extLst>
              </p:cNvPr>
              <p:cNvSpPr/>
              <p:nvPr/>
            </p:nvSpPr>
            <p:spPr>
              <a:xfrm>
                <a:off x="7874395" y="3299763"/>
                <a:ext cx="730375"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Set no. of Bids</a:t>
                </a:r>
                <a:endParaRPr lang="en-US" sz="533">
                  <a:solidFill>
                    <a:prstClr val="white">
                      <a:lumMod val="50000"/>
                    </a:prstClr>
                  </a:solidFill>
                  <a:latin typeface="Poppins" panose="00000500000000000000" pitchFamily="2" charset="0"/>
                  <a:cs typeface="Poppins" panose="00000500000000000000" pitchFamily="2" charset="0"/>
                </a:endParaRPr>
              </a:p>
            </p:txBody>
          </p:sp>
        </p:grpSp>
      </p:grpSp>
      <p:grpSp>
        <p:nvGrpSpPr>
          <p:cNvPr id="22" name="Group 21">
            <a:extLst>
              <a:ext uri="{FF2B5EF4-FFF2-40B4-BE49-F238E27FC236}">
                <a16:creationId xmlns:a16="http://schemas.microsoft.com/office/drawing/2014/main" id="{CE7BB983-0C38-10A9-73C4-21B1206CF5C0}"/>
              </a:ext>
            </a:extLst>
          </p:cNvPr>
          <p:cNvGrpSpPr/>
          <p:nvPr/>
        </p:nvGrpSpPr>
        <p:grpSpPr>
          <a:xfrm>
            <a:off x="7703628" y="4378640"/>
            <a:ext cx="1225728" cy="807685"/>
            <a:chOff x="7703628" y="4378640"/>
            <a:chExt cx="1225728" cy="807685"/>
          </a:xfrm>
        </p:grpSpPr>
        <p:grpSp>
          <p:nvGrpSpPr>
            <p:cNvPr id="11" name="Group 10">
              <a:extLst>
                <a:ext uri="{FF2B5EF4-FFF2-40B4-BE49-F238E27FC236}">
                  <a16:creationId xmlns:a16="http://schemas.microsoft.com/office/drawing/2014/main" id="{93F4FFDE-9355-0256-74C0-F13EA0AB881A}"/>
                </a:ext>
              </a:extLst>
            </p:cNvPr>
            <p:cNvGrpSpPr/>
            <p:nvPr/>
          </p:nvGrpSpPr>
          <p:grpSpPr>
            <a:xfrm>
              <a:off x="7703628" y="4965199"/>
              <a:ext cx="1225728" cy="221126"/>
              <a:chOff x="7703628" y="4965199"/>
              <a:chExt cx="1225728" cy="221126"/>
            </a:xfrm>
          </p:grpSpPr>
          <p:sp>
            <p:nvSpPr>
              <p:cNvPr id="246" name="Rectangle 245">
                <a:extLst>
                  <a:ext uri="{FF2B5EF4-FFF2-40B4-BE49-F238E27FC236}">
                    <a16:creationId xmlns:a16="http://schemas.microsoft.com/office/drawing/2014/main" id="{8CF9F85A-CDAA-0EE2-AE2B-823907674BD6}"/>
                  </a:ext>
                </a:extLst>
              </p:cNvPr>
              <p:cNvSpPr/>
              <p:nvPr/>
            </p:nvSpPr>
            <p:spPr>
              <a:xfrm>
                <a:off x="7703628" y="4965199"/>
                <a:ext cx="1225728" cy="123111"/>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Renewal Negotiation</a:t>
                </a:r>
                <a:endParaRPr lang="en-US" sz="800" b="1">
                  <a:solidFill>
                    <a:prstClr val="black"/>
                  </a:solidFill>
                  <a:latin typeface="Arial" panose="020B0604020202020204" pitchFamily="34" charset="0"/>
                  <a:cs typeface="Arial" panose="020B0604020202020204" pitchFamily="34" charset="0"/>
                </a:endParaRPr>
              </a:p>
            </p:txBody>
          </p:sp>
          <p:sp>
            <p:nvSpPr>
              <p:cNvPr id="247" name="Rectangle 246">
                <a:extLst>
                  <a:ext uri="{FF2B5EF4-FFF2-40B4-BE49-F238E27FC236}">
                    <a16:creationId xmlns:a16="http://schemas.microsoft.com/office/drawing/2014/main" id="{3B9ABBA0-3522-F561-EB1F-455CCDE7C2D5}"/>
                  </a:ext>
                </a:extLst>
              </p:cNvPr>
              <p:cNvSpPr/>
              <p:nvPr/>
            </p:nvSpPr>
            <p:spPr>
              <a:xfrm>
                <a:off x="7915212" y="5104315"/>
                <a:ext cx="730376"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Assistance</a:t>
                </a:r>
              </a:p>
            </p:txBody>
          </p:sp>
        </p:grpSp>
        <p:pic>
          <p:nvPicPr>
            <p:cNvPr id="248" name="Picture 247" descr="A screen shot of a phone&#10;&#10;Description automatically generated">
              <a:extLst>
                <a:ext uri="{FF2B5EF4-FFF2-40B4-BE49-F238E27FC236}">
                  <a16:creationId xmlns:a16="http://schemas.microsoft.com/office/drawing/2014/main" id="{C2715D49-3A7D-656E-682B-5AB40D75A62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83725" y="4378640"/>
              <a:ext cx="582235" cy="720699"/>
            </a:xfrm>
            <a:prstGeom prst="rect">
              <a:avLst/>
            </a:prstGeom>
          </p:spPr>
        </p:pic>
      </p:grpSp>
      <p:grpSp>
        <p:nvGrpSpPr>
          <p:cNvPr id="23" name="Group 22">
            <a:extLst>
              <a:ext uri="{FF2B5EF4-FFF2-40B4-BE49-F238E27FC236}">
                <a16:creationId xmlns:a16="http://schemas.microsoft.com/office/drawing/2014/main" id="{D654CFDE-7A1A-8B84-7E49-94A54533DB02}"/>
              </a:ext>
            </a:extLst>
          </p:cNvPr>
          <p:cNvGrpSpPr/>
          <p:nvPr/>
        </p:nvGrpSpPr>
        <p:grpSpPr>
          <a:xfrm>
            <a:off x="8878171" y="4378648"/>
            <a:ext cx="991239" cy="815876"/>
            <a:chOff x="8878171" y="4378640"/>
            <a:chExt cx="991238" cy="815874"/>
          </a:xfrm>
        </p:grpSpPr>
        <p:pic>
          <p:nvPicPr>
            <p:cNvPr id="250" name="Picture 249" descr="A screenshot of a phone&#10;&#10;Description automatically generated">
              <a:extLst>
                <a:ext uri="{FF2B5EF4-FFF2-40B4-BE49-F238E27FC236}">
                  <a16:creationId xmlns:a16="http://schemas.microsoft.com/office/drawing/2014/main" id="{AE05A590-0EB2-B116-B94D-9F589C7F1F5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048426" y="4378640"/>
              <a:ext cx="582235" cy="720701"/>
            </a:xfrm>
            <a:prstGeom prst="rect">
              <a:avLst/>
            </a:prstGeom>
          </p:spPr>
        </p:pic>
        <p:grpSp>
          <p:nvGrpSpPr>
            <p:cNvPr id="12" name="Group 11">
              <a:extLst>
                <a:ext uri="{FF2B5EF4-FFF2-40B4-BE49-F238E27FC236}">
                  <a16:creationId xmlns:a16="http://schemas.microsoft.com/office/drawing/2014/main" id="{32DD729F-C879-C519-C266-532E6143D0B3}"/>
                </a:ext>
              </a:extLst>
            </p:cNvPr>
            <p:cNvGrpSpPr/>
            <p:nvPr/>
          </p:nvGrpSpPr>
          <p:grpSpPr>
            <a:xfrm>
              <a:off x="8878171" y="4970001"/>
              <a:ext cx="991238" cy="224513"/>
              <a:chOff x="8878171" y="4970001"/>
              <a:chExt cx="991238" cy="224513"/>
            </a:xfrm>
          </p:grpSpPr>
          <p:sp>
            <p:nvSpPr>
              <p:cNvPr id="251" name="Rectangle 250">
                <a:extLst>
                  <a:ext uri="{FF2B5EF4-FFF2-40B4-BE49-F238E27FC236}">
                    <a16:creationId xmlns:a16="http://schemas.microsoft.com/office/drawing/2014/main" id="{0604CBC9-558B-37E0-24B5-B7AEDDE14BF7}"/>
                  </a:ext>
                </a:extLst>
              </p:cNvPr>
              <p:cNvSpPr/>
              <p:nvPr/>
            </p:nvSpPr>
            <p:spPr>
              <a:xfrm>
                <a:off x="8878171" y="4970001"/>
                <a:ext cx="991238" cy="123111"/>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Amend Contract</a:t>
                </a:r>
                <a:endParaRPr lang="en-US" sz="800" b="1">
                  <a:solidFill>
                    <a:prstClr val="black"/>
                  </a:solidFill>
                  <a:latin typeface="Arial" panose="020B0604020202020204" pitchFamily="34" charset="0"/>
                  <a:cs typeface="Arial" panose="020B0604020202020204" pitchFamily="34" charset="0"/>
                </a:endParaRPr>
              </a:p>
            </p:txBody>
          </p:sp>
          <p:sp>
            <p:nvSpPr>
              <p:cNvPr id="252" name="Rectangle 251">
                <a:extLst>
                  <a:ext uri="{FF2B5EF4-FFF2-40B4-BE49-F238E27FC236}">
                    <a16:creationId xmlns:a16="http://schemas.microsoft.com/office/drawing/2014/main" id="{057F0897-2CC6-1FE0-73CA-F36426B7F884}"/>
                  </a:ext>
                </a:extLst>
              </p:cNvPr>
              <p:cNvSpPr/>
              <p:nvPr/>
            </p:nvSpPr>
            <p:spPr>
              <a:xfrm>
                <a:off x="9033708" y="5112504"/>
                <a:ext cx="616833"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Autonomous </a:t>
                </a:r>
              </a:p>
            </p:txBody>
          </p:sp>
        </p:grpSp>
      </p:grpSp>
      <p:grpSp>
        <p:nvGrpSpPr>
          <p:cNvPr id="20" name="Group 19">
            <a:extLst>
              <a:ext uri="{FF2B5EF4-FFF2-40B4-BE49-F238E27FC236}">
                <a16:creationId xmlns:a16="http://schemas.microsoft.com/office/drawing/2014/main" id="{1122FFA5-5EDA-62EE-B5BC-0975A381614C}"/>
              </a:ext>
            </a:extLst>
          </p:cNvPr>
          <p:cNvGrpSpPr/>
          <p:nvPr/>
        </p:nvGrpSpPr>
        <p:grpSpPr>
          <a:xfrm>
            <a:off x="5637545" y="4378640"/>
            <a:ext cx="1030337" cy="816786"/>
            <a:chOff x="5637544" y="4378637"/>
            <a:chExt cx="1030337" cy="816785"/>
          </a:xfrm>
        </p:grpSpPr>
        <p:pic>
          <p:nvPicPr>
            <p:cNvPr id="254" name="Picture 253" descr="A logo of a computer&#10;&#10;Description automatically generated with medium confidence">
              <a:extLst>
                <a:ext uri="{FF2B5EF4-FFF2-40B4-BE49-F238E27FC236}">
                  <a16:creationId xmlns:a16="http://schemas.microsoft.com/office/drawing/2014/main" id="{3A611025-61C6-152A-FF1C-845ED94798F6}"/>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893620" y="4378637"/>
              <a:ext cx="582234" cy="720700"/>
            </a:xfrm>
            <a:prstGeom prst="rect">
              <a:avLst/>
            </a:prstGeom>
          </p:spPr>
        </p:pic>
        <p:grpSp>
          <p:nvGrpSpPr>
            <p:cNvPr id="9" name="Group 8">
              <a:extLst>
                <a:ext uri="{FF2B5EF4-FFF2-40B4-BE49-F238E27FC236}">
                  <a16:creationId xmlns:a16="http://schemas.microsoft.com/office/drawing/2014/main" id="{7386DBF0-5404-5645-252A-C46131095AD7}"/>
                </a:ext>
              </a:extLst>
            </p:cNvPr>
            <p:cNvGrpSpPr/>
            <p:nvPr/>
          </p:nvGrpSpPr>
          <p:grpSpPr>
            <a:xfrm>
              <a:off x="5637544" y="4980371"/>
              <a:ext cx="1030337" cy="215051"/>
              <a:chOff x="5637544" y="4980371"/>
              <a:chExt cx="1030337" cy="215051"/>
            </a:xfrm>
          </p:grpSpPr>
          <p:sp>
            <p:nvSpPr>
              <p:cNvPr id="255" name="Rectangle 254">
                <a:extLst>
                  <a:ext uri="{FF2B5EF4-FFF2-40B4-BE49-F238E27FC236}">
                    <a16:creationId xmlns:a16="http://schemas.microsoft.com/office/drawing/2014/main" id="{8B1A7BDB-07CF-D349-8604-E088162AED83}"/>
                  </a:ext>
                </a:extLst>
              </p:cNvPr>
              <p:cNvSpPr/>
              <p:nvPr/>
            </p:nvSpPr>
            <p:spPr>
              <a:xfrm>
                <a:off x="5637544" y="4980371"/>
                <a:ext cx="1030337" cy="123111"/>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Expiring Contract</a:t>
                </a:r>
                <a:endParaRPr lang="en-US" sz="800" b="1">
                  <a:solidFill>
                    <a:prstClr val="black"/>
                  </a:solidFill>
                  <a:latin typeface="Arial" panose="020B0604020202020204" pitchFamily="34" charset="0"/>
                  <a:cs typeface="Arial" panose="020B0604020202020204" pitchFamily="34" charset="0"/>
                </a:endParaRPr>
              </a:p>
            </p:txBody>
          </p:sp>
          <p:sp>
            <p:nvSpPr>
              <p:cNvPr id="256" name="Rectangle 255">
                <a:extLst>
                  <a:ext uri="{FF2B5EF4-FFF2-40B4-BE49-F238E27FC236}">
                    <a16:creationId xmlns:a16="http://schemas.microsoft.com/office/drawing/2014/main" id="{8052F0CE-3375-CB0D-1247-1061492B1F73}"/>
                  </a:ext>
                </a:extLst>
              </p:cNvPr>
              <p:cNvSpPr/>
              <p:nvPr/>
            </p:nvSpPr>
            <p:spPr>
              <a:xfrm>
                <a:off x="5819549" y="5113412"/>
                <a:ext cx="730374"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Miner</a:t>
                </a:r>
                <a:endParaRPr lang="en-US" sz="533">
                  <a:solidFill>
                    <a:prstClr val="white">
                      <a:lumMod val="50000"/>
                    </a:prstClr>
                  </a:solidFill>
                  <a:latin typeface="Poppins" panose="00000500000000000000" pitchFamily="2" charset="0"/>
                  <a:cs typeface="Poppins" panose="00000500000000000000" pitchFamily="2" charset="0"/>
                </a:endParaRPr>
              </a:p>
            </p:txBody>
          </p:sp>
        </p:grpSp>
      </p:grpSp>
      <p:grpSp>
        <p:nvGrpSpPr>
          <p:cNvPr id="21" name="Group 20">
            <a:extLst>
              <a:ext uri="{FF2B5EF4-FFF2-40B4-BE49-F238E27FC236}">
                <a16:creationId xmlns:a16="http://schemas.microsoft.com/office/drawing/2014/main" id="{0FA5C278-2C84-7BBC-E13B-7A9519FC8ADB}"/>
              </a:ext>
            </a:extLst>
          </p:cNvPr>
          <p:cNvGrpSpPr/>
          <p:nvPr/>
        </p:nvGrpSpPr>
        <p:grpSpPr>
          <a:xfrm>
            <a:off x="6703432" y="4378640"/>
            <a:ext cx="1030337" cy="796919"/>
            <a:chOff x="6703430" y="4378636"/>
            <a:chExt cx="1030337" cy="796918"/>
          </a:xfrm>
        </p:grpSpPr>
        <p:pic>
          <p:nvPicPr>
            <p:cNvPr id="260" name="Picture 259" descr="A screenshot of a phone&#10;&#10;Description automatically generated">
              <a:extLst>
                <a:ext uri="{FF2B5EF4-FFF2-40B4-BE49-F238E27FC236}">
                  <a16:creationId xmlns:a16="http://schemas.microsoft.com/office/drawing/2014/main" id="{7F1C08FD-69F4-37B6-C8D3-E2F65A9B6FF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939301" y="4378636"/>
              <a:ext cx="582235" cy="720699"/>
            </a:xfrm>
            <a:prstGeom prst="rect">
              <a:avLst/>
            </a:prstGeom>
          </p:spPr>
        </p:pic>
        <p:grpSp>
          <p:nvGrpSpPr>
            <p:cNvPr id="10" name="Group 9">
              <a:extLst>
                <a:ext uri="{FF2B5EF4-FFF2-40B4-BE49-F238E27FC236}">
                  <a16:creationId xmlns:a16="http://schemas.microsoft.com/office/drawing/2014/main" id="{8FF88ABF-8F21-0460-BB8F-374E66BA08C1}"/>
                </a:ext>
              </a:extLst>
            </p:cNvPr>
            <p:cNvGrpSpPr/>
            <p:nvPr/>
          </p:nvGrpSpPr>
          <p:grpSpPr>
            <a:xfrm>
              <a:off x="6703430" y="4953343"/>
              <a:ext cx="1030337" cy="222211"/>
              <a:chOff x="6703430" y="4953343"/>
              <a:chExt cx="1030337" cy="222211"/>
            </a:xfrm>
          </p:grpSpPr>
          <p:sp>
            <p:nvSpPr>
              <p:cNvPr id="258" name="Rectangle 257">
                <a:extLst>
                  <a:ext uri="{FF2B5EF4-FFF2-40B4-BE49-F238E27FC236}">
                    <a16:creationId xmlns:a16="http://schemas.microsoft.com/office/drawing/2014/main" id="{497FE133-4072-FAE8-C750-C0973D5236B5}"/>
                  </a:ext>
                </a:extLst>
              </p:cNvPr>
              <p:cNvSpPr/>
              <p:nvPr/>
            </p:nvSpPr>
            <p:spPr>
              <a:xfrm>
                <a:off x="6703430" y="4953343"/>
                <a:ext cx="1030337" cy="123111"/>
              </a:xfrm>
              <a:prstGeom prst="rect">
                <a:avLst/>
              </a:prstGeom>
              <a:noFill/>
            </p:spPr>
            <p:txBody>
              <a:bodyPr wrap="square" lIns="0" tIns="0" rIns="0" bIns="0" anchor="t">
                <a:spAutoFit/>
              </a:bodyPr>
              <a:lstStyle/>
              <a:p>
                <a:pPr algn="ctr" defTabSz="609615"/>
                <a:r>
                  <a:rPr lang="en-IN" sz="800" b="1">
                    <a:solidFill>
                      <a:prstClr val="black"/>
                    </a:solidFill>
                    <a:latin typeface="Arial" panose="020B0604020202020204" pitchFamily="34" charset="0"/>
                    <a:cs typeface="Arial" panose="020B0604020202020204" pitchFamily="34" charset="0"/>
                  </a:rPr>
                  <a:t>Contract Review</a:t>
                </a:r>
                <a:endParaRPr lang="en-US" sz="800" b="1">
                  <a:solidFill>
                    <a:prstClr val="black"/>
                  </a:solidFill>
                  <a:latin typeface="Arial" panose="020B0604020202020204" pitchFamily="34" charset="0"/>
                  <a:cs typeface="Arial" panose="020B0604020202020204" pitchFamily="34" charset="0"/>
                </a:endParaRPr>
              </a:p>
            </p:txBody>
          </p:sp>
          <p:sp>
            <p:nvSpPr>
              <p:cNvPr id="261" name="Rectangle 260">
                <a:extLst>
                  <a:ext uri="{FF2B5EF4-FFF2-40B4-BE49-F238E27FC236}">
                    <a16:creationId xmlns:a16="http://schemas.microsoft.com/office/drawing/2014/main" id="{C83170C0-382B-C24C-DE01-6AE307BB0F1A}"/>
                  </a:ext>
                </a:extLst>
              </p:cNvPr>
              <p:cNvSpPr/>
              <p:nvPr/>
            </p:nvSpPr>
            <p:spPr>
              <a:xfrm>
                <a:off x="6865229" y="5093544"/>
                <a:ext cx="730376" cy="82010"/>
              </a:xfrm>
              <a:prstGeom prst="rect">
                <a:avLst/>
              </a:prstGeom>
              <a:noFill/>
            </p:spPr>
            <p:txBody>
              <a:bodyPr wrap="square" lIns="0" tIns="0" rIns="0" bIns="0" anchor="t">
                <a:spAutoFit/>
              </a:bodyPr>
              <a:lstStyle/>
              <a:p>
                <a:pPr algn="ctr" defTabSz="609615"/>
                <a:r>
                  <a:rPr lang="en-IN" sz="533">
                    <a:solidFill>
                      <a:prstClr val="white">
                        <a:lumMod val="50000"/>
                      </a:prstClr>
                    </a:solidFill>
                    <a:latin typeface="Poppins" panose="00000500000000000000" pitchFamily="2" charset="0"/>
                    <a:cs typeface="Poppins" panose="00000500000000000000" pitchFamily="2" charset="0"/>
                  </a:rPr>
                  <a:t>Redlining </a:t>
                </a:r>
              </a:p>
            </p:txBody>
          </p:sp>
        </p:grpSp>
      </p:grpSp>
      <p:sp>
        <p:nvSpPr>
          <p:cNvPr id="15" name="Title 14">
            <a:extLst>
              <a:ext uri="{FF2B5EF4-FFF2-40B4-BE49-F238E27FC236}">
                <a16:creationId xmlns:a16="http://schemas.microsoft.com/office/drawing/2014/main" id="{079CB0C5-1CF9-A209-FF0F-2F12AB90C4A4}"/>
              </a:ext>
            </a:extLst>
          </p:cNvPr>
          <p:cNvSpPr>
            <a:spLocks noGrp="1"/>
          </p:cNvSpPr>
          <p:nvPr>
            <p:ph type="title"/>
          </p:nvPr>
        </p:nvSpPr>
        <p:spPr>
          <a:xfrm>
            <a:off x="371699" y="177100"/>
            <a:ext cx="11086875" cy="484813"/>
          </a:xfrm>
        </p:spPr>
        <p:txBody>
          <a:bodyPr/>
          <a:lstStyle/>
          <a:p>
            <a:r>
              <a:rPr lang="en-US"/>
              <a:t>AI AGENTS </a:t>
            </a:r>
            <a:r>
              <a:rPr lang="en-US" b="0"/>
              <a:t>AS INDEPENDENT COMPOSABLE PROCUREMENT BUDDY’S</a:t>
            </a:r>
            <a:endParaRPr lang="en-DE" b="0"/>
          </a:p>
        </p:txBody>
      </p:sp>
      <p:pic>
        <p:nvPicPr>
          <p:cNvPr id="24" name="Picture 23">
            <a:extLst>
              <a:ext uri="{FF2B5EF4-FFF2-40B4-BE49-F238E27FC236}">
                <a16:creationId xmlns:a16="http://schemas.microsoft.com/office/drawing/2014/main" id="{E31C2F19-7774-9649-D495-E00C71360E04}"/>
              </a:ext>
            </a:extLst>
          </p:cNvPr>
          <p:cNvPicPr>
            <a:picLocks noChangeAspect="1"/>
          </p:cNvPicPr>
          <p:nvPr/>
        </p:nvPicPr>
        <p:blipFill>
          <a:blip r:embed="rId22"/>
          <a:stretch>
            <a:fillRect/>
          </a:stretch>
        </p:blipFill>
        <p:spPr>
          <a:xfrm>
            <a:off x="11226930" y="6534619"/>
            <a:ext cx="955780" cy="346959"/>
          </a:xfrm>
          <a:prstGeom prst="rect">
            <a:avLst/>
          </a:prstGeom>
        </p:spPr>
      </p:pic>
    </p:spTree>
    <p:extLst>
      <p:ext uri="{BB962C8B-B14F-4D97-AF65-F5344CB8AC3E}">
        <p14:creationId xmlns:p14="http://schemas.microsoft.com/office/powerpoint/2010/main" val="425618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wipe(left)">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84"/>
                                        </p:tgtEl>
                                        <p:attrNameLst>
                                          <p:attrName>style.visibility</p:attrName>
                                        </p:attrNameLst>
                                      </p:cBhvr>
                                      <p:to>
                                        <p:strVal val="visible"/>
                                      </p:to>
                                    </p:set>
                                    <p:animEffect transition="in" filter="wipe(left)">
                                      <p:cBhvr>
                                        <p:cTn id="15" dur="500"/>
                                        <p:tgtEl>
                                          <p:spTgt spid="184"/>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86"/>
                                        </p:tgtEl>
                                        <p:attrNameLst>
                                          <p:attrName>style.visibility</p:attrName>
                                        </p:attrNameLst>
                                      </p:cBhvr>
                                      <p:to>
                                        <p:strVal val="visible"/>
                                      </p:to>
                                    </p:set>
                                    <p:animEffect transition="in" filter="wipe(left)">
                                      <p:cBhvr>
                                        <p:cTn id="35" dur="300"/>
                                        <p:tgtEl>
                                          <p:spTgt spid="186"/>
                                        </p:tgtEl>
                                      </p:cBhvr>
                                    </p:animEffect>
                                  </p:childTnLst>
                                </p:cTn>
                              </p:par>
                            </p:childTnLst>
                          </p:cTn>
                        </p:par>
                        <p:par>
                          <p:cTn id="36" fill="hold">
                            <p:stCondLst>
                              <p:cond delay="2800"/>
                            </p:stCondLst>
                            <p:childTnLst>
                              <p:par>
                                <p:cTn id="37" presetID="22" presetClass="entr" presetSubtype="8" fill="hold" nodeType="afterEffect">
                                  <p:stCondLst>
                                    <p:cond delay="0"/>
                                  </p:stCondLst>
                                  <p:childTnLst>
                                    <p:set>
                                      <p:cBhvr>
                                        <p:cTn id="38" dur="1" fill="hold">
                                          <p:stCondLst>
                                            <p:cond delay="0"/>
                                          </p:stCondLst>
                                        </p:cTn>
                                        <p:tgtEl>
                                          <p:spTgt spid="187"/>
                                        </p:tgtEl>
                                        <p:attrNameLst>
                                          <p:attrName>style.visibility</p:attrName>
                                        </p:attrNameLst>
                                      </p:cBhvr>
                                      <p:to>
                                        <p:strVal val="visible"/>
                                      </p:to>
                                    </p:set>
                                    <p:animEffect transition="in" filter="wipe(left)">
                                      <p:cBhvr>
                                        <p:cTn id="39" dur="300"/>
                                        <p:tgtEl>
                                          <p:spTgt spid="187"/>
                                        </p:tgtEl>
                                      </p:cBhvr>
                                    </p:animEffect>
                                  </p:childTnLst>
                                </p:cTn>
                              </p:par>
                            </p:childTnLst>
                          </p:cTn>
                        </p:par>
                        <p:par>
                          <p:cTn id="40" fill="hold">
                            <p:stCondLst>
                              <p:cond delay="3100"/>
                            </p:stCondLst>
                            <p:childTnLst>
                              <p:par>
                                <p:cTn id="41" presetID="22" presetClass="entr" presetSubtype="8" fill="hold" nodeType="afterEffect">
                                  <p:stCondLst>
                                    <p:cond delay="0"/>
                                  </p:stCondLst>
                                  <p:childTnLst>
                                    <p:set>
                                      <p:cBhvr>
                                        <p:cTn id="42" dur="1" fill="hold">
                                          <p:stCondLst>
                                            <p:cond delay="0"/>
                                          </p:stCondLst>
                                        </p:cTn>
                                        <p:tgtEl>
                                          <p:spTgt spid="188"/>
                                        </p:tgtEl>
                                        <p:attrNameLst>
                                          <p:attrName>style.visibility</p:attrName>
                                        </p:attrNameLst>
                                      </p:cBhvr>
                                      <p:to>
                                        <p:strVal val="visible"/>
                                      </p:to>
                                    </p:set>
                                    <p:animEffect transition="in" filter="wipe(left)">
                                      <p:cBhvr>
                                        <p:cTn id="43" dur="300"/>
                                        <p:tgtEl>
                                          <p:spTgt spid="188"/>
                                        </p:tgtEl>
                                      </p:cBhvr>
                                    </p:animEffect>
                                  </p:childTnLst>
                                </p:cTn>
                              </p:par>
                            </p:childTnLst>
                          </p:cTn>
                        </p:par>
                        <p:par>
                          <p:cTn id="44" fill="hold">
                            <p:stCondLst>
                              <p:cond delay="3400"/>
                            </p:stCondLst>
                            <p:childTnLst>
                              <p:par>
                                <p:cTn id="45" presetID="22" presetClass="entr" presetSubtype="8" fill="hold"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wipe(left)">
                                      <p:cBhvr>
                                        <p:cTn id="47" dur="300"/>
                                        <p:tgtEl>
                                          <p:spTgt spid="189"/>
                                        </p:tgtEl>
                                      </p:cBhvr>
                                    </p:animEffect>
                                  </p:childTnLst>
                                </p:cTn>
                              </p:par>
                            </p:childTnLst>
                          </p:cTn>
                        </p:par>
                        <p:par>
                          <p:cTn id="48" fill="hold">
                            <p:stCondLst>
                              <p:cond delay="3700"/>
                            </p:stCondLst>
                            <p:childTnLst>
                              <p:par>
                                <p:cTn id="49" presetID="22" presetClass="entr" presetSubtype="8" fill="hold" nodeType="afterEffect">
                                  <p:stCondLst>
                                    <p:cond delay="0"/>
                                  </p:stCondLst>
                                  <p:childTnLst>
                                    <p:set>
                                      <p:cBhvr>
                                        <p:cTn id="50" dur="1" fill="hold">
                                          <p:stCondLst>
                                            <p:cond delay="0"/>
                                          </p:stCondLst>
                                        </p:cTn>
                                        <p:tgtEl>
                                          <p:spTgt spid="190"/>
                                        </p:tgtEl>
                                        <p:attrNameLst>
                                          <p:attrName>style.visibility</p:attrName>
                                        </p:attrNameLst>
                                      </p:cBhvr>
                                      <p:to>
                                        <p:strVal val="visible"/>
                                      </p:to>
                                    </p:set>
                                    <p:animEffect transition="in" filter="wipe(left)">
                                      <p:cBhvr>
                                        <p:cTn id="51" dur="300"/>
                                        <p:tgtEl>
                                          <p:spTgt spid="19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85"/>
                                        </p:tgtEl>
                                        <p:attrNameLst>
                                          <p:attrName>style.visibility</p:attrName>
                                        </p:attrNameLst>
                                      </p:cBhvr>
                                      <p:to>
                                        <p:strVal val="visible"/>
                                      </p:to>
                                    </p:set>
                                    <p:animEffect transition="in" filter="wipe(left)">
                                      <p:cBhvr>
                                        <p:cTn id="59" dur="500"/>
                                        <p:tgtEl>
                                          <p:spTgt spid="185"/>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par>
                          <p:cTn id="68" fill="hold">
                            <p:stCondLst>
                              <p:cond delay="1500"/>
                            </p:stCondLst>
                            <p:childTnLst>
                              <p:par>
                                <p:cTn id="69" presetID="22" presetClass="entr" presetSubtype="8"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2000"/>
                            </p:stCondLst>
                            <p:childTnLst>
                              <p:par>
                                <p:cTn id="73" presetID="22" presetClass="entr" presetSubtype="8"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childTnLst>
                          </p:cTn>
                        </p:par>
                        <p:par>
                          <p:cTn id="76" fill="hold">
                            <p:stCondLst>
                              <p:cond delay="2500"/>
                            </p:stCondLst>
                            <p:childTnLst>
                              <p:par>
                                <p:cTn id="77" presetID="22" presetClass="entr" presetSubtype="8" fill="hold" nodeType="afterEffect">
                                  <p:stCondLst>
                                    <p:cond delay="0"/>
                                  </p:stCondLst>
                                  <p:childTnLst>
                                    <p:set>
                                      <p:cBhvr>
                                        <p:cTn id="78" dur="1" fill="hold">
                                          <p:stCondLst>
                                            <p:cond delay="0"/>
                                          </p:stCondLst>
                                        </p:cTn>
                                        <p:tgtEl>
                                          <p:spTgt spid="207"/>
                                        </p:tgtEl>
                                        <p:attrNameLst>
                                          <p:attrName>style.visibility</p:attrName>
                                        </p:attrNameLst>
                                      </p:cBhvr>
                                      <p:to>
                                        <p:strVal val="visible"/>
                                      </p:to>
                                    </p:set>
                                    <p:animEffect transition="in" filter="wipe(left)">
                                      <p:cBhvr>
                                        <p:cTn id="79" dur="300"/>
                                        <p:tgtEl>
                                          <p:spTgt spid="207"/>
                                        </p:tgtEl>
                                      </p:cBhvr>
                                    </p:animEffect>
                                  </p:childTnLst>
                                </p:cTn>
                              </p:par>
                            </p:childTnLst>
                          </p:cTn>
                        </p:par>
                        <p:par>
                          <p:cTn id="80" fill="hold">
                            <p:stCondLst>
                              <p:cond delay="2800"/>
                            </p:stCondLst>
                            <p:childTnLst>
                              <p:par>
                                <p:cTn id="81" presetID="22" presetClass="entr" presetSubtype="8" fill="hold" nodeType="afterEffect">
                                  <p:stCondLst>
                                    <p:cond delay="0"/>
                                  </p:stCondLst>
                                  <p:childTnLst>
                                    <p:set>
                                      <p:cBhvr>
                                        <p:cTn id="82" dur="1" fill="hold">
                                          <p:stCondLst>
                                            <p:cond delay="0"/>
                                          </p:stCondLst>
                                        </p:cTn>
                                        <p:tgtEl>
                                          <p:spTgt spid="208"/>
                                        </p:tgtEl>
                                        <p:attrNameLst>
                                          <p:attrName>style.visibility</p:attrName>
                                        </p:attrNameLst>
                                      </p:cBhvr>
                                      <p:to>
                                        <p:strVal val="visible"/>
                                      </p:to>
                                    </p:set>
                                    <p:animEffect transition="in" filter="wipe(left)">
                                      <p:cBhvr>
                                        <p:cTn id="83" dur="300"/>
                                        <p:tgtEl>
                                          <p:spTgt spid="208"/>
                                        </p:tgtEl>
                                      </p:cBhvr>
                                    </p:animEffect>
                                  </p:childTnLst>
                                </p:cTn>
                              </p:par>
                            </p:childTnLst>
                          </p:cTn>
                        </p:par>
                        <p:par>
                          <p:cTn id="84" fill="hold">
                            <p:stCondLst>
                              <p:cond delay="3100"/>
                            </p:stCondLst>
                            <p:childTnLst>
                              <p:par>
                                <p:cTn id="85" presetID="22" presetClass="entr" presetSubtype="8" fill="hold" nodeType="afterEffect">
                                  <p:stCondLst>
                                    <p:cond delay="0"/>
                                  </p:stCondLst>
                                  <p:childTnLst>
                                    <p:set>
                                      <p:cBhvr>
                                        <p:cTn id="86" dur="1" fill="hold">
                                          <p:stCondLst>
                                            <p:cond delay="0"/>
                                          </p:stCondLst>
                                        </p:cTn>
                                        <p:tgtEl>
                                          <p:spTgt spid="209"/>
                                        </p:tgtEl>
                                        <p:attrNameLst>
                                          <p:attrName>style.visibility</p:attrName>
                                        </p:attrNameLst>
                                      </p:cBhvr>
                                      <p:to>
                                        <p:strVal val="visible"/>
                                      </p:to>
                                    </p:set>
                                    <p:animEffect transition="in" filter="wipe(left)">
                                      <p:cBhvr>
                                        <p:cTn id="87" dur="300"/>
                                        <p:tgtEl>
                                          <p:spTgt spid="209"/>
                                        </p:tgtEl>
                                      </p:cBhvr>
                                    </p:animEffect>
                                  </p:childTnLst>
                                </p:cTn>
                              </p:par>
                            </p:childTnLst>
                          </p:cTn>
                        </p:par>
                        <p:par>
                          <p:cTn id="88" fill="hold">
                            <p:stCondLst>
                              <p:cond delay="3400"/>
                            </p:stCondLst>
                            <p:childTnLst>
                              <p:par>
                                <p:cTn id="89" presetID="22" presetClass="entr" presetSubtype="8" fill="hold" nodeType="afterEffect">
                                  <p:stCondLst>
                                    <p:cond delay="0"/>
                                  </p:stCondLst>
                                  <p:childTnLst>
                                    <p:set>
                                      <p:cBhvr>
                                        <p:cTn id="90" dur="1" fill="hold">
                                          <p:stCondLst>
                                            <p:cond delay="0"/>
                                          </p:stCondLst>
                                        </p:cTn>
                                        <p:tgtEl>
                                          <p:spTgt spid="210"/>
                                        </p:tgtEl>
                                        <p:attrNameLst>
                                          <p:attrName>style.visibility</p:attrName>
                                        </p:attrNameLst>
                                      </p:cBhvr>
                                      <p:to>
                                        <p:strVal val="visible"/>
                                      </p:to>
                                    </p:set>
                                    <p:animEffect transition="in" filter="wipe(left)">
                                      <p:cBhvr>
                                        <p:cTn id="91" dur="300"/>
                                        <p:tgtEl>
                                          <p:spTgt spid="210"/>
                                        </p:tgtEl>
                                      </p:cBhvr>
                                    </p:animEffect>
                                  </p:childTnLst>
                                </p:cTn>
                              </p:par>
                            </p:childTnLst>
                          </p:cTn>
                        </p:par>
                        <p:par>
                          <p:cTn id="92" fill="hold">
                            <p:stCondLst>
                              <p:cond delay="3700"/>
                            </p:stCondLst>
                            <p:childTnLst>
                              <p:par>
                                <p:cTn id="93" presetID="22" presetClass="entr" presetSubtype="8" fill="hold" nodeType="afterEffect">
                                  <p:stCondLst>
                                    <p:cond delay="0"/>
                                  </p:stCondLst>
                                  <p:childTnLst>
                                    <p:set>
                                      <p:cBhvr>
                                        <p:cTn id="94" dur="1" fill="hold">
                                          <p:stCondLst>
                                            <p:cond delay="0"/>
                                          </p:stCondLst>
                                        </p:cTn>
                                        <p:tgtEl>
                                          <p:spTgt spid="211"/>
                                        </p:tgtEl>
                                        <p:attrNameLst>
                                          <p:attrName>style.visibility</p:attrName>
                                        </p:attrNameLst>
                                      </p:cBhvr>
                                      <p:to>
                                        <p:strVal val="visible"/>
                                      </p:to>
                                    </p:set>
                                    <p:animEffect transition="in" filter="wipe(left)">
                                      <p:cBhvr>
                                        <p:cTn id="95" dur="3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4" grpId="0" animBg="1"/>
      <p:bldP spid="18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2D65D-5769-32AF-CAB7-EE681BAB9F7C}"/>
            </a:ext>
          </a:extLst>
        </p:cNvPr>
        <p:cNvGrpSpPr/>
        <p:nvPr/>
      </p:nvGrpSpPr>
      <p:grpSpPr>
        <a:xfrm>
          <a:off x="0" y="0"/>
          <a:ext cx="0" cy="0"/>
          <a:chOff x="0" y="0"/>
          <a:chExt cx="0" cy="0"/>
        </a:xfrm>
      </p:grpSpPr>
      <p:sp>
        <p:nvSpPr>
          <p:cNvPr id="20" name="TextBox 20">
            <a:extLst>
              <a:ext uri="{FF2B5EF4-FFF2-40B4-BE49-F238E27FC236}">
                <a16:creationId xmlns:a16="http://schemas.microsoft.com/office/drawing/2014/main" id="{FBAED38D-F399-B830-8003-FD4E5D81F32D}"/>
              </a:ext>
            </a:extLst>
          </p:cNvPr>
          <p:cNvSpPr txBox="1"/>
          <p:nvPr/>
        </p:nvSpPr>
        <p:spPr>
          <a:xfrm>
            <a:off x="685801" y="326201"/>
            <a:ext cx="10975404" cy="271485"/>
          </a:xfrm>
          <a:prstGeom prst="rect">
            <a:avLst/>
          </a:prstGeom>
        </p:spPr>
        <p:txBody>
          <a:bodyPr lIns="0" tIns="0" rIns="0" bIns="0" rtlCol="0" anchor="t">
            <a:spAutoFit/>
          </a:bodyPr>
          <a:lstStyle/>
          <a:p>
            <a:pPr defTabSz="609615">
              <a:lnSpc>
                <a:spcPts val="2400"/>
              </a:lnSpc>
            </a:pPr>
            <a:endParaRPr sz="1200">
              <a:solidFill>
                <a:prstClr val="black"/>
              </a:solidFill>
              <a:latin typeface="Calibri"/>
            </a:endParaRPr>
          </a:p>
        </p:txBody>
      </p:sp>
      <p:sp>
        <p:nvSpPr>
          <p:cNvPr id="5" name="TextBox 4">
            <a:extLst>
              <a:ext uri="{FF2B5EF4-FFF2-40B4-BE49-F238E27FC236}">
                <a16:creationId xmlns:a16="http://schemas.microsoft.com/office/drawing/2014/main" id="{276DC34F-D67F-40F5-311C-E67D955DC34B}"/>
              </a:ext>
            </a:extLst>
          </p:cNvPr>
          <p:cNvSpPr txBox="1"/>
          <p:nvPr/>
        </p:nvSpPr>
        <p:spPr>
          <a:xfrm>
            <a:off x="7622541" y="2184057"/>
            <a:ext cx="3614183" cy="2208361"/>
          </a:xfrm>
          <a:prstGeom prst="rect">
            <a:avLst/>
          </a:prstGeom>
          <a:noFill/>
        </p:spPr>
        <p:txBody>
          <a:bodyPr wrap="square">
            <a:spAutoFit/>
          </a:bodyPr>
          <a:lstStyle/>
          <a:p>
            <a:pPr marL="228606" indent="-228606" defTabSz="609615">
              <a:lnSpc>
                <a:spcPct val="150000"/>
              </a:lnSpc>
              <a:buFont typeface="Arial" panose="020B0604020202020204" pitchFamily="34" charset="0"/>
              <a:buChar char="•"/>
            </a:pPr>
            <a:r>
              <a:rPr lang="en-US" sz="1333">
                <a:solidFill>
                  <a:prstClr val="black"/>
                </a:solidFill>
                <a:latin typeface="Arial" panose="020B0604020202020204" pitchFamily="34" charset="0"/>
                <a:cs typeface="Arial" panose="020B0604020202020204" pitchFamily="34" charset="0"/>
              </a:rPr>
              <a:t>Fragmented and Decentralized Spending</a:t>
            </a:r>
          </a:p>
          <a:p>
            <a:pPr marL="190506" indent="-190506" defTabSz="609615">
              <a:lnSpc>
                <a:spcPct val="150000"/>
              </a:lnSpc>
              <a:buFont typeface="Wingdings" panose="05000000000000000000" pitchFamily="2" charset="2"/>
              <a:buChar char="Ø"/>
            </a:pPr>
            <a:endParaRPr lang="en-US" sz="1333">
              <a:solidFill>
                <a:prstClr val="black"/>
              </a:solidFill>
              <a:latin typeface="Arial" panose="020B0604020202020204" pitchFamily="34" charset="0"/>
              <a:cs typeface="Arial" panose="020B0604020202020204" pitchFamily="34" charset="0"/>
            </a:endParaRPr>
          </a:p>
          <a:p>
            <a:pPr marL="228606" indent="-228606" defTabSz="609615">
              <a:lnSpc>
                <a:spcPct val="150000"/>
              </a:lnSpc>
              <a:buFont typeface="Arial" panose="020B0604020202020204" pitchFamily="34" charset="0"/>
              <a:buChar char="•"/>
            </a:pPr>
            <a:r>
              <a:rPr lang="en-US" sz="1333">
                <a:solidFill>
                  <a:prstClr val="black"/>
                </a:solidFill>
                <a:latin typeface="Arial" panose="020B0604020202020204" pitchFamily="34" charset="0"/>
                <a:cs typeface="Arial" panose="020B0604020202020204" pitchFamily="34" charset="0"/>
              </a:rPr>
              <a:t>Lack of Tools for Comprehensive Visibility</a:t>
            </a:r>
          </a:p>
          <a:p>
            <a:pPr marL="190506" indent="-190506" defTabSz="609615">
              <a:lnSpc>
                <a:spcPct val="150000"/>
              </a:lnSpc>
              <a:buFont typeface="Wingdings" panose="05000000000000000000" pitchFamily="2" charset="2"/>
              <a:buChar char="Ø"/>
            </a:pPr>
            <a:endParaRPr lang="en-US" sz="1333">
              <a:solidFill>
                <a:prstClr val="black"/>
              </a:solidFill>
              <a:latin typeface="Arial" panose="020B0604020202020204" pitchFamily="34" charset="0"/>
              <a:cs typeface="Arial" panose="020B0604020202020204" pitchFamily="34" charset="0"/>
            </a:endParaRPr>
          </a:p>
          <a:p>
            <a:pPr marL="228606" indent="-228606" defTabSz="609615">
              <a:lnSpc>
                <a:spcPct val="150000"/>
              </a:lnSpc>
              <a:buFont typeface="Arial" panose="020B0604020202020204" pitchFamily="34" charset="0"/>
              <a:buChar char="•"/>
            </a:pPr>
            <a:r>
              <a:rPr lang="en-US" sz="1333">
                <a:solidFill>
                  <a:prstClr val="black"/>
                </a:solidFill>
                <a:latin typeface="Arial" panose="020B0604020202020204" pitchFamily="34" charset="0"/>
                <a:cs typeface="Arial" panose="020B0604020202020204" pitchFamily="34" charset="0"/>
              </a:rPr>
              <a:t>Inconsistent Procurement Practices</a:t>
            </a:r>
          </a:p>
          <a:p>
            <a:pPr marL="190506" indent="-190506" defTabSz="609615">
              <a:lnSpc>
                <a:spcPct val="150000"/>
              </a:lnSpc>
              <a:buFont typeface="Wingdings" panose="05000000000000000000" pitchFamily="2" charset="2"/>
              <a:buChar char="Ø"/>
            </a:pPr>
            <a:endParaRPr lang="en-US" sz="1333">
              <a:solidFill>
                <a:prstClr val="black"/>
              </a:solidFill>
              <a:latin typeface="Arial" panose="020B0604020202020204" pitchFamily="34" charset="0"/>
              <a:cs typeface="Arial" panose="020B0604020202020204" pitchFamily="34" charset="0"/>
            </a:endParaRPr>
          </a:p>
          <a:p>
            <a:pPr marL="228606" indent="-228606" defTabSz="609615">
              <a:lnSpc>
                <a:spcPct val="150000"/>
              </a:lnSpc>
              <a:buFont typeface="Arial" panose="020B0604020202020204" pitchFamily="34" charset="0"/>
              <a:buChar char="•"/>
            </a:pPr>
            <a:r>
              <a:rPr lang="en-US" sz="1333">
                <a:solidFill>
                  <a:prstClr val="black"/>
                </a:solidFill>
                <a:latin typeface="Arial" panose="020B0604020202020204" pitchFamily="34" charset="0"/>
                <a:cs typeface="Arial" panose="020B0604020202020204" pitchFamily="34" charset="0"/>
              </a:rPr>
              <a:t>Limited Resources to Manage Tail Spend</a:t>
            </a:r>
          </a:p>
        </p:txBody>
      </p:sp>
      <p:sp>
        <p:nvSpPr>
          <p:cNvPr id="6" name="TextBox 5">
            <a:extLst>
              <a:ext uri="{FF2B5EF4-FFF2-40B4-BE49-F238E27FC236}">
                <a16:creationId xmlns:a16="http://schemas.microsoft.com/office/drawing/2014/main" id="{477E7146-7691-FFBB-A2A0-14265622BC05}"/>
              </a:ext>
            </a:extLst>
          </p:cNvPr>
          <p:cNvSpPr txBox="1"/>
          <p:nvPr/>
        </p:nvSpPr>
        <p:spPr>
          <a:xfrm>
            <a:off x="7750388" y="1666299"/>
            <a:ext cx="3090333" cy="328231"/>
          </a:xfrm>
          <a:prstGeom prst="rect">
            <a:avLst/>
          </a:prstGeom>
          <a:noFill/>
        </p:spPr>
        <p:txBody>
          <a:bodyPr wrap="square">
            <a:spAutoFit/>
          </a:bodyPr>
          <a:lstStyle/>
          <a:p>
            <a:pPr algn="ctr" defTabSz="609615"/>
            <a:r>
              <a:rPr lang="en-US" sz="1533" b="1">
                <a:solidFill>
                  <a:prstClr val="black"/>
                </a:solidFill>
                <a:latin typeface="Arial" panose="020B0604020202020204" pitchFamily="34" charset="0"/>
                <a:cs typeface="Arial" panose="020B0604020202020204" pitchFamily="34" charset="0"/>
              </a:rPr>
              <a:t>Problems with Tail Spend</a:t>
            </a:r>
          </a:p>
        </p:txBody>
      </p:sp>
      <p:sp>
        <p:nvSpPr>
          <p:cNvPr id="7" name="Arrow: Right 6">
            <a:extLst>
              <a:ext uri="{FF2B5EF4-FFF2-40B4-BE49-F238E27FC236}">
                <a16:creationId xmlns:a16="http://schemas.microsoft.com/office/drawing/2014/main" id="{D6AF21DE-917E-949B-DDDE-6CB3916863E1}"/>
              </a:ext>
            </a:extLst>
          </p:cNvPr>
          <p:cNvSpPr/>
          <p:nvPr/>
        </p:nvSpPr>
        <p:spPr>
          <a:xfrm rot="5400000">
            <a:off x="9289372" y="4843466"/>
            <a:ext cx="280517" cy="261735"/>
          </a:xfrm>
          <a:prstGeom prst="rightArrow">
            <a:avLst/>
          </a:prstGeom>
          <a:solidFill>
            <a:srgbClr val="B4CF55"/>
          </a:solidFill>
          <a:ln w="9525">
            <a:solidFill>
              <a:srgbClr val="0029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US" sz="1200">
              <a:solidFill>
                <a:prstClr val="white"/>
              </a:solidFill>
              <a:latin typeface="Calibri"/>
            </a:endParaRPr>
          </a:p>
        </p:txBody>
      </p:sp>
      <p:sp>
        <p:nvSpPr>
          <p:cNvPr id="2" name="Rectangle: Rounded Corners 1">
            <a:extLst>
              <a:ext uri="{FF2B5EF4-FFF2-40B4-BE49-F238E27FC236}">
                <a16:creationId xmlns:a16="http://schemas.microsoft.com/office/drawing/2014/main" id="{222D8A54-3ECE-E716-E9F8-36253BE71823}"/>
              </a:ext>
            </a:extLst>
          </p:cNvPr>
          <p:cNvSpPr/>
          <p:nvPr/>
        </p:nvSpPr>
        <p:spPr>
          <a:xfrm>
            <a:off x="7089858" y="5231641"/>
            <a:ext cx="1512756" cy="702956"/>
          </a:xfrm>
          <a:prstGeom prst="roundRect">
            <a:avLst/>
          </a:prstGeom>
          <a:solidFill>
            <a:schemeClr val="tx2"/>
          </a:solidFill>
          <a:ln>
            <a:solidFill>
              <a:srgbClr val="B4CF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IN" sz="1200">
              <a:solidFill>
                <a:prstClr val="white"/>
              </a:solidFill>
              <a:latin typeface="Calibri"/>
            </a:endParaRPr>
          </a:p>
        </p:txBody>
      </p:sp>
      <p:sp>
        <p:nvSpPr>
          <p:cNvPr id="4" name="Rectangle: Rounded Corners 3">
            <a:extLst>
              <a:ext uri="{FF2B5EF4-FFF2-40B4-BE49-F238E27FC236}">
                <a16:creationId xmlns:a16="http://schemas.microsoft.com/office/drawing/2014/main" id="{F6ABFA5F-2047-D372-5F6B-86C8F6766885}"/>
              </a:ext>
            </a:extLst>
          </p:cNvPr>
          <p:cNvSpPr/>
          <p:nvPr/>
        </p:nvSpPr>
        <p:spPr>
          <a:xfrm>
            <a:off x="8673255" y="5231641"/>
            <a:ext cx="1512756" cy="702956"/>
          </a:xfrm>
          <a:prstGeom prst="roundRect">
            <a:avLst/>
          </a:prstGeom>
          <a:solidFill>
            <a:schemeClr val="tx2"/>
          </a:solidFill>
          <a:ln>
            <a:solidFill>
              <a:srgbClr val="B4CF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IN" sz="1200">
              <a:solidFill>
                <a:prstClr val="white"/>
              </a:solidFill>
              <a:latin typeface="Calibri"/>
            </a:endParaRPr>
          </a:p>
        </p:txBody>
      </p:sp>
      <p:sp>
        <p:nvSpPr>
          <p:cNvPr id="11" name="Rectangle: Rounded Corners 10">
            <a:extLst>
              <a:ext uri="{FF2B5EF4-FFF2-40B4-BE49-F238E27FC236}">
                <a16:creationId xmlns:a16="http://schemas.microsoft.com/office/drawing/2014/main" id="{47E5A553-A9A6-5433-8657-70919C936B97}"/>
              </a:ext>
            </a:extLst>
          </p:cNvPr>
          <p:cNvSpPr/>
          <p:nvPr/>
        </p:nvSpPr>
        <p:spPr>
          <a:xfrm>
            <a:off x="10259605" y="5231641"/>
            <a:ext cx="1512756" cy="702956"/>
          </a:xfrm>
          <a:prstGeom prst="roundRect">
            <a:avLst/>
          </a:prstGeom>
          <a:solidFill>
            <a:schemeClr val="tx2"/>
          </a:solidFill>
          <a:ln>
            <a:solidFill>
              <a:srgbClr val="B4CF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15"/>
            <a:endParaRPr lang="en-IN" sz="1200">
              <a:solidFill>
                <a:prstClr val="white"/>
              </a:solidFill>
              <a:latin typeface="Calibri"/>
            </a:endParaRPr>
          </a:p>
        </p:txBody>
      </p:sp>
      <p:sp>
        <p:nvSpPr>
          <p:cNvPr id="12" name="TextBox 11">
            <a:extLst>
              <a:ext uri="{FF2B5EF4-FFF2-40B4-BE49-F238E27FC236}">
                <a16:creationId xmlns:a16="http://schemas.microsoft.com/office/drawing/2014/main" id="{237F0BD6-E102-3658-85A9-E533B6D63DFB}"/>
              </a:ext>
            </a:extLst>
          </p:cNvPr>
          <p:cNvSpPr txBox="1"/>
          <p:nvPr/>
        </p:nvSpPr>
        <p:spPr>
          <a:xfrm>
            <a:off x="7239481" y="5273331"/>
            <a:ext cx="1233356" cy="461665"/>
          </a:xfrm>
          <a:prstGeom prst="rect">
            <a:avLst/>
          </a:prstGeom>
          <a:noFill/>
        </p:spPr>
        <p:txBody>
          <a:bodyPr wrap="square">
            <a:spAutoFit/>
          </a:bodyPr>
          <a:lstStyle/>
          <a:p>
            <a:pPr algn="ctr" defTabSz="609615"/>
            <a:r>
              <a:rPr lang="en-US" sz="1200">
                <a:solidFill>
                  <a:prstClr val="white"/>
                </a:solidFill>
                <a:latin typeface="Arial" panose="020B0604020202020204" pitchFamily="34" charset="0"/>
                <a:cs typeface="Arial" panose="020B0604020202020204" pitchFamily="34" charset="0"/>
              </a:rPr>
              <a:t>Missed Saving Opportunities</a:t>
            </a:r>
          </a:p>
        </p:txBody>
      </p:sp>
      <p:sp>
        <p:nvSpPr>
          <p:cNvPr id="13" name="TextBox 12">
            <a:extLst>
              <a:ext uri="{FF2B5EF4-FFF2-40B4-BE49-F238E27FC236}">
                <a16:creationId xmlns:a16="http://schemas.microsoft.com/office/drawing/2014/main" id="{FB83291C-14FB-7F40-EC05-13D0155D3F22}"/>
              </a:ext>
            </a:extLst>
          </p:cNvPr>
          <p:cNvSpPr txBox="1"/>
          <p:nvPr/>
        </p:nvSpPr>
        <p:spPr>
          <a:xfrm>
            <a:off x="8655714" y="5273331"/>
            <a:ext cx="1512756" cy="461665"/>
          </a:xfrm>
          <a:prstGeom prst="rect">
            <a:avLst/>
          </a:prstGeom>
          <a:noFill/>
        </p:spPr>
        <p:txBody>
          <a:bodyPr wrap="square">
            <a:spAutoFit/>
          </a:bodyPr>
          <a:lstStyle/>
          <a:p>
            <a:pPr algn="ctr" defTabSz="609615"/>
            <a:r>
              <a:rPr lang="en-US" sz="1200">
                <a:solidFill>
                  <a:prstClr val="white"/>
                </a:solidFill>
                <a:latin typeface="Arial" panose="020B0604020202020204" pitchFamily="34" charset="0"/>
                <a:cs typeface="Arial" panose="020B0604020202020204" pitchFamily="34" charset="0"/>
              </a:rPr>
              <a:t>Increased Compliance Issues</a:t>
            </a:r>
          </a:p>
        </p:txBody>
      </p:sp>
      <p:sp>
        <p:nvSpPr>
          <p:cNvPr id="14" name="TextBox 13">
            <a:extLst>
              <a:ext uri="{FF2B5EF4-FFF2-40B4-BE49-F238E27FC236}">
                <a16:creationId xmlns:a16="http://schemas.microsoft.com/office/drawing/2014/main" id="{E3BDE912-0A74-96BE-BBDF-64C3D40EB79B}"/>
              </a:ext>
            </a:extLst>
          </p:cNvPr>
          <p:cNvSpPr txBox="1"/>
          <p:nvPr/>
        </p:nvSpPr>
        <p:spPr>
          <a:xfrm>
            <a:off x="10317784" y="5334518"/>
            <a:ext cx="1343421" cy="461665"/>
          </a:xfrm>
          <a:prstGeom prst="rect">
            <a:avLst/>
          </a:prstGeom>
          <a:noFill/>
        </p:spPr>
        <p:txBody>
          <a:bodyPr wrap="square">
            <a:spAutoFit/>
          </a:bodyPr>
          <a:lstStyle/>
          <a:p>
            <a:pPr algn="ctr" defTabSz="609615"/>
            <a:r>
              <a:rPr lang="en-US" sz="1200">
                <a:solidFill>
                  <a:prstClr val="white"/>
                </a:solidFill>
                <a:latin typeface="Arial" panose="020B0604020202020204" pitchFamily="34" charset="0"/>
                <a:cs typeface="Arial" panose="020B0604020202020204" pitchFamily="34" charset="0"/>
              </a:rPr>
              <a:t>Maverick Spending</a:t>
            </a:r>
          </a:p>
        </p:txBody>
      </p:sp>
      <p:sp>
        <p:nvSpPr>
          <p:cNvPr id="8" name="TextBox 7">
            <a:extLst>
              <a:ext uri="{FF2B5EF4-FFF2-40B4-BE49-F238E27FC236}">
                <a16:creationId xmlns:a16="http://schemas.microsoft.com/office/drawing/2014/main" id="{76639FB0-ABE5-9607-CEEF-E76AE2B493A6}"/>
              </a:ext>
            </a:extLst>
          </p:cNvPr>
          <p:cNvSpPr txBox="1"/>
          <p:nvPr/>
        </p:nvSpPr>
        <p:spPr>
          <a:xfrm>
            <a:off x="1828314" y="1538058"/>
            <a:ext cx="3699417" cy="564129"/>
          </a:xfrm>
          <a:prstGeom prst="rect">
            <a:avLst/>
          </a:prstGeom>
          <a:noFill/>
        </p:spPr>
        <p:txBody>
          <a:bodyPr wrap="square">
            <a:spAutoFit/>
          </a:bodyPr>
          <a:lstStyle/>
          <a:p>
            <a:pPr algn="ctr" defTabSz="609615"/>
            <a:r>
              <a:rPr lang="en-US" sz="1533" b="1">
                <a:solidFill>
                  <a:prstClr val="black"/>
                </a:solidFill>
                <a:latin typeface="Arial" panose="020B0604020202020204" pitchFamily="34" charset="0"/>
                <a:cs typeface="Arial" panose="020B0604020202020204" pitchFamily="34" charset="0"/>
              </a:rPr>
              <a:t>Often Ignored or unmanaged costs Due to low value / high volume</a:t>
            </a:r>
          </a:p>
        </p:txBody>
      </p:sp>
      <p:pic>
        <p:nvPicPr>
          <p:cNvPr id="16" name="Picture 15" descr="A screenshot of a computer&#10;&#10;Description automatically generated">
            <a:extLst>
              <a:ext uri="{FF2B5EF4-FFF2-40B4-BE49-F238E27FC236}">
                <a16:creationId xmlns:a16="http://schemas.microsoft.com/office/drawing/2014/main" id="{C3E1CA31-D47A-FCA7-4859-89AB1C4A70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0262" y="2321654"/>
            <a:ext cx="5919820" cy="3819973"/>
          </a:xfrm>
          <a:prstGeom prst="rect">
            <a:avLst/>
          </a:prstGeom>
        </p:spPr>
      </p:pic>
      <p:sp>
        <p:nvSpPr>
          <p:cNvPr id="17" name="Rectangle 16">
            <a:extLst>
              <a:ext uri="{FF2B5EF4-FFF2-40B4-BE49-F238E27FC236}">
                <a16:creationId xmlns:a16="http://schemas.microsoft.com/office/drawing/2014/main" id="{DB6DDEDE-980C-E832-809F-43EDC0C88472}"/>
              </a:ext>
            </a:extLst>
          </p:cNvPr>
          <p:cNvSpPr/>
          <p:nvPr/>
        </p:nvSpPr>
        <p:spPr>
          <a:xfrm>
            <a:off x="7687222" y="2368795"/>
            <a:ext cx="120165" cy="120165"/>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609615"/>
            <a:endParaRPr lang="en-IN" sz="1200">
              <a:solidFill>
                <a:prstClr val="white"/>
              </a:solidFill>
              <a:latin typeface="Calibri"/>
            </a:endParaRPr>
          </a:p>
        </p:txBody>
      </p:sp>
      <p:sp>
        <p:nvSpPr>
          <p:cNvPr id="18" name="Rectangle 17">
            <a:extLst>
              <a:ext uri="{FF2B5EF4-FFF2-40B4-BE49-F238E27FC236}">
                <a16:creationId xmlns:a16="http://schemas.microsoft.com/office/drawing/2014/main" id="{5CF81FED-661B-9B18-C3FD-7045459D7759}"/>
              </a:ext>
            </a:extLst>
          </p:cNvPr>
          <p:cNvSpPr/>
          <p:nvPr/>
        </p:nvSpPr>
        <p:spPr>
          <a:xfrm>
            <a:off x="7687222" y="2955247"/>
            <a:ext cx="120165" cy="120165"/>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609615"/>
            <a:endParaRPr lang="en-IN" sz="1200">
              <a:solidFill>
                <a:prstClr val="white"/>
              </a:solidFill>
              <a:latin typeface="Calibri"/>
            </a:endParaRPr>
          </a:p>
        </p:txBody>
      </p:sp>
      <p:sp>
        <p:nvSpPr>
          <p:cNvPr id="22" name="Rectangle 21">
            <a:extLst>
              <a:ext uri="{FF2B5EF4-FFF2-40B4-BE49-F238E27FC236}">
                <a16:creationId xmlns:a16="http://schemas.microsoft.com/office/drawing/2014/main" id="{BEF434E0-AF59-C315-BD0B-888D9758EC7E}"/>
              </a:ext>
            </a:extLst>
          </p:cNvPr>
          <p:cNvSpPr/>
          <p:nvPr/>
        </p:nvSpPr>
        <p:spPr>
          <a:xfrm>
            <a:off x="7687222" y="3572046"/>
            <a:ext cx="120165" cy="120165"/>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609615"/>
            <a:endParaRPr lang="en-IN" sz="1200">
              <a:solidFill>
                <a:prstClr val="white"/>
              </a:solidFill>
              <a:latin typeface="Calibri"/>
            </a:endParaRPr>
          </a:p>
        </p:txBody>
      </p:sp>
      <p:sp>
        <p:nvSpPr>
          <p:cNvPr id="23" name="Rectangle 22">
            <a:extLst>
              <a:ext uri="{FF2B5EF4-FFF2-40B4-BE49-F238E27FC236}">
                <a16:creationId xmlns:a16="http://schemas.microsoft.com/office/drawing/2014/main" id="{C5F5AC23-25A0-4BAC-6144-CD15773D5393}"/>
              </a:ext>
            </a:extLst>
          </p:cNvPr>
          <p:cNvSpPr/>
          <p:nvPr/>
        </p:nvSpPr>
        <p:spPr>
          <a:xfrm>
            <a:off x="7687222" y="4186423"/>
            <a:ext cx="120165" cy="120165"/>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609615"/>
            <a:endParaRPr lang="en-IN" sz="1200">
              <a:solidFill>
                <a:prstClr val="white"/>
              </a:solidFill>
              <a:latin typeface="Calibri"/>
            </a:endParaRPr>
          </a:p>
        </p:txBody>
      </p:sp>
      <p:pic>
        <p:nvPicPr>
          <p:cNvPr id="34" name="Picture 33">
            <a:extLst>
              <a:ext uri="{FF2B5EF4-FFF2-40B4-BE49-F238E27FC236}">
                <a16:creationId xmlns:a16="http://schemas.microsoft.com/office/drawing/2014/main" id="{EEDB1F72-0B4D-1DEB-7286-751E864F75E8}"/>
              </a:ext>
            </a:extLst>
          </p:cNvPr>
          <p:cNvPicPr>
            <a:picLocks noChangeAspect="1"/>
          </p:cNvPicPr>
          <p:nvPr/>
        </p:nvPicPr>
        <p:blipFill>
          <a:blip r:embed="rId4"/>
          <a:stretch>
            <a:fillRect/>
          </a:stretch>
        </p:blipFill>
        <p:spPr>
          <a:xfrm>
            <a:off x="7244375" y="1564532"/>
            <a:ext cx="4335432" cy="3582045"/>
          </a:xfrm>
          <a:prstGeom prst="rect">
            <a:avLst/>
          </a:prstGeom>
          <a:solidFill>
            <a:schemeClr val="bg1"/>
          </a:solidFill>
        </p:spPr>
      </p:pic>
      <p:sp>
        <p:nvSpPr>
          <p:cNvPr id="35" name="Rectangle: Rounded Corners 34">
            <a:extLst>
              <a:ext uri="{FF2B5EF4-FFF2-40B4-BE49-F238E27FC236}">
                <a16:creationId xmlns:a16="http://schemas.microsoft.com/office/drawing/2014/main" id="{23D0E852-6E18-9040-7EC3-57A6866BD7A7}"/>
              </a:ext>
            </a:extLst>
          </p:cNvPr>
          <p:cNvSpPr/>
          <p:nvPr/>
        </p:nvSpPr>
        <p:spPr>
          <a:xfrm>
            <a:off x="7089857" y="1419266"/>
            <a:ext cx="4797344" cy="3714375"/>
          </a:xfrm>
          <a:prstGeom prst="roundRect">
            <a:avLst/>
          </a:prstGeom>
          <a:noFill/>
          <a:ln w="76200">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DE">
              <a:solidFill>
                <a:prstClr val="white"/>
              </a:solidFill>
              <a:latin typeface="Calibri"/>
            </a:endParaRPr>
          </a:p>
        </p:txBody>
      </p:sp>
      <p:sp>
        <p:nvSpPr>
          <p:cNvPr id="9" name="Title 8">
            <a:extLst>
              <a:ext uri="{FF2B5EF4-FFF2-40B4-BE49-F238E27FC236}">
                <a16:creationId xmlns:a16="http://schemas.microsoft.com/office/drawing/2014/main" id="{A79F859A-77D2-A3CA-4516-C9D6CE35AB91}"/>
              </a:ext>
            </a:extLst>
          </p:cNvPr>
          <p:cNvSpPr>
            <a:spLocks noGrp="1"/>
          </p:cNvSpPr>
          <p:nvPr>
            <p:ph type="title"/>
          </p:nvPr>
        </p:nvSpPr>
        <p:spPr>
          <a:xfrm>
            <a:off x="380844" y="281257"/>
            <a:ext cx="10975404" cy="484813"/>
          </a:xfrm>
        </p:spPr>
        <p:txBody>
          <a:bodyPr/>
          <a:lstStyle/>
          <a:p>
            <a:r>
              <a:rPr lang="en-US" dirty="0"/>
              <a:t>Tail Spend | </a:t>
            </a:r>
            <a:r>
              <a:rPr lang="en-US" b="0" dirty="0"/>
              <a:t>Autonomous Agents, tackling the </a:t>
            </a:r>
            <a:r>
              <a:rPr lang="en-US" dirty="0"/>
              <a:t>Missing Middle </a:t>
            </a:r>
            <a:r>
              <a:rPr lang="en-US" b="0" dirty="0"/>
              <a:t>in CPO’s quest for Cost Savings, Compliance and Efficiency Wins!</a:t>
            </a:r>
            <a:endParaRPr lang="en-DE" b="0" dirty="0"/>
          </a:p>
        </p:txBody>
      </p:sp>
      <p:pic>
        <p:nvPicPr>
          <p:cNvPr id="10" name="Picture 9">
            <a:extLst>
              <a:ext uri="{FF2B5EF4-FFF2-40B4-BE49-F238E27FC236}">
                <a16:creationId xmlns:a16="http://schemas.microsoft.com/office/drawing/2014/main" id="{43B6220B-1D68-87CB-FC7E-1735A47C547D}"/>
              </a:ext>
            </a:extLst>
          </p:cNvPr>
          <p:cNvPicPr>
            <a:picLocks noChangeAspect="1"/>
          </p:cNvPicPr>
          <p:nvPr/>
        </p:nvPicPr>
        <p:blipFill>
          <a:blip r:embed="rId5"/>
          <a:stretch>
            <a:fillRect/>
          </a:stretch>
        </p:blipFill>
        <p:spPr>
          <a:xfrm>
            <a:off x="11226930" y="6509635"/>
            <a:ext cx="955780" cy="346959"/>
          </a:xfrm>
          <a:prstGeom prst="rect">
            <a:avLst/>
          </a:prstGeom>
        </p:spPr>
      </p:pic>
    </p:spTree>
    <p:extLst>
      <p:ext uri="{BB962C8B-B14F-4D97-AF65-F5344CB8AC3E}">
        <p14:creationId xmlns:p14="http://schemas.microsoft.com/office/powerpoint/2010/main" val="263900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up)">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in front of a large screen&#10;&#10;Description automatically generated">
            <a:extLst>
              <a:ext uri="{FF2B5EF4-FFF2-40B4-BE49-F238E27FC236}">
                <a16:creationId xmlns:a16="http://schemas.microsoft.com/office/drawing/2014/main" id="{674B6DE3-63DE-9C9D-2A26-2DE1073EB551}"/>
              </a:ext>
            </a:extLst>
          </p:cNvPr>
          <p:cNvPicPr>
            <a:picLocks noChangeAspect="1"/>
          </p:cNvPicPr>
          <p:nvPr/>
        </p:nvPicPr>
        <p:blipFill>
          <a:blip r:embed="rId2" cstate="print">
            <a:extLst>
              <a:ext uri="{28A0092B-C50C-407E-A947-70E740481C1C}">
                <a14:useLocalDpi xmlns:a14="http://schemas.microsoft.com/office/drawing/2010/main" val="0"/>
              </a:ext>
            </a:extLst>
          </a:blip>
          <a:srcRect l="44" t="21442" r="-44"/>
          <a:stretch/>
        </p:blipFill>
        <p:spPr>
          <a:xfrm>
            <a:off x="750297" y="1290905"/>
            <a:ext cx="11260196" cy="4980212"/>
          </a:xfrm>
          <a:prstGeom prst="rect">
            <a:avLst/>
          </a:prstGeom>
        </p:spPr>
      </p:pic>
      <p:sp>
        <p:nvSpPr>
          <p:cNvPr id="2" name="TextBox 31">
            <a:extLst>
              <a:ext uri="{FF2B5EF4-FFF2-40B4-BE49-F238E27FC236}">
                <a16:creationId xmlns:a16="http://schemas.microsoft.com/office/drawing/2014/main" id="{FB1FDC00-DF82-EB63-D17C-534A003EEE73}"/>
              </a:ext>
            </a:extLst>
          </p:cNvPr>
          <p:cNvSpPr txBox="1"/>
          <p:nvPr/>
        </p:nvSpPr>
        <p:spPr>
          <a:xfrm>
            <a:off x="685800" y="525341"/>
            <a:ext cx="10922000" cy="556434"/>
          </a:xfrm>
          <a:prstGeom prst="rect">
            <a:avLst/>
          </a:prstGeom>
        </p:spPr>
        <p:txBody>
          <a:bodyPr wrap="square" lIns="0" tIns="0" rIns="0" bIns="0" rtlCol="0" anchor="t">
            <a:spAutoFit/>
          </a:bodyPr>
          <a:lstStyle/>
          <a:p>
            <a:pPr defTabSz="609615">
              <a:lnSpc>
                <a:spcPts val="4519"/>
              </a:lnSpc>
            </a:pPr>
            <a:r>
              <a:rPr lang="en-US" sz="3735">
                <a:solidFill>
                  <a:prstClr val="black"/>
                </a:solidFill>
                <a:latin typeface="Open Sans Bold Bold"/>
              </a:rPr>
              <a:t>HEINEKEN AT ZYCUS’ HORIZON CONFERENCE</a:t>
            </a:r>
          </a:p>
        </p:txBody>
      </p:sp>
      <p:pic>
        <p:nvPicPr>
          <p:cNvPr id="5" name="Picture 4">
            <a:extLst>
              <a:ext uri="{FF2B5EF4-FFF2-40B4-BE49-F238E27FC236}">
                <a16:creationId xmlns:a16="http://schemas.microsoft.com/office/drawing/2014/main" id="{152989E4-2883-A80C-091F-3B74EE83BD1E}"/>
              </a:ext>
            </a:extLst>
          </p:cNvPr>
          <p:cNvPicPr>
            <a:picLocks noChangeAspect="1"/>
          </p:cNvPicPr>
          <p:nvPr/>
        </p:nvPicPr>
        <p:blipFill>
          <a:blip r:embed="rId3"/>
          <a:stretch>
            <a:fillRect/>
          </a:stretch>
        </p:blipFill>
        <p:spPr>
          <a:xfrm>
            <a:off x="11226930" y="6509635"/>
            <a:ext cx="955780" cy="346959"/>
          </a:xfrm>
          <a:prstGeom prst="rect">
            <a:avLst/>
          </a:prstGeom>
        </p:spPr>
      </p:pic>
    </p:spTree>
    <p:extLst>
      <p:ext uri="{BB962C8B-B14F-4D97-AF65-F5344CB8AC3E}">
        <p14:creationId xmlns:p14="http://schemas.microsoft.com/office/powerpoint/2010/main" val="1552938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pic>
        <p:nvPicPr>
          <p:cNvPr id="6" name="Picture 5" descr="https://cdn5.vectorstock.com/i/1000x1000/32/44/south-africa-country-flag-inside-map-contour-vector-23793244.jpg">
            <a:extLst>
              <a:ext uri="{FF2B5EF4-FFF2-40B4-BE49-F238E27FC236}">
                <a16:creationId xmlns:a16="http://schemas.microsoft.com/office/drawing/2014/main" id="{85028AAA-5B35-39BA-C5EB-3B7261B36F39}"/>
              </a:ext>
            </a:extLst>
          </p:cNvPr>
          <p:cNvPicPr>
            <a:picLocks noChangeAspect="1"/>
          </p:cNvPicPr>
          <p:nvPr/>
        </p:nvPicPr>
        <p:blipFill rotWithShape="1">
          <a:blip r:embed="rId2">
            <a:alphaModFix amt="50000"/>
          </a:blip>
          <a:srcRect t="9172" b="18712"/>
          <a:stretch/>
        </p:blipFill>
        <p:spPr>
          <a:xfrm>
            <a:off x="27" y="13"/>
            <a:ext cx="12191973" cy="6857987"/>
          </a:xfrm>
          <a:prstGeom prst="rect">
            <a:avLst/>
          </a:prstGeom>
        </p:spPr>
      </p:pic>
      <p:sp>
        <p:nvSpPr>
          <p:cNvPr id="2" name="Title 1">
            <a:extLst>
              <a:ext uri="{FF2B5EF4-FFF2-40B4-BE49-F238E27FC236}">
                <a16:creationId xmlns:a16="http://schemas.microsoft.com/office/drawing/2014/main" id="{6D21A322-7182-231A-8181-0A35D5C01486}"/>
              </a:ext>
            </a:extLst>
          </p:cNvPr>
          <p:cNvSpPr>
            <a:spLocks noGrp="1"/>
          </p:cNvSpPr>
          <p:nvPr>
            <p:ph type="title"/>
          </p:nvPr>
        </p:nvSpPr>
        <p:spPr>
          <a:xfrm>
            <a:off x="922421" y="1069705"/>
            <a:ext cx="10761579" cy="2900519"/>
          </a:xfrm>
        </p:spPr>
        <p:txBody>
          <a:bodyPr vert="horz" lIns="121920" tIns="60960" rIns="121920" bIns="60960" rtlCol="0" anchor="b">
            <a:normAutofit/>
          </a:bodyPr>
          <a:lstStyle/>
          <a:p>
            <a:pPr defTabSz="1219170">
              <a:lnSpc>
                <a:spcPct val="90000"/>
              </a:lnSpc>
            </a:pPr>
            <a:r>
              <a:rPr lang="en-US" sz="4000">
                <a:solidFill>
                  <a:srgbClr val="FFFFFF"/>
                </a:solidFill>
                <a:latin typeface="+mj-lt"/>
                <a:cs typeface="Calibri"/>
              </a:rPr>
              <a:t>Zycus is the chosen Procurement Partner </a:t>
            </a:r>
            <a:br>
              <a:rPr lang="en-US" sz="4000">
                <a:solidFill>
                  <a:srgbClr val="FFFFFF"/>
                </a:solidFill>
                <a:latin typeface="+mj-lt"/>
                <a:cs typeface="Calibri"/>
              </a:rPr>
            </a:br>
            <a:r>
              <a:rPr lang="en-US" sz="4000">
                <a:solidFill>
                  <a:srgbClr val="FFFFFF"/>
                </a:solidFill>
                <a:latin typeface="+mj-lt"/>
                <a:cs typeface="Calibri"/>
              </a:rPr>
              <a:t>for Top South African brands</a:t>
            </a:r>
          </a:p>
        </p:txBody>
      </p:sp>
      <p:pic>
        <p:nvPicPr>
          <p:cNvPr id="4" name="Graphic 3">
            <a:extLst>
              <a:ext uri="{FF2B5EF4-FFF2-40B4-BE49-F238E27FC236}">
                <a16:creationId xmlns:a16="http://schemas.microsoft.com/office/drawing/2014/main" id="{42A2F2C1-82B8-6AAE-C873-F48F2FB05E44}"/>
              </a:ext>
            </a:extLst>
          </p:cNvPr>
          <p:cNvPicPr>
            <a:picLocks noChangeAspect="1"/>
          </p:cNvPicPr>
          <p:nvPr/>
        </p:nvPicPr>
        <p:blipFill>
          <a:blip r:embed="rId3">
            <a:extLst>
              <a:ext uri="{96DAC541-7B7A-43D3-8B79-37D633B846F1}">
                <asvg:svgBlip xmlns:asvg="http://schemas.microsoft.com/office/drawing/2016/SVG/main" r:embed="rId4"/>
              </a:ext>
            </a:extLst>
          </a:blip>
          <a:srcRect t="27322" b="30369"/>
          <a:stretch/>
        </p:blipFill>
        <p:spPr>
          <a:xfrm>
            <a:off x="223515" y="150204"/>
            <a:ext cx="4074850" cy="1218260"/>
          </a:xfrm>
          <a:prstGeom prst="rect">
            <a:avLst/>
          </a:prstGeom>
        </p:spPr>
      </p:pic>
    </p:spTree>
    <p:extLst>
      <p:ext uri="{BB962C8B-B14F-4D97-AF65-F5344CB8AC3E}">
        <p14:creationId xmlns:p14="http://schemas.microsoft.com/office/powerpoint/2010/main" val="87214242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pic>
        <p:nvPicPr>
          <p:cNvPr id="4" name="Picture 3" descr="Shelves of milk and dairy products on shelves&#10;&#10;Description automatically generated">
            <a:extLst>
              <a:ext uri="{FF2B5EF4-FFF2-40B4-BE49-F238E27FC236}">
                <a16:creationId xmlns:a16="http://schemas.microsoft.com/office/drawing/2014/main" id="{C8DD0080-26A4-6D58-BE1B-CCD73717BAC3}"/>
              </a:ext>
            </a:extLst>
          </p:cNvPr>
          <p:cNvPicPr>
            <a:picLocks noChangeAspect="1"/>
          </p:cNvPicPr>
          <p:nvPr/>
        </p:nvPicPr>
        <p:blipFill rotWithShape="1">
          <a:blip r:embed="rId2"/>
          <a:srcRect l="3284" t="24242" r="5807"/>
          <a:stretch/>
        </p:blipFill>
        <p:spPr>
          <a:xfrm>
            <a:off x="27" y="13"/>
            <a:ext cx="12191973" cy="6857987"/>
          </a:xfrm>
          <a:prstGeom prst="rect">
            <a:avLst/>
          </a:prstGeom>
        </p:spPr>
      </p:pic>
      <p:sp>
        <p:nvSpPr>
          <p:cNvPr id="44" name="Rectangle 4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6" y="-1524510"/>
            <a:ext cx="4592271"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EE63F792-EB42-7C72-0BD7-FD4869F607EF}"/>
              </a:ext>
            </a:extLst>
          </p:cNvPr>
          <p:cNvSpPr>
            <a:spLocks noGrp="1"/>
          </p:cNvSpPr>
          <p:nvPr>
            <p:ph type="title"/>
          </p:nvPr>
        </p:nvSpPr>
        <p:spPr>
          <a:xfrm>
            <a:off x="404552" y="3091928"/>
            <a:ext cx="9078563" cy="2387600"/>
          </a:xfrm>
        </p:spPr>
        <p:txBody>
          <a:bodyPr vert="horz" lIns="121920" tIns="60960" rIns="121920" bIns="60960" rtlCol="0" anchor="b">
            <a:normAutofit/>
          </a:bodyPr>
          <a:lstStyle/>
          <a:p>
            <a:pPr algn="l" defTabSz="1219170">
              <a:lnSpc>
                <a:spcPct val="90000"/>
              </a:lnSpc>
            </a:pPr>
            <a:r>
              <a:rPr lang="en-US" sz="3733">
                <a:latin typeface="+mj-lt"/>
                <a:cs typeface="+mj-cs"/>
              </a:rPr>
              <a:t> South Africa's Largest Manufacturer of FMCG products </a:t>
            </a:r>
            <a:r>
              <a:rPr lang="en-US" sz="3733" b="0">
                <a:latin typeface="+mj-lt"/>
                <a:cs typeface="+mj-cs"/>
              </a:rPr>
              <a:t>​</a:t>
            </a:r>
            <a:br>
              <a:rPr lang="en-US" sz="3733" b="0">
                <a:latin typeface="+mj-lt"/>
                <a:cs typeface="+mj-cs"/>
              </a:rPr>
            </a:br>
            <a:r>
              <a:rPr lang="en-US" sz="3733">
                <a:latin typeface="+mj-lt"/>
                <a:cs typeface="+mj-cs"/>
              </a:rPr>
              <a:t>partners with Zycus for s2p Transformation</a:t>
            </a:r>
            <a:r>
              <a:rPr lang="en-US" sz="3733" b="0">
                <a:latin typeface="+mj-lt"/>
                <a:cs typeface="+mj-cs"/>
              </a:rPr>
              <a:t>​</a:t>
            </a:r>
            <a:endParaRPr lang="en-US" sz="3733">
              <a:latin typeface="+mj-lt"/>
              <a:cs typeface="+mj-cs"/>
            </a:endParaRPr>
          </a:p>
        </p:txBody>
      </p:sp>
      <p:sp>
        <p:nvSpPr>
          <p:cNvPr id="46" name="Rectangle: Rounded Corners 4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6"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Tree>
    <p:extLst>
      <p:ext uri="{BB962C8B-B14F-4D97-AF65-F5344CB8AC3E}">
        <p14:creationId xmlns:p14="http://schemas.microsoft.com/office/powerpoint/2010/main" val="412065962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C64E19-76BF-E2D8-3E49-E306596AF12F}"/>
              </a:ext>
            </a:extLst>
          </p:cNvPr>
          <p:cNvSpPr/>
          <p:nvPr/>
        </p:nvSpPr>
        <p:spPr>
          <a:xfrm>
            <a:off x="220578" y="3921697"/>
            <a:ext cx="7063919" cy="1198936"/>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59295770-4CAB-8136-BDCB-35EAFFCB569C}"/>
              </a:ext>
            </a:extLst>
          </p:cNvPr>
          <p:cNvSpPr>
            <a:spLocks noGrp="1"/>
          </p:cNvSpPr>
          <p:nvPr>
            <p:ph type="title"/>
          </p:nvPr>
        </p:nvSpPr>
        <p:spPr>
          <a:xfrm>
            <a:off x="1874367" y="130857"/>
            <a:ext cx="8777475" cy="880840"/>
          </a:xfrm>
        </p:spPr>
        <p:txBody>
          <a:bodyPr>
            <a:noAutofit/>
          </a:bodyPr>
          <a:lstStyle/>
          <a:p>
            <a:r>
              <a:rPr lang="en-US" sz="1867">
                <a:latin typeface="Arial"/>
                <a:cs typeface="Arial"/>
              </a:rPr>
              <a:t>South Africa's Largest Manufacturer of FMCG products to take a leap of procurement transformation with Zycus’ Source-to-Pay Suite powered by Merlin AI technology</a:t>
            </a:r>
          </a:p>
        </p:txBody>
      </p:sp>
      <p:sp>
        <p:nvSpPr>
          <p:cNvPr id="4" name="TextBox 3">
            <a:extLst>
              <a:ext uri="{FF2B5EF4-FFF2-40B4-BE49-F238E27FC236}">
                <a16:creationId xmlns:a16="http://schemas.microsoft.com/office/drawing/2014/main" id="{EBFFCE0A-566E-8129-3095-325518D1B95A}"/>
              </a:ext>
            </a:extLst>
          </p:cNvPr>
          <p:cNvSpPr txBox="1"/>
          <p:nvPr/>
        </p:nvSpPr>
        <p:spPr>
          <a:xfrm>
            <a:off x="220578" y="1129633"/>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About the Company</a:t>
            </a:r>
            <a:endParaRPr lang="en-US" sz="1600" b="1">
              <a:solidFill>
                <a:srgbClr val="5CBFD4"/>
              </a:solidFill>
              <a:latin typeface="Arial"/>
              <a:cs typeface="Arial"/>
            </a:endParaRPr>
          </a:p>
        </p:txBody>
      </p:sp>
      <p:sp>
        <p:nvSpPr>
          <p:cNvPr id="5" name="TextBox 4">
            <a:extLst>
              <a:ext uri="{FF2B5EF4-FFF2-40B4-BE49-F238E27FC236}">
                <a16:creationId xmlns:a16="http://schemas.microsoft.com/office/drawing/2014/main" id="{9CD8CCAF-A3F8-E10E-B005-D71E9D86A915}"/>
              </a:ext>
            </a:extLst>
          </p:cNvPr>
          <p:cNvSpPr txBox="1"/>
          <p:nvPr/>
        </p:nvSpPr>
        <p:spPr>
          <a:xfrm>
            <a:off x="220577" y="1405365"/>
            <a:ext cx="11691087"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just" defTabSz="1219170"/>
            <a:r>
              <a:rPr lang="en-US" sz="1333">
                <a:solidFill>
                  <a:srgbClr val="FFFFFF"/>
                </a:solidFill>
                <a:latin typeface="Calibri"/>
              </a:rPr>
              <a:t>The organization is founded in 1921 and headquartered in Johannesburg, employing over 11,000 employees. It operations in South Africa and Cameroon and exports to over 33 markets in Africa. The company’s core business is the manufacture, marketing and distribution of everyday branded food and beverages. Its products that cater for every meal and occasion.</a:t>
            </a:r>
            <a:endParaRPr lang="en-US" sz="1333">
              <a:solidFill>
                <a:srgbClr val="FFFFFF"/>
              </a:solidFill>
              <a:latin typeface="Calibri"/>
              <a:ea typeface="Calibri"/>
              <a:cs typeface="Calibri"/>
            </a:endParaRPr>
          </a:p>
        </p:txBody>
      </p:sp>
      <p:sp>
        <p:nvSpPr>
          <p:cNvPr id="6" name="Rectangle 5">
            <a:extLst>
              <a:ext uri="{FF2B5EF4-FFF2-40B4-BE49-F238E27FC236}">
                <a16:creationId xmlns:a16="http://schemas.microsoft.com/office/drawing/2014/main" id="{64DCBFF2-5E17-02D4-11A7-25D5C10BC170}"/>
              </a:ext>
            </a:extLst>
          </p:cNvPr>
          <p:cNvSpPr/>
          <p:nvPr/>
        </p:nvSpPr>
        <p:spPr>
          <a:xfrm>
            <a:off x="300788" y="2199047"/>
            <a:ext cx="211221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600" b="1">
                <a:solidFill>
                  <a:srgbClr val="FFFFFF"/>
                </a:solidFill>
                <a:latin typeface="Arial"/>
                <a:ea typeface="Calibri"/>
                <a:cs typeface="Calibri"/>
              </a:rPr>
              <a:t>11K+</a:t>
            </a:r>
            <a:r>
              <a:rPr lang="en-US" sz="1600">
                <a:solidFill>
                  <a:srgbClr val="FFFFFF"/>
                </a:solidFill>
                <a:latin typeface="Arial"/>
                <a:ea typeface="Calibri"/>
                <a:cs typeface="Calibri"/>
              </a:rPr>
              <a:t> Employees</a:t>
            </a:r>
            <a:endParaRPr lang="en-US" sz="1600">
              <a:solidFill>
                <a:srgbClr val="FFFFFF"/>
              </a:solidFill>
              <a:latin typeface="Arial"/>
              <a:cs typeface="Arial"/>
            </a:endParaRPr>
          </a:p>
        </p:txBody>
      </p:sp>
      <p:sp>
        <p:nvSpPr>
          <p:cNvPr id="7" name="Rectangle 6">
            <a:extLst>
              <a:ext uri="{FF2B5EF4-FFF2-40B4-BE49-F238E27FC236}">
                <a16:creationId xmlns:a16="http://schemas.microsoft.com/office/drawing/2014/main" id="{BCD18CDC-8E3A-6ED3-4366-9739C5D194A8}"/>
              </a:ext>
            </a:extLst>
          </p:cNvPr>
          <p:cNvSpPr/>
          <p:nvPr/>
        </p:nvSpPr>
        <p:spPr>
          <a:xfrm>
            <a:off x="2680367" y="2199047"/>
            <a:ext cx="193842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b="1">
                <a:solidFill>
                  <a:srgbClr val="FFFFFF"/>
                </a:solidFill>
                <a:latin typeface="Arial"/>
                <a:ea typeface="Calibri"/>
                <a:cs typeface="Calibri"/>
              </a:rPr>
              <a:t>25 Countries</a:t>
            </a:r>
            <a:endParaRPr lang="en-US" sz="1600">
              <a:solidFill>
                <a:srgbClr val="FFFFFF"/>
              </a:solidFill>
              <a:latin typeface="Calibri"/>
              <a:ea typeface="Calibri"/>
              <a:cs typeface="Calibri"/>
            </a:endParaRPr>
          </a:p>
        </p:txBody>
      </p:sp>
      <p:sp>
        <p:nvSpPr>
          <p:cNvPr id="8" name="Rectangle 7">
            <a:extLst>
              <a:ext uri="{FF2B5EF4-FFF2-40B4-BE49-F238E27FC236}">
                <a16:creationId xmlns:a16="http://schemas.microsoft.com/office/drawing/2014/main" id="{61C25C4C-FD3E-4209-428C-B962BE00888B}"/>
              </a:ext>
            </a:extLst>
          </p:cNvPr>
          <p:cNvSpPr/>
          <p:nvPr/>
        </p:nvSpPr>
        <p:spPr>
          <a:xfrm>
            <a:off x="4886156" y="2199048"/>
            <a:ext cx="2760667" cy="3537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b="1">
                <a:solidFill>
                  <a:srgbClr val="FFFFFF"/>
                </a:solidFill>
                <a:latin typeface="Arial"/>
                <a:ea typeface="Calibri"/>
                <a:cs typeface="Calibri"/>
              </a:rPr>
              <a:t>5 Priority African Markets</a:t>
            </a:r>
            <a:endParaRPr lang="en-US" sz="1600">
              <a:solidFill>
                <a:srgbClr val="FFFFFF"/>
              </a:solidFill>
              <a:latin typeface="Arial"/>
              <a:ea typeface="Calibri"/>
              <a:cs typeface="Calibri"/>
            </a:endParaRPr>
          </a:p>
        </p:txBody>
      </p:sp>
      <p:sp>
        <p:nvSpPr>
          <p:cNvPr id="9" name="TextBox 8">
            <a:extLst>
              <a:ext uri="{FF2B5EF4-FFF2-40B4-BE49-F238E27FC236}">
                <a16:creationId xmlns:a16="http://schemas.microsoft.com/office/drawing/2014/main" id="{902AEA34-4836-A4FB-1E29-7D88DDFA688C}"/>
              </a:ext>
            </a:extLst>
          </p:cNvPr>
          <p:cNvSpPr txBox="1"/>
          <p:nvPr/>
        </p:nvSpPr>
        <p:spPr>
          <a:xfrm>
            <a:off x="300789" y="3992091"/>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Key Challenges</a:t>
            </a:r>
            <a:endParaRPr lang="en-US" sz="2400">
              <a:solidFill>
                <a:srgbClr val="5CBFD4"/>
              </a:solidFill>
              <a:latin typeface="Calibri"/>
            </a:endParaRPr>
          </a:p>
        </p:txBody>
      </p:sp>
      <p:sp>
        <p:nvSpPr>
          <p:cNvPr id="10" name="TextBox 9">
            <a:extLst>
              <a:ext uri="{FF2B5EF4-FFF2-40B4-BE49-F238E27FC236}">
                <a16:creationId xmlns:a16="http://schemas.microsoft.com/office/drawing/2014/main" id="{5513F325-56B5-E1F6-88EF-3D0E19694713}"/>
              </a:ext>
            </a:extLst>
          </p:cNvPr>
          <p:cNvSpPr txBox="1"/>
          <p:nvPr/>
        </p:nvSpPr>
        <p:spPr>
          <a:xfrm>
            <a:off x="356006" y="4282346"/>
            <a:ext cx="3418295"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Legacy systems </a:t>
            </a:r>
            <a:endParaRPr lang="en-US" sz="1333">
              <a:solidFill>
                <a:prstClr val="black"/>
              </a:solidFill>
              <a:latin typeface="Calibri"/>
              <a:ea typeface="Calibri"/>
              <a:cs typeface="Calibri"/>
            </a:endParaRPr>
          </a:p>
          <a:p>
            <a:pPr marL="228594" indent="-228594" defTabSz="1219170">
              <a:buFont typeface="Arial"/>
              <a:buChar char="•"/>
            </a:pPr>
            <a:r>
              <a:rPr lang="en-US" sz="1333">
                <a:solidFill>
                  <a:srgbClr val="FFFFFF"/>
                </a:solidFill>
                <a:latin typeface="Arial"/>
                <a:ea typeface="Calibri"/>
                <a:cs typeface="Arial"/>
              </a:rPr>
              <a:t>Limited visibility &amp; usability</a:t>
            </a:r>
          </a:p>
          <a:p>
            <a:pPr marL="228594" indent="-228594" defTabSz="1219170">
              <a:buFont typeface="Arial"/>
              <a:buChar char="•"/>
            </a:pPr>
            <a:r>
              <a:rPr lang="en-US" sz="1333">
                <a:solidFill>
                  <a:srgbClr val="FFFFFF"/>
                </a:solidFill>
                <a:latin typeface="Arial"/>
                <a:ea typeface="Calibri"/>
                <a:cs typeface="Arial"/>
              </a:rPr>
              <a:t>Transparency and compliance issues</a:t>
            </a:r>
          </a:p>
        </p:txBody>
      </p:sp>
      <p:sp>
        <p:nvSpPr>
          <p:cNvPr id="19" name="Rectangle 18">
            <a:extLst>
              <a:ext uri="{FF2B5EF4-FFF2-40B4-BE49-F238E27FC236}">
                <a16:creationId xmlns:a16="http://schemas.microsoft.com/office/drawing/2014/main" id="{217DF8AA-90E7-8559-ACFC-FA7DD112B21A}"/>
              </a:ext>
            </a:extLst>
          </p:cNvPr>
          <p:cNvSpPr/>
          <p:nvPr/>
        </p:nvSpPr>
        <p:spPr>
          <a:xfrm>
            <a:off x="6685" y="6145698"/>
            <a:ext cx="12178631" cy="7887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1600" b="1">
                <a:solidFill>
                  <a:srgbClr val="FFFFFF"/>
                </a:solidFill>
                <a:latin typeface="Arial"/>
                <a:ea typeface="Calibri"/>
                <a:cs typeface="Calibri"/>
              </a:rPr>
              <a:t> Solutions Opted from Zycus</a:t>
            </a:r>
          </a:p>
        </p:txBody>
      </p:sp>
      <p:sp>
        <p:nvSpPr>
          <p:cNvPr id="20" name="Rectangle 19">
            <a:extLst>
              <a:ext uri="{FF2B5EF4-FFF2-40B4-BE49-F238E27FC236}">
                <a16:creationId xmlns:a16="http://schemas.microsoft.com/office/drawing/2014/main" id="{A0C2B55B-42E4-DBAE-B594-8DB37DD724A8}"/>
              </a:ext>
            </a:extLst>
          </p:cNvPr>
          <p:cNvSpPr/>
          <p:nvPr/>
        </p:nvSpPr>
        <p:spPr>
          <a:xfrm>
            <a:off x="3248525" y="6236367"/>
            <a:ext cx="8663137" cy="481264"/>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467">
                <a:solidFill>
                  <a:srgbClr val="FFFFFF"/>
                </a:solidFill>
                <a:latin typeface="Arial"/>
                <a:cs typeface="Calibri"/>
              </a:rPr>
              <a:t>Full end-to-end Source to Pay suite solutions with Merlin for eProcurement, AP, CLM, Merlin Assist </a:t>
            </a:r>
            <a:endParaRPr lang="en-US" sz="1467">
              <a:solidFill>
                <a:srgbClr val="FFFFFF"/>
              </a:solidFill>
              <a:latin typeface="Arial"/>
              <a:cs typeface="Arial"/>
            </a:endParaRPr>
          </a:p>
        </p:txBody>
      </p:sp>
      <p:sp>
        <p:nvSpPr>
          <p:cNvPr id="35" name="TextBox 34">
            <a:extLst>
              <a:ext uri="{FF2B5EF4-FFF2-40B4-BE49-F238E27FC236}">
                <a16:creationId xmlns:a16="http://schemas.microsoft.com/office/drawing/2014/main" id="{448C1571-1CC4-F29C-C321-602BC509FC7E}"/>
              </a:ext>
            </a:extLst>
          </p:cNvPr>
          <p:cNvSpPr txBox="1"/>
          <p:nvPr/>
        </p:nvSpPr>
        <p:spPr>
          <a:xfrm>
            <a:off x="190537" y="5341578"/>
            <a:ext cx="11867497" cy="75911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333">
                <a:solidFill>
                  <a:srgbClr val="FFFFFF"/>
                </a:solidFill>
                <a:latin typeface="Calibri"/>
              </a:rPr>
              <a:t>“Our collaboration with Zycus will help us </a:t>
            </a:r>
            <a:r>
              <a:rPr lang="en-US" sz="1333" err="1">
                <a:solidFill>
                  <a:srgbClr val="FFFFFF"/>
                </a:solidFill>
                <a:latin typeface="Calibri"/>
              </a:rPr>
              <a:t>optimise</a:t>
            </a:r>
            <a:r>
              <a:rPr lang="en-US" sz="1333">
                <a:solidFill>
                  <a:srgbClr val="FFFFFF"/>
                </a:solidFill>
                <a:latin typeface="Calibri"/>
              </a:rPr>
              <a:t> our procurement operations, enabling us to streamline processes, enhance productivity and improve overall supplier management. With their cutting-edge technologies, we are confident in delivering exceptional value to our stakeholders as part of our efforts to </a:t>
            </a:r>
            <a:r>
              <a:rPr lang="en-US" sz="1333" err="1">
                <a:solidFill>
                  <a:srgbClr val="FFFFFF"/>
                </a:solidFill>
                <a:latin typeface="Calibri"/>
              </a:rPr>
              <a:t>optimise</a:t>
            </a:r>
            <a:r>
              <a:rPr lang="en-US" sz="1333">
                <a:solidFill>
                  <a:srgbClr val="FFFFFF"/>
                </a:solidFill>
                <a:latin typeface="Calibri"/>
              </a:rPr>
              <a:t> our supply chain.” </a:t>
            </a:r>
            <a:r>
              <a:rPr lang="en-US" sz="1333" b="1" i="1">
                <a:solidFill>
                  <a:srgbClr val="FFFFFF"/>
                </a:solidFill>
                <a:latin typeface="Calibri"/>
              </a:rPr>
              <a:t>–</a:t>
            </a:r>
            <a:r>
              <a:rPr lang="en-US" sz="1333" b="1">
                <a:solidFill>
                  <a:srgbClr val="5CBFD4"/>
                </a:solidFill>
                <a:latin typeface="Arial"/>
                <a:cs typeface="Arial"/>
              </a:rPr>
              <a:t>  Procurement Transformation Lead</a:t>
            </a:r>
            <a:r>
              <a:rPr lang="en-US" sz="1467" b="1">
                <a:solidFill>
                  <a:srgbClr val="FFFFFF"/>
                </a:solidFill>
                <a:latin typeface="Arial"/>
                <a:cs typeface="Arial"/>
              </a:rPr>
              <a:t> </a:t>
            </a:r>
            <a:endParaRPr lang="en-US" sz="2400">
              <a:solidFill>
                <a:srgbClr val="FFFFFF"/>
              </a:solidFill>
              <a:latin typeface="Calibri"/>
            </a:endParaRPr>
          </a:p>
        </p:txBody>
      </p:sp>
      <p:sp>
        <p:nvSpPr>
          <p:cNvPr id="11" name="TextBox 10">
            <a:extLst>
              <a:ext uri="{FF2B5EF4-FFF2-40B4-BE49-F238E27FC236}">
                <a16:creationId xmlns:a16="http://schemas.microsoft.com/office/drawing/2014/main" id="{3BC7BBB9-3605-B152-A676-5D2A12BC0427}"/>
              </a:ext>
            </a:extLst>
          </p:cNvPr>
          <p:cNvSpPr txBox="1"/>
          <p:nvPr/>
        </p:nvSpPr>
        <p:spPr>
          <a:xfrm>
            <a:off x="220577" y="2810943"/>
            <a:ext cx="6101123" cy="338554"/>
          </a:xfrm>
          <a:prstGeom prst="rect">
            <a:avLst/>
          </a:prstGeom>
          <a:noFill/>
        </p:spPr>
        <p:txBody>
          <a:bodyPr wrap="square">
            <a:spAutoFit/>
          </a:bodyPr>
          <a:lstStyle/>
          <a:p>
            <a:pPr defTabSz="1219170"/>
            <a:r>
              <a:rPr lang="en-US" sz="1600" b="1">
                <a:solidFill>
                  <a:srgbClr val="5CBFD4"/>
                </a:solidFill>
                <a:latin typeface="Arial"/>
                <a:ea typeface="Calibri"/>
                <a:cs typeface="Calibri"/>
              </a:rPr>
              <a:t>Business Objectives</a:t>
            </a:r>
            <a:endParaRPr lang="en-US" sz="1600" b="1">
              <a:solidFill>
                <a:srgbClr val="5CBFD4"/>
              </a:solidFill>
              <a:latin typeface="Arial"/>
              <a:cs typeface="Arial"/>
            </a:endParaRPr>
          </a:p>
        </p:txBody>
      </p:sp>
      <p:sp>
        <p:nvSpPr>
          <p:cNvPr id="17" name="Rectangle 16">
            <a:extLst>
              <a:ext uri="{FF2B5EF4-FFF2-40B4-BE49-F238E27FC236}">
                <a16:creationId xmlns:a16="http://schemas.microsoft.com/office/drawing/2014/main" id="{F43A5484-3B78-494A-3939-43E6A730E940}"/>
              </a:ext>
            </a:extLst>
          </p:cNvPr>
          <p:cNvSpPr/>
          <p:nvPr/>
        </p:nvSpPr>
        <p:spPr>
          <a:xfrm>
            <a:off x="285631" y="3168086"/>
            <a:ext cx="2127368"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Digital Transformation and Modernization</a:t>
            </a:r>
            <a:endParaRPr lang="en-US" sz="1333">
              <a:solidFill>
                <a:srgbClr val="FFFFFF"/>
              </a:solidFill>
              <a:latin typeface="Arial"/>
              <a:cs typeface="Arial"/>
            </a:endParaRPr>
          </a:p>
        </p:txBody>
      </p:sp>
      <p:sp>
        <p:nvSpPr>
          <p:cNvPr id="18" name="Rectangle 17">
            <a:extLst>
              <a:ext uri="{FF2B5EF4-FFF2-40B4-BE49-F238E27FC236}">
                <a16:creationId xmlns:a16="http://schemas.microsoft.com/office/drawing/2014/main" id="{722A1852-90FA-2276-10D1-A98DEBCCBA30}"/>
              </a:ext>
            </a:extLst>
          </p:cNvPr>
          <p:cNvSpPr/>
          <p:nvPr/>
        </p:nvSpPr>
        <p:spPr>
          <a:xfrm>
            <a:off x="2676153" y="3173681"/>
            <a:ext cx="194263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Operational </a:t>
            </a:r>
            <a:br>
              <a:rPr lang="en-US" sz="1333">
                <a:solidFill>
                  <a:srgbClr val="FFFFFF"/>
                </a:solidFill>
                <a:latin typeface="Arial"/>
                <a:ea typeface="Calibri"/>
                <a:cs typeface="Calibri"/>
              </a:rPr>
            </a:br>
            <a:r>
              <a:rPr lang="en-US" sz="1333">
                <a:solidFill>
                  <a:srgbClr val="FFFFFF"/>
                </a:solidFill>
                <a:latin typeface="Arial"/>
                <a:ea typeface="Calibri"/>
                <a:cs typeface="Calibri"/>
              </a:rPr>
              <a:t>Efficiency</a:t>
            </a:r>
            <a:endParaRPr lang="en-US" sz="1333">
              <a:solidFill>
                <a:srgbClr val="FFFFFF"/>
              </a:solidFill>
              <a:latin typeface="Arial"/>
              <a:cs typeface="Arial"/>
            </a:endParaRPr>
          </a:p>
        </p:txBody>
      </p:sp>
      <p:sp>
        <p:nvSpPr>
          <p:cNvPr id="25" name="Rectangle 24">
            <a:extLst>
              <a:ext uri="{FF2B5EF4-FFF2-40B4-BE49-F238E27FC236}">
                <a16:creationId xmlns:a16="http://schemas.microsoft.com/office/drawing/2014/main" id="{737E19C2-1C78-2CEA-A042-B39D34F54E89}"/>
              </a:ext>
            </a:extLst>
          </p:cNvPr>
          <p:cNvSpPr/>
          <p:nvPr/>
        </p:nvSpPr>
        <p:spPr>
          <a:xfrm>
            <a:off x="4878182" y="3160411"/>
            <a:ext cx="240631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Data-driven </a:t>
            </a:r>
            <a:br>
              <a:rPr lang="en-US" sz="1333">
                <a:solidFill>
                  <a:srgbClr val="FFFFFF"/>
                </a:solidFill>
                <a:latin typeface="Arial"/>
                <a:ea typeface="Calibri"/>
                <a:cs typeface="Calibri"/>
              </a:rPr>
            </a:br>
            <a:r>
              <a:rPr lang="en-US" sz="1333">
                <a:solidFill>
                  <a:srgbClr val="FFFFFF"/>
                </a:solidFill>
                <a:latin typeface="Arial"/>
                <a:ea typeface="Calibri"/>
                <a:cs typeface="Calibri"/>
              </a:rPr>
              <a:t>Decision Making</a:t>
            </a:r>
            <a:endParaRPr lang="en-US" sz="1333">
              <a:solidFill>
                <a:srgbClr val="FFFFFF"/>
              </a:solidFill>
              <a:latin typeface="Arial"/>
              <a:cs typeface="Arial"/>
            </a:endParaRPr>
          </a:p>
        </p:txBody>
      </p:sp>
      <p:sp>
        <p:nvSpPr>
          <p:cNvPr id="38" name="Rectangle 37">
            <a:extLst>
              <a:ext uri="{FF2B5EF4-FFF2-40B4-BE49-F238E27FC236}">
                <a16:creationId xmlns:a16="http://schemas.microsoft.com/office/drawing/2014/main" id="{0EC64E19-76BF-E2D8-3E49-E306596AF12F}"/>
              </a:ext>
            </a:extLst>
          </p:cNvPr>
          <p:cNvSpPr/>
          <p:nvPr/>
        </p:nvSpPr>
        <p:spPr>
          <a:xfrm>
            <a:off x="8269614" y="3153334"/>
            <a:ext cx="3546673" cy="1974789"/>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39" name="TextBox 38">
            <a:extLst>
              <a:ext uri="{FF2B5EF4-FFF2-40B4-BE49-F238E27FC236}">
                <a16:creationId xmlns:a16="http://schemas.microsoft.com/office/drawing/2014/main" id="{902AEA34-4836-A4FB-1E29-7D88DDFA688C}"/>
              </a:ext>
            </a:extLst>
          </p:cNvPr>
          <p:cNvSpPr txBox="1"/>
          <p:nvPr/>
        </p:nvSpPr>
        <p:spPr>
          <a:xfrm>
            <a:off x="8436233" y="3153334"/>
            <a:ext cx="315863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cs typeface="Calibri"/>
              </a:rPr>
              <a:t>Why </a:t>
            </a:r>
            <a:r>
              <a:rPr lang="en-US" sz="1600" b="1" err="1">
                <a:solidFill>
                  <a:srgbClr val="5CBFD4"/>
                </a:solidFill>
                <a:latin typeface="Arial"/>
                <a:cs typeface="Calibri"/>
              </a:rPr>
              <a:t>Zycus</a:t>
            </a:r>
            <a:r>
              <a:rPr lang="en-US" sz="1600" b="1">
                <a:solidFill>
                  <a:srgbClr val="5CBFD4"/>
                </a:solidFill>
                <a:latin typeface="Arial"/>
                <a:cs typeface="Calibri"/>
              </a:rPr>
              <a:t> was chosen?</a:t>
            </a:r>
            <a:endParaRPr lang="en-US" sz="2400">
              <a:solidFill>
                <a:srgbClr val="5CBFD4"/>
              </a:solidFill>
              <a:latin typeface="Calibri"/>
            </a:endParaRPr>
          </a:p>
        </p:txBody>
      </p:sp>
      <p:sp>
        <p:nvSpPr>
          <p:cNvPr id="40" name="TextBox 39">
            <a:extLst>
              <a:ext uri="{FF2B5EF4-FFF2-40B4-BE49-F238E27FC236}">
                <a16:creationId xmlns:a16="http://schemas.microsoft.com/office/drawing/2014/main" id="{5513F325-56B5-E1F6-88EF-3D0E19694713}"/>
              </a:ext>
            </a:extLst>
          </p:cNvPr>
          <p:cNvSpPr txBox="1"/>
          <p:nvPr/>
        </p:nvSpPr>
        <p:spPr>
          <a:xfrm>
            <a:off x="8578815" y="3833407"/>
            <a:ext cx="3103839" cy="13538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Ease of use </a:t>
            </a:r>
            <a:endParaRPr lang="en-US" sz="1333">
              <a:solidFill>
                <a:prstClr val="black"/>
              </a:solidFill>
              <a:latin typeface="Calibri"/>
              <a:ea typeface="Calibri"/>
              <a:cs typeface="Calibri"/>
            </a:endParaRPr>
          </a:p>
          <a:p>
            <a:pPr marL="228594" indent="-228594" defTabSz="1219170">
              <a:buFont typeface="Arial"/>
              <a:buChar char="•"/>
            </a:pPr>
            <a:r>
              <a:rPr lang="en-US" sz="1333">
                <a:solidFill>
                  <a:srgbClr val="FFFFFF"/>
                </a:solidFill>
                <a:latin typeface="Arial"/>
                <a:ea typeface="Calibri"/>
                <a:cs typeface="Arial"/>
              </a:rPr>
              <a:t>Best-in-class solutions</a:t>
            </a:r>
          </a:p>
          <a:p>
            <a:pPr marL="228594" indent="-228594" defTabSz="1219170">
              <a:buFont typeface="Arial"/>
              <a:buChar char="•"/>
            </a:pPr>
            <a:r>
              <a:rPr lang="en-US" sz="1333">
                <a:solidFill>
                  <a:srgbClr val="FFFFFF"/>
                </a:solidFill>
                <a:latin typeface="Arial"/>
                <a:ea typeface="Calibri"/>
                <a:cs typeface="Arial"/>
              </a:rPr>
              <a:t>Futuristic Technology: AI Innovation</a:t>
            </a:r>
          </a:p>
          <a:p>
            <a:pPr marL="228594" indent="-228594" defTabSz="1219170">
              <a:buFont typeface="Arial"/>
              <a:buChar char="•"/>
            </a:pPr>
            <a:r>
              <a:rPr lang="en-US" sz="1333">
                <a:solidFill>
                  <a:srgbClr val="FFFFFF"/>
                </a:solidFill>
                <a:latin typeface="Arial"/>
                <a:ea typeface="Calibri"/>
                <a:cs typeface="Arial"/>
              </a:rPr>
              <a:t>Premium support and services</a:t>
            </a:r>
          </a:p>
          <a:p>
            <a:pPr defTabSz="1219170"/>
            <a:endParaRPr lang="en-US" sz="1333">
              <a:solidFill>
                <a:srgbClr val="FFFFFF"/>
              </a:solidFill>
              <a:latin typeface="Arial"/>
              <a:ea typeface="Calibri"/>
              <a:cs typeface="Arial"/>
            </a:endParaRPr>
          </a:p>
        </p:txBody>
      </p:sp>
      <p:sp>
        <p:nvSpPr>
          <p:cNvPr id="31" name="TextBox 30">
            <a:extLst>
              <a:ext uri="{FF2B5EF4-FFF2-40B4-BE49-F238E27FC236}">
                <a16:creationId xmlns:a16="http://schemas.microsoft.com/office/drawing/2014/main" id="{5513F325-56B5-E1F6-88EF-3D0E19694713}"/>
              </a:ext>
            </a:extLst>
          </p:cNvPr>
          <p:cNvSpPr txBox="1"/>
          <p:nvPr/>
        </p:nvSpPr>
        <p:spPr>
          <a:xfrm>
            <a:off x="3765904" y="4289040"/>
            <a:ext cx="3445032"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Manual processes</a:t>
            </a:r>
            <a:endParaRPr lang="en-US" sz="1333">
              <a:solidFill>
                <a:prstClr val="black"/>
              </a:solidFill>
              <a:latin typeface="Calibri"/>
              <a:ea typeface="Calibri"/>
              <a:cs typeface="Calibri"/>
            </a:endParaRPr>
          </a:p>
          <a:p>
            <a:pPr marL="228594" indent="-228594" defTabSz="1219170">
              <a:buFont typeface="Arial"/>
              <a:buChar char="•"/>
            </a:pPr>
            <a:r>
              <a:rPr lang="en-US" sz="1333">
                <a:solidFill>
                  <a:srgbClr val="FFFFFF"/>
                </a:solidFill>
                <a:latin typeface="Arial"/>
                <a:ea typeface="Calibri"/>
                <a:cs typeface="Arial"/>
              </a:rPr>
              <a:t>Maverick spending</a:t>
            </a:r>
          </a:p>
          <a:p>
            <a:pPr marL="228594" indent="-228594" defTabSz="1219170">
              <a:buFont typeface="Arial"/>
              <a:buChar char="•"/>
            </a:pPr>
            <a:r>
              <a:rPr lang="en-US" sz="1333">
                <a:solidFill>
                  <a:srgbClr val="FFFFFF"/>
                </a:solidFill>
                <a:latin typeface="Arial"/>
                <a:ea typeface="Calibri"/>
                <a:cs typeface="Arial"/>
              </a:rPr>
              <a:t>Increasing costs due to inefficiencies</a:t>
            </a:r>
          </a:p>
        </p:txBody>
      </p:sp>
    </p:spTree>
    <p:extLst>
      <p:ext uri="{BB962C8B-B14F-4D97-AF65-F5344CB8AC3E}">
        <p14:creationId xmlns:p14="http://schemas.microsoft.com/office/powerpoint/2010/main" val="1788040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pic>
        <p:nvPicPr>
          <p:cNvPr id="4" name="Picture 3" descr="Background Verifications in Healthcare - Why They Are Important - IDfy">
            <a:extLst>
              <a:ext uri="{FF2B5EF4-FFF2-40B4-BE49-F238E27FC236}">
                <a16:creationId xmlns:a16="http://schemas.microsoft.com/office/drawing/2014/main" id="{D8131BEB-09B6-BCAA-756A-5B2D8F02ADEE}"/>
              </a:ext>
            </a:extLst>
          </p:cNvPr>
          <p:cNvPicPr>
            <a:picLocks noChangeAspect="1"/>
          </p:cNvPicPr>
          <p:nvPr/>
        </p:nvPicPr>
        <p:blipFill rotWithShape="1">
          <a:blip r:embed="rId2"/>
          <a:srcRect l="1230" t="9091" r="7861"/>
          <a:stretch/>
        </p:blipFill>
        <p:spPr>
          <a:xfrm>
            <a:off x="27" y="13"/>
            <a:ext cx="12191973" cy="6857987"/>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6" y="-1524510"/>
            <a:ext cx="4592271"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EE63F792-EB42-7C72-0BD7-FD4869F607EF}"/>
              </a:ext>
            </a:extLst>
          </p:cNvPr>
          <p:cNvSpPr>
            <a:spLocks noGrp="1"/>
          </p:cNvSpPr>
          <p:nvPr>
            <p:ph type="title"/>
          </p:nvPr>
        </p:nvSpPr>
        <p:spPr>
          <a:xfrm>
            <a:off x="404552" y="3091928"/>
            <a:ext cx="9078563" cy="2387600"/>
          </a:xfrm>
        </p:spPr>
        <p:txBody>
          <a:bodyPr vert="horz" lIns="121920" tIns="60960" rIns="121920" bIns="60960" rtlCol="0" anchor="b">
            <a:normAutofit/>
          </a:bodyPr>
          <a:lstStyle/>
          <a:p>
            <a:pPr algn="l" defTabSz="1219170">
              <a:lnSpc>
                <a:spcPct val="90000"/>
              </a:lnSpc>
            </a:pPr>
            <a:r>
              <a:rPr lang="en-US" sz="3733">
                <a:latin typeface="+mj-lt"/>
                <a:cs typeface="+mj-cs"/>
              </a:rPr>
              <a:t>One of the Largest Healthcare provider in south Africa transforms its s2c function with zycus</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6"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Tree>
    <p:extLst>
      <p:ext uri="{BB962C8B-B14F-4D97-AF65-F5344CB8AC3E}">
        <p14:creationId xmlns:p14="http://schemas.microsoft.com/office/powerpoint/2010/main" val="33496625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C64E19-76BF-E2D8-3E49-E306596AF12F}"/>
              </a:ext>
            </a:extLst>
          </p:cNvPr>
          <p:cNvSpPr/>
          <p:nvPr/>
        </p:nvSpPr>
        <p:spPr>
          <a:xfrm>
            <a:off x="220578" y="3921697"/>
            <a:ext cx="7063919" cy="1198936"/>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59295770-4CAB-8136-BDCB-35EAFFCB569C}"/>
              </a:ext>
            </a:extLst>
          </p:cNvPr>
          <p:cNvSpPr>
            <a:spLocks noGrp="1"/>
          </p:cNvSpPr>
          <p:nvPr>
            <p:ph type="title"/>
          </p:nvPr>
        </p:nvSpPr>
        <p:spPr>
          <a:xfrm>
            <a:off x="1874367" y="130857"/>
            <a:ext cx="8777475" cy="880840"/>
          </a:xfrm>
        </p:spPr>
        <p:txBody>
          <a:bodyPr>
            <a:noAutofit/>
          </a:bodyPr>
          <a:lstStyle/>
          <a:p>
            <a:r>
              <a:rPr lang="en-US" sz="1867">
                <a:latin typeface="Arial"/>
                <a:cs typeface="Arial"/>
              </a:rPr>
              <a:t>One of the Largest Healthcare Providers in South Africa selects Zycus to strengthen its source-to-contract processes</a:t>
            </a:r>
          </a:p>
        </p:txBody>
      </p:sp>
      <p:sp>
        <p:nvSpPr>
          <p:cNvPr id="4" name="TextBox 3">
            <a:extLst>
              <a:ext uri="{FF2B5EF4-FFF2-40B4-BE49-F238E27FC236}">
                <a16:creationId xmlns:a16="http://schemas.microsoft.com/office/drawing/2014/main" id="{EBFFCE0A-566E-8129-3095-325518D1B95A}"/>
              </a:ext>
            </a:extLst>
          </p:cNvPr>
          <p:cNvSpPr txBox="1"/>
          <p:nvPr/>
        </p:nvSpPr>
        <p:spPr>
          <a:xfrm>
            <a:off x="220578" y="1129633"/>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About the Company</a:t>
            </a:r>
            <a:endParaRPr lang="en-US" sz="1600" b="1">
              <a:solidFill>
                <a:srgbClr val="5CBFD4"/>
              </a:solidFill>
              <a:latin typeface="Arial"/>
              <a:cs typeface="Arial"/>
            </a:endParaRPr>
          </a:p>
        </p:txBody>
      </p:sp>
      <p:sp>
        <p:nvSpPr>
          <p:cNvPr id="5" name="TextBox 4">
            <a:extLst>
              <a:ext uri="{FF2B5EF4-FFF2-40B4-BE49-F238E27FC236}">
                <a16:creationId xmlns:a16="http://schemas.microsoft.com/office/drawing/2014/main" id="{9CD8CCAF-A3F8-E10E-B005-D71E9D86A915}"/>
              </a:ext>
            </a:extLst>
          </p:cNvPr>
          <p:cNvSpPr txBox="1"/>
          <p:nvPr/>
        </p:nvSpPr>
        <p:spPr>
          <a:xfrm>
            <a:off x="220577" y="1405366"/>
            <a:ext cx="11691087"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just" defTabSz="1219170"/>
            <a:r>
              <a:rPr lang="en-US" sz="1333">
                <a:solidFill>
                  <a:srgbClr val="FFFFFF"/>
                </a:solidFill>
                <a:latin typeface="Calibri"/>
              </a:rPr>
              <a:t>The organization is South Africa’s largest private healthcare provider. In addition to its world-class private hospital service, the organization provides primary healthcare, emergency medical services and mental health &amp; psychiatric services. The organization's service offering includes cancer care and occupational health. The organization also has the distinction of being a leading private trainer of emergency medical and nursing personnel in the country.</a:t>
            </a:r>
            <a:endParaRPr lang="en-US" sz="1333">
              <a:solidFill>
                <a:srgbClr val="FFFFFF"/>
              </a:solidFill>
              <a:latin typeface="Arial"/>
              <a:ea typeface="Calibri"/>
              <a:cs typeface="Arial"/>
            </a:endParaRPr>
          </a:p>
        </p:txBody>
      </p:sp>
      <p:sp>
        <p:nvSpPr>
          <p:cNvPr id="6" name="Rectangle 5">
            <a:extLst>
              <a:ext uri="{FF2B5EF4-FFF2-40B4-BE49-F238E27FC236}">
                <a16:creationId xmlns:a16="http://schemas.microsoft.com/office/drawing/2014/main" id="{64DCBFF2-5E17-02D4-11A7-25D5C10BC170}"/>
              </a:ext>
            </a:extLst>
          </p:cNvPr>
          <p:cNvSpPr/>
          <p:nvPr/>
        </p:nvSpPr>
        <p:spPr>
          <a:xfrm>
            <a:off x="300788" y="2199047"/>
            <a:ext cx="211221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b="1">
                <a:solidFill>
                  <a:srgbClr val="FFFFFF"/>
                </a:solidFill>
                <a:latin typeface="Arial"/>
                <a:ea typeface="Calibri"/>
                <a:cs typeface="Calibri"/>
              </a:rPr>
              <a:t>21K+</a:t>
            </a:r>
            <a:r>
              <a:rPr lang="en-US" sz="1600">
                <a:solidFill>
                  <a:srgbClr val="FFFFFF"/>
                </a:solidFill>
                <a:latin typeface="Arial"/>
                <a:ea typeface="Calibri"/>
                <a:cs typeface="Calibri"/>
              </a:rPr>
              <a:t> Employees</a:t>
            </a:r>
            <a:endParaRPr lang="en-US" sz="1600">
              <a:solidFill>
                <a:srgbClr val="FFFFFF"/>
              </a:solidFill>
              <a:latin typeface="Arial"/>
              <a:cs typeface="Arial"/>
            </a:endParaRPr>
          </a:p>
        </p:txBody>
      </p:sp>
      <p:sp>
        <p:nvSpPr>
          <p:cNvPr id="7" name="Rectangle 6">
            <a:extLst>
              <a:ext uri="{FF2B5EF4-FFF2-40B4-BE49-F238E27FC236}">
                <a16:creationId xmlns:a16="http://schemas.microsoft.com/office/drawing/2014/main" id="{BCD18CDC-8E3A-6ED3-4366-9739C5D194A8}"/>
              </a:ext>
            </a:extLst>
          </p:cNvPr>
          <p:cNvSpPr/>
          <p:nvPr/>
        </p:nvSpPr>
        <p:spPr>
          <a:xfrm>
            <a:off x="2680367" y="2199047"/>
            <a:ext cx="193842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b="1">
                <a:solidFill>
                  <a:srgbClr val="FFFFFF"/>
                </a:solidFill>
                <a:latin typeface="Arial"/>
                <a:ea typeface="Calibri"/>
                <a:cs typeface="Calibri"/>
              </a:rPr>
              <a:t>51 Hospitals</a:t>
            </a:r>
          </a:p>
        </p:txBody>
      </p:sp>
      <p:sp>
        <p:nvSpPr>
          <p:cNvPr id="8" name="Rectangle 7">
            <a:extLst>
              <a:ext uri="{FF2B5EF4-FFF2-40B4-BE49-F238E27FC236}">
                <a16:creationId xmlns:a16="http://schemas.microsoft.com/office/drawing/2014/main" id="{61C25C4C-FD3E-4209-428C-B962BE00888B}"/>
              </a:ext>
            </a:extLst>
          </p:cNvPr>
          <p:cNvSpPr/>
          <p:nvPr/>
        </p:nvSpPr>
        <p:spPr>
          <a:xfrm>
            <a:off x="4886156" y="2199049"/>
            <a:ext cx="2760667" cy="3758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00" b="1">
                <a:solidFill>
                  <a:srgbClr val="FFFFFF"/>
                </a:solidFill>
                <a:latin typeface="Arial"/>
                <a:ea typeface="Calibri"/>
                <a:cs typeface="Calibri"/>
              </a:rPr>
              <a:t>79 Sites &amp; 77 Clinics</a:t>
            </a:r>
          </a:p>
        </p:txBody>
      </p:sp>
      <p:sp>
        <p:nvSpPr>
          <p:cNvPr id="9" name="TextBox 8">
            <a:extLst>
              <a:ext uri="{FF2B5EF4-FFF2-40B4-BE49-F238E27FC236}">
                <a16:creationId xmlns:a16="http://schemas.microsoft.com/office/drawing/2014/main" id="{902AEA34-4836-A4FB-1E29-7D88DDFA688C}"/>
              </a:ext>
            </a:extLst>
          </p:cNvPr>
          <p:cNvSpPr txBox="1"/>
          <p:nvPr/>
        </p:nvSpPr>
        <p:spPr>
          <a:xfrm>
            <a:off x="300789" y="3992091"/>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Key Challenges</a:t>
            </a:r>
            <a:endParaRPr lang="en-US" sz="2400">
              <a:solidFill>
                <a:srgbClr val="5CBFD4"/>
              </a:solidFill>
              <a:latin typeface="Calibri"/>
            </a:endParaRPr>
          </a:p>
        </p:txBody>
      </p:sp>
      <p:sp>
        <p:nvSpPr>
          <p:cNvPr id="10" name="TextBox 9">
            <a:extLst>
              <a:ext uri="{FF2B5EF4-FFF2-40B4-BE49-F238E27FC236}">
                <a16:creationId xmlns:a16="http://schemas.microsoft.com/office/drawing/2014/main" id="{5513F325-56B5-E1F6-88EF-3D0E19694713}"/>
              </a:ext>
            </a:extLst>
          </p:cNvPr>
          <p:cNvSpPr txBox="1"/>
          <p:nvPr/>
        </p:nvSpPr>
        <p:spPr>
          <a:xfrm>
            <a:off x="356006" y="4268977"/>
            <a:ext cx="6546505"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Very high cycle times for sourcing and contracting </a:t>
            </a:r>
            <a:endParaRPr lang="en-US" sz="1333">
              <a:solidFill>
                <a:prstClr val="black"/>
              </a:solidFill>
              <a:latin typeface="Calibri"/>
              <a:ea typeface="Calibri"/>
              <a:cs typeface="Calibri"/>
            </a:endParaRPr>
          </a:p>
          <a:p>
            <a:pPr marL="228594" indent="-228594" defTabSz="1219170">
              <a:buFont typeface="Arial"/>
              <a:buChar char="•"/>
            </a:pPr>
            <a:r>
              <a:rPr lang="en-US" sz="1333">
                <a:solidFill>
                  <a:srgbClr val="FFFFFF"/>
                </a:solidFill>
                <a:latin typeface="Arial"/>
                <a:ea typeface="Calibri"/>
                <a:cs typeface="Arial"/>
              </a:rPr>
              <a:t>Lack of savings opportunities as no visibility into savings</a:t>
            </a:r>
          </a:p>
          <a:p>
            <a:pPr marL="228594" indent="-228594" defTabSz="1219170">
              <a:buFont typeface="Arial"/>
              <a:buChar char="•"/>
            </a:pPr>
            <a:r>
              <a:rPr lang="en-US" sz="1333">
                <a:solidFill>
                  <a:srgbClr val="FFFFFF"/>
                </a:solidFill>
                <a:latin typeface="Arial"/>
                <a:ea typeface="Calibri"/>
                <a:cs typeface="Arial"/>
              </a:rPr>
              <a:t>Lack of on-boarding compliance </a:t>
            </a:r>
          </a:p>
        </p:txBody>
      </p:sp>
      <p:sp>
        <p:nvSpPr>
          <p:cNvPr id="19" name="Rectangle 18">
            <a:extLst>
              <a:ext uri="{FF2B5EF4-FFF2-40B4-BE49-F238E27FC236}">
                <a16:creationId xmlns:a16="http://schemas.microsoft.com/office/drawing/2014/main" id="{217DF8AA-90E7-8559-ACFC-FA7DD112B21A}"/>
              </a:ext>
            </a:extLst>
          </p:cNvPr>
          <p:cNvSpPr/>
          <p:nvPr/>
        </p:nvSpPr>
        <p:spPr>
          <a:xfrm>
            <a:off x="6685" y="6145698"/>
            <a:ext cx="12178631" cy="7887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1600" b="1">
                <a:solidFill>
                  <a:srgbClr val="FFFFFF"/>
                </a:solidFill>
                <a:latin typeface="Arial"/>
                <a:ea typeface="Calibri"/>
                <a:cs typeface="Calibri"/>
              </a:rPr>
              <a:t> Solutions Opted from Zycus</a:t>
            </a:r>
          </a:p>
        </p:txBody>
      </p:sp>
      <p:sp>
        <p:nvSpPr>
          <p:cNvPr id="20" name="Rectangle 19">
            <a:extLst>
              <a:ext uri="{FF2B5EF4-FFF2-40B4-BE49-F238E27FC236}">
                <a16:creationId xmlns:a16="http://schemas.microsoft.com/office/drawing/2014/main" id="{A0C2B55B-42E4-DBAE-B594-8DB37DD724A8}"/>
              </a:ext>
            </a:extLst>
          </p:cNvPr>
          <p:cNvSpPr/>
          <p:nvPr/>
        </p:nvSpPr>
        <p:spPr>
          <a:xfrm>
            <a:off x="3154946"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iSource</a:t>
            </a:r>
          </a:p>
        </p:txBody>
      </p:sp>
      <p:sp>
        <p:nvSpPr>
          <p:cNvPr id="35" name="TextBox 34">
            <a:extLst>
              <a:ext uri="{FF2B5EF4-FFF2-40B4-BE49-F238E27FC236}">
                <a16:creationId xmlns:a16="http://schemas.microsoft.com/office/drawing/2014/main" id="{448C1571-1CC4-F29C-C321-602BC509FC7E}"/>
              </a:ext>
            </a:extLst>
          </p:cNvPr>
          <p:cNvSpPr txBox="1"/>
          <p:nvPr/>
        </p:nvSpPr>
        <p:spPr>
          <a:xfrm>
            <a:off x="190537" y="5341578"/>
            <a:ext cx="11867497" cy="96423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333">
                <a:solidFill>
                  <a:srgbClr val="FFFFFF"/>
                </a:solidFill>
                <a:latin typeface="Calibri"/>
                <a:ea typeface="Calibri"/>
                <a:cs typeface="Calibri"/>
              </a:rPr>
              <a:t>"We are focused on growing our investments in people, infrastructure, and technology and developing lasting relationships with healthcare professionals. Technology being a key pillar of our growth story, we have partnered with Zycus as transforming our procurement processes will help us deliver value to our stakeholders</a:t>
            </a:r>
            <a:endParaRPr lang="en-US" sz="2400">
              <a:solidFill>
                <a:srgbClr val="FFFFFF"/>
              </a:solidFill>
              <a:latin typeface="Calibri"/>
            </a:endParaRPr>
          </a:p>
          <a:p>
            <a:pPr defTabSz="1219170"/>
            <a:r>
              <a:rPr lang="en-US" sz="1333">
                <a:solidFill>
                  <a:srgbClr val="FFFFFF"/>
                </a:solidFill>
                <a:latin typeface="Calibri"/>
              </a:rPr>
              <a:t> </a:t>
            </a:r>
            <a:r>
              <a:rPr lang="en-US" sz="1333" b="1">
                <a:solidFill>
                  <a:srgbClr val="FFFFFF"/>
                </a:solidFill>
                <a:latin typeface="Calibri"/>
              </a:rPr>
              <a:t>– </a:t>
            </a:r>
            <a:r>
              <a:rPr lang="en-US" sz="1333" b="1">
                <a:solidFill>
                  <a:srgbClr val="5CBFD4"/>
                </a:solidFill>
                <a:latin typeface="Arial"/>
                <a:cs typeface="Arial"/>
              </a:rPr>
              <a:t> General Manager, Group Procurement </a:t>
            </a:r>
            <a:endParaRPr lang="en-US" sz="1333" b="1">
              <a:solidFill>
                <a:srgbClr val="5CBFD4"/>
              </a:solidFill>
              <a:latin typeface="Arial" panose="020B0604020202020204" pitchFamily="34" charset="0"/>
              <a:cs typeface="Arial" panose="020B0604020202020204" pitchFamily="34" charset="0"/>
            </a:endParaRPr>
          </a:p>
          <a:p>
            <a:pPr defTabSz="1219170"/>
            <a:endParaRPr lang="en-US" sz="1467" b="1">
              <a:solidFill>
                <a:srgbClr val="FFFFFF"/>
              </a:solidFill>
              <a:latin typeface="Arial"/>
              <a:cs typeface="Arial"/>
            </a:endParaRPr>
          </a:p>
        </p:txBody>
      </p:sp>
      <p:sp>
        <p:nvSpPr>
          <p:cNvPr id="11" name="TextBox 10">
            <a:extLst>
              <a:ext uri="{FF2B5EF4-FFF2-40B4-BE49-F238E27FC236}">
                <a16:creationId xmlns:a16="http://schemas.microsoft.com/office/drawing/2014/main" id="{3BC7BBB9-3605-B152-A676-5D2A12BC0427}"/>
              </a:ext>
            </a:extLst>
          </p:cNvPr>
          <p:cNvSpPr txBox="1"/>
          <p:nvPr/>
        </p:nvSpPr>
        <p:spPr>
          <a:xfrm>
            <a:off x="220577" y="2810943"/>
            <a:ext cx="6101123" cy="338554"/>
          </a:xfrm>
          <a:prstGeom prst="rect">
            <a:avLst/>
          </a:prstGeom>
          <a:noFill/>
        </p:spPr>
        <p:txBody>
          <a:bodyPr wrap="square">
            <a:spAutoFit/>
          </a:bodyPr>
          <a:lstStyle/>
          <a:p>
            <a:pPr defTabSz="1219170"/>
            <a:r>
              <a:rPr lang="en-US" sz="1600" b="1">
                <a:solidFill>
                  <a:srgbClr val="5CBFD4"/>
                </a:solidFill>
                <a:latin typeface="Arial"/>
                <a:ea typeface="Calibri"/>
                <a:cs typeface="Calibri"/>
              </a:rPr>
              <a:t>Business Objectives</a:t>
            </a:r>
            <a:endParaRPr lang="en-US" sz="1600" b="1">
              <a:solidFill>
                <a:srgbClr val="5CBFD4"/>
              </a:solidFill>
              <a:latin typeface="Arial"/>
              <a:cs typeface="Arial"/>
            </a:endParaRPr>
          </a:p>
        </p:txBody>
      </p:sp>
      <p:sp>
        <p:nvSpPr>
          <p:cNvPr id="17" name="Rectangle 16">
            <a:extLst>
              <a:ext uri="{FF2B5EF4-FFF2-40B4-BE49-F238E27FC236}">
                <a16:creationId xmlns:a16="http://schemas.microsoft.com/office/drawing/2014/main" id="{F43A5484-3B78-494A-3939-43E6A730E940}"/>
              </a:ext>
            </a:extLst>
          </p:cNvPr>
          <p:cNvSpPr/>
          <p:nvPr/>
        </p:nvSpPr>
        <p:spPr>
          <a:xfrm>
            <a:off x="285631" y="3168086"/>
            <a:ext cx="2127368"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Category Management through Sourcing</a:t>
            </a:r>
          </a:p>
        </p:txBody>
      </p:sp>
      <p:sp>
        <p:nvSpPr>
          <p:cNvPr id="18" name="Rectangle 17">
            <a:extLst>
              <a:ext uri="{FF2B5EF4-FFF2-40B4-BE49-F238E27FC236}">
                <a16:creationId xmlns:a16="http://schemas.microsoft.com/office/drawing/2014/main" id="{722A1852-90FA-2276-10D1-A98DEBCCBA30}"/>
              </a:ext>
            </a:extLst>
          </p:cNvPr>
          <p:cNvSpPr/>
          <p:nvPr/>
        </p:nvSpPr>
        <p:spPr>
          <a:xfrm>
            <a:off x="2676153" y="3173681"/>
            <a:ext cx="194263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Improving Cycle Times</a:t>
            </a:r>
          </a:p>
        </p:txBody>
      </p:sp>
      <p:sp>
        <p:nvSpPr>
          <p:cNvPr id="25" name="Rectangle 24">
            <a:extLst>
              <a:ext uri="{FF2B5EF4-FFF2-40B4-BE49-F238E27FC236}">
                <a16:creationId xmlns:a16="http://schemas.microsoft.com/office/drawing/2014/main" id="{737E19C2-1C78-2CEA-A042-B39D34F54E89}"/>
              </a:ext>
            </a:extLst>
          </p:cNvPr>
          <p:cNvSpPr/>
          <p:nvPr/>
        </p:nvSpPr>
        <p:spPr>
          <a:xfrm>
            <a:off x="4878182" y="3160411"/>
            <a:ext cx="240631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Increasing Spend Under Management</a:t>
            </a:r>
          </a:p>
        </p:txBody>
      </p:sp>
      <p:sp>
        <p:nvSpPr>
          <p:cNvPr id="38" name="Rectangle 37">
            <a:extLst>
              <a:ext uri="{FF2B5EF4-FFF2-40B4-BE49-F238E27FC236}">
                <a16:creationId xmlns:a16="http://schemas.microsoft.com/office/drawing/2014/main" id="{0EC64E19-76BF-E2D8-3E49-E306596AF12F}"/>
              </a:ext>
            </a:extLst>
          </p:cNvPr>
          <p:cNvSpPr/>
          <p:nvPr/>
        </p:nvSpPr>
        <p:spPr>
          <a:xfrm>
            <a:off x="8269614" y="2431439"/>
            <a:ext cx="3546673" cy="2696684"/>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39" name="TextBox 38">
            <a:extLst>
              <a:ext uri="{FF2B5EF4-FFF2-40B4-BE49-F238E27FC236}">
                <a16:creationId xmlns:a16="http://schemas.microsoft.com/office/drawing/2014/main" id="{902AEA34-4836-A4FB-1E29-7D88DDFA688C}"/>
              </a:ext>
            </a:extLst>
          </p:cNvPr>
          <p:cNvSpPr txBox="1"/>
          <p:nvPr/>
        </p:nvSpPr>
        <p:spPr>
          <a:xfrm>
            <a:off x="8422865" y="2538387"/>
            <a:ext cx="315863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cs typeface="Calibri"/>
              </a:rPr>
              <a:t>Why </a:t>
            </a:r>
            <a:r>
              <a:rPr lang="en-US" sz="1600" b="1" err="1">
                <a:solidFill>
                  <a:srgbClr val="5CBFD4"/>
                </a:solidFill>
                <a:latin typeface="Arial"/>
                <a:cs typeface="Calibri"/>
              </a:rPr>
              <a:t>Zycus</a:t>
            </a:r>
            <a:r>
              <a:rPr lang="en-US" sz="1600" b="1">
                <a:solidFill>
                  <a:srgbClr val="5CBFD4"/>
                </a:solidFill>
                <a:latin typeface="Arial"/>
                <a:cs typeface="Calibri"/>
              </a:rPr>
              <a:t> was chosen?</a:t>
            </a:r>
            <a:endParaRPr lang="en-US" sz="2400">
              <a:solidFill>
                <a:srgbClr val="5CBFD4"/>
              </a:solidFill>
              <a:latin typeface="Calibri"/>
            </a:endParaRPr>
          </a:p>
        </p:txBody>
      </p:sp>
      <p:sp>
        <p:nvSpPr>
          <p:cNvPr id="40" name="TextBox 39">
            <a:extLst>
              <a:ext uri="{FF2B5EF4-FFF2-40B4-BE49-F238E27FC236}">
                <a16:creationId xmlns:a16="http://schemas.microsoft.com/office/drawing/2014/main" id="{5513F325-56B5-E1F6-88EF-3D0E19694713}"/>
              </a:ext>
            </a:extLst>
          </p:cNvPr>
          <p:cNvSpPr txBox="1"/>
          <p:nvPr/>
        </p:nvSpPr>
        <p:spPr>
          <a:xfrm>
            <a:off x="8477665" y="2975682"/>
            <a:ext cx="3103839" cy="229800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600">
                <a:solidFill>
                  <a:srgbClr val="FFFFFF"/>
                </a:solidFill>
                <a:latin typeface="Arial"/>
                <a:ea typeface="Calibri"/>
                <a:cs typeface="Arial"/>
              </a:rPr>
              <a:t>Market leading Automation solution to reduce cycle times</a:t>
            </a:r>
          </a:p>
          <a:p>
            <a:pPr marL="228594" indent="-228594" defTabSz="1219170">
              <a:buFont typeface="Arial"/>
              <a:buChar char="•"/>
            </a:pPr>
            <a:r>
              <a:rPr lang="en-US" sz="1600">
                <a:solidFill>
                  <a:srgbClr val="FFFFFF"/>
                </a:solidFill>
                <a:latin typeface="Arial"/>
                <a:ea typeface="Calibri"/>
                <a:cs typeface="Arial"/>
              </a:rPr>
              <a:t>Ease of Use</a:t>
            </a:r>
          </a:p>
          <a:p>
            <a:pPr marL="228594" indent="-228594" defTabSz="1219170">
              <a:buFont typeface="Arial,Sans-Serif"/>
              <a:buChar char="•"/>
            </a:pPr>
            <a:r>
              <a:rPr lang="en-US" sz="1600">
                <a:solidFill>
                  <a:srgbClr val="FFFFFF"/>
                </a:solidFill>
                <a:latin typeface="Arial"/>
                <a:ea typeface="Calibri"/>
                <a:cs typeface="Arial"/>
              </a:rPr>
              <a:t>Strong product road map with AI innovation capabilities</a:t>
            </a:r>
          </a:p>
          <a:p>
            <a:pPr marL="228594" indent="-228594" defTabSz="1219170">
              <a:buFont typeface="Arial"/>
              <a:buChar char="•"/>
            </a:pPr>
            <a:endParaRPr lang="en-US" sz="1600">
              <a:solidFill>
                <a:srgbClr val="FFFFFF"/>
              </a:solidFill>
              <a:latin typeface="Arial"/>
              <a:ea typeface="Calibri"/>
              <a:cs typeface="Arial"/>
            </a:endParaRPr>
          </a:p>
          <a:p>
            <a:pPr defTabSz="1219170"/>
            <a:endParaRPr lang="en-US" sz="1333">
              <a:solidFill>
                <a:srgbClr val="FFFFFF"/>
              </a:solidFill>
              <a:latin typeface="Arial"/>
              <a:ea typeface="Calibri"/>
              <a:cs typeface="Arial"/>
            </a:endParaRPr>
          </a:p>
        </p:txBody>
      </p:sp>
      <p:sp>
        <p:nvSpPr>
          <p:cNvPr id="12" name="Rectangle 11">
            <a:extLst>
              <a:ext uri="{FF2B5EF4-FFF2-40B4-BE49-F238E27FC236}">
                <a16:creationId xmlns:a16="http://schemas.microsoft.com/office/drawing/2014/main" id="{9D47EAA2-D223-0AB7-2C70-BAA5F2D91C68}"/>
              </a:ext>
            </a:extLst>
          </p:cNvPr>
          <p:cNvSpPr/>
          <p:nvPr/>
        </p:nvSpPr>
        <p:spPr>
          <a:xfrm>
            <a:off x="5374104"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iSupplier</a:t>
            </a:r>
          </a:p>
        </p:txBody>
      </p:sp>
      <p:sp>
        <p:nvSpPr>
          <p:cNvPr id="13" name="Rectangle 12">
            <a:extLst>
              <a:ext uri="{FF2B5EF4-FFF2-40B4-BE49-F238E27FC236}">
                <a16:creationId xmlns:a16="http://schemas.microsoft.com/office/drawing/2014/main" id="{CAF25497-FFDA-A107-4BCA-F5AF0CDB33A9}"/>
              </a:ext>
            </a:extLst>
          </p:cNvPr>
          <p:cNvSpPr/>
          <p:nvPr/>
        </p:nvSpPr>
        <p:spPr>
          <a:xfrm>
            <a:off x="6470313"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iRisk</a:t>
            </a:r>
          </a:p>
        </p:txBody>
      </p:sp>
      <p:sp>
        <p:nvSpPr>
          <p:cNvPr id="14" name="Rectangle 13">
            <a:extLst>
              <a:ext uri="{FF2B5EF4-FFF2-40B4-BE49-F238E27FC236}">
                <a16:creationId xmlns:a16="http://schemas.microsoft.com/office/drawing/2014/main" id="{02599D41-7554-EE6B-97E0-880C37E4BA57}"/>
              </a:ext>
            </a:extLst>
          </p:cNvPr>
          <p:cNvSpPr/>
          <p:nvPr/>
        </p:nvSpPr>
        <p:spPr>
          <a:xfrm>
            <a:off x="7579890" y="6356683"/>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iAnalyze</a:t>
            </a:r>
          </a:p>
        </p:txBody>
      </p:sp>
      <p:sp>
        <p:nvSpPr>
          <p:cNvPr id="16" name="Rectangle 15">
            <a:extLst>
              <a:ext uri="{FF2B5EF4-FFF2-40B4-BE49-F238E27FC236}">
                <a16:creationId xmlns:a16="http://schemas.microsoft.com/office/drawing/2014/main" id="{A28AC4EE-06B3-F922-7243-D0E82B9F11C2}"/>
              </a:ext>
            </a:extLst>
          </p:cNvPr>
          <p:cNvSpPr/>
          <p:nvPr/>
        </p:nvSpPr>
        <p:spPr>
          <a:xfrm>
            <a:off x="8702840" y="6356683"/>
            <a:ext cx="1016401"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iConsole</a:t>
            </a:r>
            <a:r>
              <a:rPr lang="en-US" sz="1467">
                <a:solidFill>
                  <a:srgbClr val="FFFFFF"/>
                </a:solidFill>
                <a:latin typeface="Arial"/>
                <a:cs typeface="Calibri"/>
              </a:rPr>
              <a:t> &amp; SSO</a:t>
            </a:r>
          </a:p>
        </p:txBody>
      </p:sp>
      <p:sp>
        <p:nvSpPr>
          <p:cNvPr id="21" name="Rectangle 20">
            <a:extLst>
              <a:ext uri="{FF2B5EF4-FFF2-40B4-BE49-F238E27FC236}">
                <a16:creationId xmlns:a16="http://schemas.microsoft.com/office/drawing/2014/main" id="{7E06A18B-1812-9964-1ED3-AE4B0169AF17}"/>
              </a:ext>
            </a:extLst>
          </p:cNvPr>
          <p:cNvSpPr/>
          <p:nvPr/>
        </p:nvSpPr>
        <p:spPr>
          <a:xfrm>
            <a:off x="4251157"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IContract</a:t>
            </a:r>
          </a:p>
        </p:txBody>
      </p:sp>
    </p:spTree>
    <p:extLst>
      <p:ext uri="{BB962C8B-B14F-4D97-AF65-F5344CB8AC3E}">
        <p14:creationId xmlns:p14="http://schemas.microsoft.com/office/powerpoint/2010/main" val="636172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pic>
        <p:nvPicPr>
          <p:cNvPr id="5" name="Picture 4" descr="A store with shelves of food and flowers&#10;&#10;Description automatically generated">
            <a:extLst>
              <a:ext uri="{FF2B5EF4-FFF2-40B4-BE49-F238E27FC236}">
                <a16:creationId xmlns:a16="http://schemas.microsoft.com/office/drawing/2014/main" id="{B245E8C9-F94E-0650-174D-CBBC31E0A7C0}"/>
              </a:ext>
            </a:extLst>
          </p:cNvPr>
          <p:cNvPicPr>
            <a:picLocks noChangeAspect="1"/>
          </p:cNvPicPr>
          <p:nvPr/>
        </p:nvPicPr>
        <p:blipFill rotWithShape="1">
          <a:blip r:embed="rId2"/>
          <a:srcRect t="9493" r="9091"/>
          <a:stretch/>
        </p:blipFill>
        <p:spPr>
          <a:xfrm>
            <a:off x="27" y="13"/>
            <a:ext cx="12191973" cy="6857987"/>
          </a:xfrm>
          <a:prstGeom prst="rect">
            <a:avLst/>
          </a:prstGeom>
        </p:spPr>
      </p:pic>
      <p:sp>
        <p:nvSpPr>
          <p:cNvPr id="31" name="Rectangle 3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6" y="-1524510"/>
            <a:ext cx="4592271"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EE63F792-EB42-7C72-0BD7-FD4869F607EF}"/>
              </a:ext>
            </a:extLst>
          </p:cNvPr>
          <p:cNvSpPr>
            <a:spLocks noGrp="1"/>
          </p:cNvSpPr>
          <p:nvPr>
            <p:ph type="title"/>
          </p:nvPr>
        </p:nvSpPr>
        <p:spPr>
          <a:xfrm>
            <a:off x="404552" y="3091928"/>
            <a:ext cx="9078563" cy="2387600"/>
          </a:xfrm>
        </p:spPr>
        <p:txBody>
          <a:bodyPr vert="horz" lIns="121920" tIns="60960" rIns="121920" bIns="60960" rtlCol="0" anchor="b">
            <a:normAutofit/>
          </a:bodyPr>
          <a:lstStyle/>
          <a:p>
            <a:pPr algn="l" defTabSz="1219170">
              <a:lnSpc>
                <a:spcPct val="90000"/>
              </a:lnSpc>
            </a:pPr>
            <a:r>
              <a:rPr lang="en-US" sz="4133">
                <a:latin typeface="+mj-lt"/>
                <a:cs typeface="+mj-cs"/>
              </a:rPr>
              <a:t>Retail giant in south africa </a:t>
            </a:r>
            <a:br>
              <a:rPr lang="en-US" sz="4133">
                <a:latin typeface="+mj-lt"/>
                <a:cs typeface="+mj-cs"/>
              </a:rPr>
            </a:br>
            <a:r>
              <a:rPr lang="en-US" sz="4133">
                <a:latin typeface="+mj-lt"/>
                <a:cs typeface="+mj-cs"/>
              </a:rPr>
              <a:t>improves its source to contract processes with Zycus </a:t>
            </a:r>
          </a:p>
        </p:txBody>
      </p:sp>
      <p:sp>
        <p:nvSpPr>
          <p:cNvPr id="33" name="Rectangle: Rounded Corners 3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6"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Tree>
    <p:extLst>
      <p:ext uri="{BB962C8B-B14F-4D97-AF65-F5344CB8AC3E}">
        <p14:creationId xmlns:p14="http://schemas.microsoft.com/office/powerpoint/2010/main" val="3528027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C64E19-76BF-E2D8-3E49-E306596AF12F}"/>
              </a:ext>
            </a:extLst>
          </p:cNvPr>
          <p:cNvSpPr/>
          <p:nvPr/>
        </p:nvSpPr>
        <p:spPr>
          <a:xfrm>
            <a:off x="220578" y="3921697"/>
            <a:ext cx="7063919" cy="1198936"/>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59295770-4CAB-8136-BDCB-35EAFFCB569C}"/>
              </a:ext>
            </a:extLst>
          </p:cNvPr>
          <p:cNvSpPr>
            <a:spLocks noGrp="1"/>
          </p:cNvSpPr>
          <p:nvPr>
            <p:ph type="title"/>
          </p:nvPr>
        </p:nvSpPr>
        <p:spPr>
          <a:xfrm>
            <a:off x="1233319" y="94572"/>
            <a:ext cx="9459264" cy="867472"/>
          </a:xfrm>
        </p:spPr>
        <p:txBody>
          <a:bodyPr>
            <a:noAutofit/>
          </a:bodyPr>
          <a:lstStyle/>
          <a:p>
            <a:r>
              <a:rPr lang="en-US" sz="1867">
                <a:latin typeface="Arial"/>
                <a:cs typeface="Arial"/>
              </a:rPr>
              <a:t>South Africa's retail giant improves their source-to-contract processes </a:t>
            </a:r>
            <a:br>
              <a:rPr lang="en-US" sz="1867">
                <a:latin typeface="Arial"/>
                <a:cs typeface="Arial"/>
              </a:rPr>
            </a:br>
            <a:r>
              <a:rPr lang="en-US" sz="1867">
                <a:latin typeface="Arial"/>
                <a:cs typeface="Arial"/>
              </a:rPr>
              <a:t>with Zycus AI powered Merlin CLM solutions</a:t>
            </a:r>
          </a:p>
        </p:txBody>
      </p:sp>
      <p:sp>
        <p:nvSpPr>
          <p:cNvPr id="4" name="TextBox 3">
            <a:extLst>
              <a:ext uri="{FF2B5EF4-FFF2-40B4-BE49-F238E27FC236}">
                <a16:creationId xmlns:a16="http://schemas.microsoft.com/office/drawing/2014/main" id="{EBFFCE0A-566E-8129-3095-325518D1B95A}"/>
              </a:ext>
            </a:extLst>
          </p:cNvPr>
          <p:cNvSpPr txBox="1"/>
          <p:nvPr/>
        </p:nvSpPr>
        <p:spPr>
          <a:xfrm>
            <a:off x="220578" y="1129633"/>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About the Company</a:t>
            </a:r>
            <a:endParaRPr lang="en-US" sz="1600" b="1">
              <a:solidFill>
                <a:srgbClr val="5CBFD4"/>
              </a:solidFill>
              <a:latin typeface="Arial"/>
              <a:cs typeface="Arial"/>
            </a:endParaRPr>
          </a:p>
        </p:txBody>
      </p:sp>
      <p:sp>
        <p:nvSpPr>
          <p:cNvPr id="5" name="TextBox 4">
            <a:extLst>
              <a:ext uri="{FF2B5EF4-FFF2-40B4-BE49-F238E27FC236}">
                <a16:creationId xmlns:a16="http://schemas.microsoft.com/office/drawing/2014/main" id="{9CD8CCAF-A3F8-E10E-B005-D71E9D86A915}"/>
              </a:ext>
            </a:extLst>
          </p:cNvPr>
          <p:cNvSpPr txBox="1"/>
          <p:nvPr/>
        </p:nvSpPr>
        <p:spPr>
          <a:xfrm>
            <a:off x="220577" y="1405365"/>
            <a:ext cx="11691087" cy="53335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IN" sz="1333">
                <a:solidFill>
                  <a:srgbClr val="FFFFFF"/>
                </a:solidFill>
                <a:latin typeface="Arial"/>
                <a:cs typeface="Arial"/>
              </a:rPr>
              <a:t>With an annual revenue of $60+ billion, the organization is a leading African retailer offering a range of primarily private label products. It offers a wide range of quality clothing, general merchandise and food products with a focus on innovation, value, and sustainability.</a:t>
            </a:r>
            <a:endParaRPr lang="en-US" sz="1333">
              <a:solidFill>
                <a:srgbClr val="FFFFFF"/>
              </a:solidFill>
              <a:latin typeface="Arial"/>
              <a:ea typeface="Calibri"/>
              <a:cs typeface="Arial"/>
            </a:endParaRPr>
          </a:p>
        </p:txBody>
      </p:sp>
      <p:sp>
        <p:nvSpPr>
          <p:cNvPr id="6" name="Rectangle 5">
            <a:extLst>
              <a:ext uri="{FF2B5EF4-FFF2-40B4-BE49-F238E27FC236}">
                <a16:creationId xmlns:a16="http://schemas.microsoft.com/office/drawing/2014/main" id="{64DCBFF2-5E17-02D4-11A7-25D5C10BC170}"/>
              </a:ext>
            </a:extLst>
          </p:cNvPr>
          <p:cNvSpPr/>
          <p:nvPr/>
        </p:nvSpPr>
        <p:spPr>
          <a:xfrm>
            <a:off x="300788" y="2044439"/>
            <a:ext cx="211221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a:solidFill>
                  <a:srgbClr val="FFFFFF"/>
                </a:solidFill>
                <a:latin typeface="Arial"/>
                <a:ea typeface="Calibri"/>
                <a:cs typeface="Calibri"/>
              </a:rPr>
              <a:t>33K Employees</a:t>
            </a:r>
            <a:endParaRPr lang="en-US" sz="1600">
              <a:solidFill>
                <a:srgbClr val="FFFFFF"/>
              </a:solidFill>
              <a:latin typeface="Arial"/>
              <a:cs typeface="Arial"/>
            </a:endParaRPr>
          </a:p>
        </p:txBody>
      </p:sp>
      <p:sp>
        <p:nvSpPr>
          <p:cNvPr id="7" name="Rectangle 6">
            <a:extLst>
              <a:ext uri="{FF2B5EF4-FFF2-40B4-BE49-F238E27FC236}">
                <a16:creationId xmlns:a16="http://schemas.microsoft.com/office/drawing/2014/main" id="{BCD18CDC-8E3A-6ED3-4366-9739C5D194A8}"/>
              </a:ext>
            </a:extLst>
          </p:cNvPr>
          <p:cNvSpPr/>
          <p:nvPr/>
        </p:nvSpPr>
        <p:spPr>
          <a:xfrm>
            <a:off x="2519947" y="2044439"/>
            <a:ext cx="2285999"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b="1">
                <a:solidFill>
                  <a:srgbClr val="FFFFFF"/>
                </a:solidFill>
                <a:latin typeface="Arial"/>
                <a:ea typeface="Calibri"/>
                <a:cs typeface="Calibri"/>
              </a:rPr>
              <a:t>719 Stores globally</a:t>
            </a:r>
          </a:p>
        </p:txBody>
      </p:sp>
      <p:sp>
        <p:nvSpPr>
          <p:cNvPr id="8" name="Rectangle 7">
            <a:extLst>
              <a:ext uri="{FF2B5EF4-FFF2-40B4-BE49-F238E27FC236}">
                <a16:creationId xmlns:a16="http://schemas.microsoft.com/office/drawing/2014/main" id="{61C25C4C-FD3E-4209-428C-B962BE00888B}"/>
              </a:ext>
            </a:extLst>
          </p:cNvPr>
          <p:cNvSpPr/>
          <p:nvPr/>
        </p:nvSpPr>
        <p:spPr>
          <a:xfrm>
            <a:off x="4886156" y="2044440"/>
            <a:ext cx="2399720" cy="367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b="1">
                <a:solidFill>
                  <a:srgbClr val="FFFFFF"/>
                </a:solidFill>
                <a:latin typeface="Arial"/>
                <a:ea typeface="Calibri"/>
                <a:cs typeface="Calibri"/>
              </a:rPr>
              <a:t>10 African Markets</a:t>
            </a:r>
          </a:p>
        </p:txBody>
      </p:sp>
      <p:sp>
        <p:nvSpPr>
          <p:cNvPr id="9" name="TextBox 8">
            <a:extLst>
              <a:ext uri="{FF2B5EF4-FFF2-40B4-BE49-F238E27FC236}">
                <a16:creationId xmlns:a16="http://schemas.microsoft.com/office/drawing/2014/main" id="{902AEA34-4836-A4FB-1E29-7D88DDFA688C}"/>
              </a:ext>
            </a:extLst>
          </p:cNvPr>
          <p:cNvSpPr txBox="1"/>
          <p:nvPr/>
        </p:nvSpPr>
        <p:spPr>
          <a:xfrm>
            <a:off x="300789" y="3992091"/>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Key Challenges</a:t>
            </a:r>
            <a:endParaRPr lang="en-US" sz="2400">
              <a:solidFill>
                <a:srgbClr val="5CBFD4"/>
              </a:solidFill>
              <a:latin typeface="Calibri"/>
            </a:endParaRPr>
          </a:p>
        </p:txBody>
      </p:sp>
      <p:sp>
        <p:nvSpPr>
          <p:cNvPr id="10" name="TextBox 9">
            <a:extLst>
              <a:ext uri="{FF2B5EF4-FFF2-40B4-BE49-F238E27FC236}">
                <a16:creationId xmlns:a16="http://schemas.microsoft.com/office/drawing/2014/main" id="{5513F325-56B5-E1F6-88EF-3D0E19694713}"/>
              </a:ext>
            </a:extLst>
          </p:cNvPr>
          <p:cNvSpPr txBox="1"/>
          <p:nvPr/>
        </p:nvSpPr>
        <p:spPr>
          <a:xfrm>
            <a:off x="356006" y="4232694"/>
            <a:ext cx="6838063"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Lack of a system and reporting across South Africa and Australia operations</a:t>
            </a:r>
          </a:p>
          <a:p>
            <a:pPr marL="228594" indent="-228594" defTabSz="1219170">
              <a:buFont typeface="Arial"/>
              <a:buChar char="•"/>
            </a:pPr>
            <a:r>
              <a:rPr lang="en-US" sz="1333">
                <a:solidFill>
                  <a:srgbClr val="FFFFFF"/>
                </a:solidFill>
                <a:latin typeface="Arial"/>
                <a:ea typeface="Calibri"/>
                <a:cs typeface="Arial"/>
              </a:rPr>
              <a:t>No visibility for sourcing and buying from same vendors </a:t>
            </a:r>
          </a:p>
          <a:p>
            <a:pPr marL="228594" indent="-228594" defTabSz="1219170">
              <a:buFont typeface="Arial"/>
              <a:buChar char="•"/>
            </a:pPr>
            <a:r>
              <a:rPr lang="en-US" sz="1333">
                <a:solidFill>
                  <a:srgbClr val="FFFFFF"/>
                </a:solidFill>
                <a:latin typeface="Arial"/>
                <a:ea typeface="Calibri"/>
                <a:cs typeface="Arial"/>
              </a:rPr>
              <a:t>No spend visibility across locations</a:t>
            </a:r>
          </a:p>
        </p:txBody>
      </p:sp>
      <p:sp>
        <p:nvSpPr>
          <p:cNvPr id="19" name="Rectangle 18">
            <a:extLst>
              <a:ext uri="{FF2B5EF4-FFF2-40B4-BE49-F238E27FC236}">
                <a16:creationId xmlns:a16="http://schemas.microsoft.com/office/drawing/2014/main" id="{217DF8AA-90E7-8559-ACFC-FA7DD112B21A}"/>
              </a:ext>
            </a:extLst>
          </p:cNvPr>
          <p:cNvSpPr/>
          <p:nvPr/>
        </p:nvSpPr>
        <p:spPr>
          <a:xfrm>
            <a:off x="6685" y="6145698"/>
            <a:ext cx="12178631" cy="7887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defTabSz="1219170"/>
            <a:r>
              <a:rPr lang="en-US" sz="1600" b="1">
                <a:solidFill>
                  <a:srgbClr val="FFFFFF"/>
                </a:solidFill>
                <a:latin typeface="Arial"/>
                <a:ea typeface="Calibri"/>
                <a:cs typeface="Calibri"/>
              </a:rPr>
              <a:t> Solutions Opted from Zycus </a:t>
            </a:r>
          </a:p>
        </p:txBody>
      </p:sp>
      <p:sp>
        <p:nvSpPr>
          <p:cNvPr id="35" name="TextBox 34">
            <a:extLst>
              <a:ext uri="{FF2B5EF4-FFF2-40B4-BE49-F238E27FC236}">
                <a16:creationId xmlns:a16="http://schemas.microsoft.com/office/drawing/2014/main" id="{448C1571-1CC4-F29C-C321-602BC509FC7E}"/>
              </a:ext>
            </a:extLst>
          </p:cNvPr>
          <p:cNvSpPr txBox="1"/>
          <p:nvPr/>
        </p:nvSpPr>
        <p:spPr>
          <a:xfrm>
            <a:off x="137064" y="5207894"/>
            <a:ext cx="11867497" cy="94359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333" b="1" i="1">
                <a:solidFill>
                  <a:srgbClr val="FFFFFF"/>
                </a:solidFill>
                <a:latin typeface="Calibri"/>
                <a:ea typeface="Calibri"/>
                <a:cs typeface="Calibri"/>
              </a:rPr>
              <a:t>“To live by our values of customer centricity, quality and collaboration, we embarked on this non-trade procurement transformation journey. Through our partnership with Zycus, we aim to achieve greater efficiencies and seamless data flow across source-to-contract processes, thus providing better visibility for decision making. Zycus is a key partner in this journey of achieving our corporate goals.” – </a:t>
            </a:r>
            <a:r>
              <a:rPr lang="en-US" sz="1333" b="1">
                <a:solidFill>
                  <a:srgbClr val="5CBFD4"/>
                </a:solidFill>
                <a:latin typeface="Arial"/>
                <a:cs typeface="Arial"/>
              </a:rPr>
              <a:t> Head of Non-Trade Procurement</a:t>
            </a:r>
            <a:endParaRPr lang="en-US" sz="2400">
              <a:solidFill>
                <a:srgbClr val="5CBFD4"/>
              </a:solidFill>
              <a:latin typeface="Calibri"/>
              <a:ea typeface="Calibri"/>
              <a:cs typeface="Calibri"/>
            </a:endParaRPr>
          </a:p>
          <a:p>
            <a:pPr defTabSz="1219170"/>
            <a:endParaRPr lang="en-US" sz="1333">
              <a:solidFill>
                <a:srgbClr val="FFFFFF"/>
              </a:solidFill>
              <a:latin typeface="Calibri"/>
              <a:ea typeface="Calibri"/>
              <a:cs typeface="Calibri"/>
            </a:endParaRPr>
          </a:p>
        </p:txBody>
      </p:sp>
      <p:sp>
        <p:nvSpPr>
          <p:cNvPr id="11" name="TextBox 10">
            <a:extLst>
              <a:ext uri="{FF2B5EF4-FFF2-40B4-BE49-F238E27FC236}">
                <a16:creationId xmlns:a16="http://schemas.microsoft.com/office/drawing/2014/main" id="{3BC7BBB9-3605-B152-A676-5D2A12BC0427}"/>
              </a:ext>
            </a:extLst>
          </p:cNvPr>
          <p:cNvSpPr txBox="1"/>
          <p:nvPr/>
        </p:nvSpPr>
        <p:spPr>
          <a:xfrm>
            <a:off x="220577" y="2810943"/>
            <a:ext cx="6101123" cy="338554"/>
          </a:xfrm>
          <a:prstGeom prst="rect">
            <a:avLst/>
          </a:prstGeom>
          <a:noFill/>
        </p:spPr>
        <p:txBody>
          <a:bodyPr wrap="square">
            <a:spAutoFit/>
          </a:bodyPr>
          <a:lstStyle/>
          <a:p>
            <a:pPr defTabSz="1219170"/>
            <a:r>
              <a:rPr lang="en-US" sz="1600" b="1">
                <a:solidFill>
                  <a:srgbClr val="5CBFD4"/>
                </a:solidFill>
                <a:latin typeface="Arial"/>
                <a:ea typeface="Calibri"/>
                <a:cs typeface="Calibri"/>
              </a:rPr>
              <a:t>Business Objectives</a:t>
            </a:r>
            <a:endParaRPr lang="en-US" sz="1600" b="1">
              <a:solidFill>
                <a:srgbClr val="5CBFD4"/>
              </a:solidFill>
              <a:latin typeface="Arial"/>
              <a:cs typeface="Arial"/>
            </a:endParaRPr>
          </a:p>
        </p:txBody>
      </p:sp>
      <p:sp>
        <p:nvSpPr>
          <p:cNvPr id="17" name="Rectangle 16">
            <a:extLst>
              <a:ext uri="{FF2B5EF4-FFF2-40B4-BE49-F238E27FC236}">
                <a16:creationId xmlns:a16="http://schemas.microsoft.com/office/drawing/2014/main" id="{F43A5484-3B78-494A-3939-43E6A730E940}"/>
              </a:ext>
            </a:extLst>
          </p:cNvPr>
          <p:cNvSpPr/>
          <p:nvPr/>
        </p:nvSpPr>
        <p:spPr>
          <a:xfrm>
            <a:off x="285631" y="3168086"/>
            <a:ext cx="2127368"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Centralization of Purchasing</a:t>
            </a:r>
          </a:p>
        </p:txBody>
      </p:sp>
      <p:sp>
        <p:nvSpPr>
          <p:cNvPr id="18" name="Rectangle 17">
            <a:extLst>
              <a:ext uri="{FF2B5EF4-FFF2-40B4-BE49-F238E27FC236}">
                <a16:creationId xmlns:a16="http://schemas.microsoft.com/office/drawing/2014/main" id="{722A1852-90FA-2276-10D1-A98DEBCCBA30}"/>
              </a:ext>
            </a:extLst>
          </p:cNvPr>
          <p:cNvSpPr/>
          <p:nvPr/>
        </p:nvSpPr>
        <p:spPr>
          <a:xfrm>
            <a:off x="2676153" y="3173681"/>
            <a:ext cx="194263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Operational </a:t>
            </a:r>
            <a:br>
              <a:rPr lang="en-US" sz="1333">
                <a:solidFill>
                  <a:srgbClr val="FFFFFF"/>
                </a:solidFill>
                <a:latin typeface="Arial"/>
                <a:ea typeface="Calibri"/>
                <a:cs typeface="Calibri"/>
              </a:rPr>
            </a:br>
            <a:r>
              <a:rPr lang="en-US" sz="1333">
                <a:solidFill>
                  <a:srgbClr val="FFFFFF"/>
                </a:solidFill>
                <a:latin typeface="Arial"/>
                <a:ea typeface="Calibri"/>
                <a:cs typeface="Calibri"/>
              </a:rPr>
              <a:t>Efficiency</a:t>
            </a:r>
          </a:p>
        </p:txBody>
      </p:sp>
      <p:sp>
        <p:nvSpPr>
          <p:cNvPr id="25" name="Rectangle 24">
            <a:extLst>
              <a:ext uri="{FF2B5EF4-FFF2-40B4-BE49-F238E27FC236}">
                <a16:creationId xmlns:a16="http://schemas.microsoft.com/office/drawing/2014/main" id="{737E19C2-1C78-2CEA-A042-B39D34F54E89}"/>
              </a:ext>
            </a:extLst>
          </p:cNvPr>
          <p:cNvSpPr/>
          <p:nvPr/>
        </p:nvSpPr>
        <p:spPr>
          <a:xfrm>
            <a:off x="4878182" y="3160411"/>
            <a:ext cx="240631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a:solidFill>
                  <a:srgbClr val="FFFFFF"/>
                </a:solidFill>
                <a:latin typeface="Arial"/>
                <a:ea typeface="Calibri"/>
                <a:cs typeface="Calibri"/>
              </a:rPr>
              <a:t>Single view into Spend</a:t>
            </a:r>
          </a:p>
        </p:txBody>
      </p:sp>
      <p:sp>
        <p:nvSpPr>
          <p:cNvPr id="38" name="Rectangle 37">
            <a:extLst>
              <a:ext uri="{FF2B5EF4-FFF2-40B4-BE49-F238E27FC236}">
                <a16:creationId xmlns:a16="http://schemas.microsoft.com/office/drawing/2014/main" id="{0EC64E19-76BF-E2D8-3E49-E306596AF12F}"/>
              </a:ext>
            </a:extLst>
          </p:cNvPr>
          <p:cNvSpPr/>
          <p:nvPr/>
        </p:nvSpPr>
        <p:spPr>
          <a:xfrm>
            <a:off x="8269614" y="2418071"/>
            <a:ext cx="3560041" cy="2710052"/>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39" name="TextBox 38">
            <a:extLst>
              <a:ext uri="{FF2B5EF4-FFF2-40B4-BE49-F238E27FC236}">
                <a16:creationId xmlns:a16="http://schemas.microsoft.com/office/drawing/2014/main" id="{902AEA34-4836-A4FB-1E29-7D88DDFA688C}"/>
              </a:ext>
            </a:extLst>
          </p:cNvPr>
          <p:cNvSpPr txBox="1"/>
          <p:nvPr/>
        </p:nvSpPr>
        <p:spPr>
          <a:xfrm>
            <a:off x="8396127" y="2578491"/>
            <a:ext cx="315863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cs typeface="Calibri"/>
              </a:rPr>
              <a:t>Why </a:t>
            </a:r>
            <a:r>
              <a:rPr lang="en-US" sz="1600" b="1" err="1">
                <a:solidFill>
                  <a:srgbClr val="5CBFD4"/>
                </a:solidFill>
                <a:latin typeface="Arial"/>
                <a:cs typeface="Calibri"/>
              </a:rPr>
              <a:t>Zycus</a:t>
            </a:r>
            <a:r>
              <a:rPr lang="en-US" sz="1600" b="1">
                <a:solidFill>
                  <a:srgbClr val="5CBFD4"/>
                </a:solidFill>
                <a:latin typeface="Arial"/>
                <a:cs typeface="Calibri"/>
              </a:rPr>
              <a:t> was chosen?</a:t>
            </a:r>
            <a:endParaRPr lang="en-US" sz="2400">
              <a:solidFill>
                <a:srgbClr val="5CBFD4"/>
              </a:solidFill>
              <a:latin typeface="Calibri"/>
            </a:endParaRPr>
          </a:p>
        </p:txBody>
      </p:sp>
      <p:sp>
        <p:nvSpPr>
          <p:cNvPr id="40" name="TextBox 39">
            <a:extLst>
              <a:ext uri="{FF2B5EF4-FFF2-40B4-BE49-F238E27FC236}">
                <a16:creationId xmlns:a16="http://schemas.microsoft.com/office/drawing/2014/main" id="{5513F325-56B5-E1F6-88EF-3D0E19694713}"/>
              </a:ext>
            </a:extLst>
          </p:cNvPr>
          <p:cNvSpPr txBox="1"/>
          <p:nvPr/>
        </p:nvSpPr>
        <p:spPr>
          <a:xfrm>
            <a:off x="8478938" y="3004327"/>
            <a:ext cx="3067553" cy="205178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600">
                <a:solidFill>
                  <a:srgbClr val="FFFFFF"/>
                </a:solidFill>
                <a:latin typeface="Arial"/>
                <a:ea typeface="Calibri"/>
                <a:cs typeface="Arial"/>
              </a:rPr>
              <a:t>Ease of use </a:t>
            </a:r>
            <a:endParaRPr lang="en-US" sz="1600">
              <a:solidFill>
                <a:srgbClr val="000000"/>
              </a:solidFill>
              <a:latin typeface="Calibri"/>
              <a:ea typeface="Calibri"/>
              <a:cs typeface="Calibri"/>
            </a:endParaRPr>
          </a:p>
          <a:p>
            <a:pPr marL="228594" indent="-228594" defTabSz="1219170">
              <a:buFont typeface="Arial"/>
              <a:buChar char="•"/>
            </a:pPr>
            <a:r>
              <a:rPr lang="en-US" sz="1600">
                <a:solidFill>
                  <a:srgbClr val="FFFFFF"/>
                </a:solidFill>
                <a:latin typeface="Arial"/>
                <a:ea typeface="Calibri"/>
                <a:cs typeface="Calibri"/>
              </a:rPr>
              <a:t>Highly configurable system</a:t>
            </a:r>
            <a:endParaRPr lang="en-US" sz="2400">
              <a:solidFill>
                <a:prstClr val="black"/>
              </a:solidFill>
              <a:latin typeface="Arial"/>
              <a:ea typeface="Calibri"/>
              <a:cs typeface="Calibri"/>
            </a:endParaRPr>
          </a:p>
          <a:p>
            <a:pPr marL="228594" indent="-228594" defTabSz="1219170">
              <a:buFont typeface="Arial"/>
              <a:buChar char="•"/>
            </a:pPr>
            <a:r>
              <a:rPr lang="en-US" sz="1600">
                <a:solidFill>
                  <a:srgbClr val="FFFFFF"/>
                </a:solidFill>
                <a:latin typeface="Arial"/>
                <a:ea typeface="Calibri"/>
                <a:cs typeface="Calibri"/>
              </a:rPr>
              <a:t>Well established in Australia</a:t>
            </a:r>
            <a:endParaRPr lang="en-US" sz="2400">
              <a:solidFill>
                <a:prstClr val="black"/>
              </a:solidFill>
              <a:latin typeface="Arial"/>
              <a:ea typeface="Calibri"/>
              <a:cs typeface="Calibri"/>
            </a:endParaRPr>
          </a:p>
          <a:p>
            <a:pPr marL="228594" indent="-228594" defTabSz="1219170">
              <a:buFont typeface="Arial"/>
              <a:buChar char="•"/>
            </a:pPr>
            <a:r>
              <a:rPr lang="en-US" sz="1600">
                <a:solidFill>
                  <a:srgbClr val="FFFFFF"/>
                </a:solidFill>
                <a:latin typeface="Arial"/>
                <a:ea typeface="Calibri"/>
                <a:cs typeface="Calibri"/>
              </a:rPr>
              <a:t>Competitive pricing</a:t>
            </a:r>
          </a:p>
          <a:p>
            <a:pPr marL="228594" indent="-228594" defTabSz="1219170">
              <a:buFont typeface="Arial"/>
              <a:buChar char="•"/>
            </a:pPr>
            <a:r>
              <a:rPr lang="en-US" sz="1600">
                <a:solidFill>
                  <a:srgbClr val="FFFFFF"/>
                </a:solidFill>
                <a:latin typeface="Arial"/>
                <a:ea typeface="Calibri"/>
                <a:cs typeface="Calibri"/>
              </a:rPr>
              <a:t>Complete S2P offering available for future expansion plans</a:t>
            </a:r>
          </a:p>
          <a:p>
            <a:pPr defTabSz="1219170"/>
            <a:endParaRPr lang="en-US" sz="1333">
              <a:solidFill>
                <a:srgbClr val="FFFFFF"/>
              </a:solidFill>
              <a:latin typeface="Arial"/>
              <a:ea typeface="Calibri"/>
              <a:cs typeface="Arial"/>
            </a:endParaRPr>
          </a:p>
        </p:txBody>
      </p:sp>
      <p:sp>
        <p:nvSpPr>
          <p:cNvPr id="14" name="Rectangle 13">
            <a:extLst>
              <a:ext uri="{FF2B5EF4-FFF2-40B4-BE49-F238E27FC236}">
                <a16:creationId xmlns:a16="http://schemas.microsoft.com/office/drawing/2014/main" id="{92876855-B5BC-BB03-D575-D8B542253679}"/>
              </a:ext>
            </a:extLst>
          </p:cNvPr>
          <p:cNvSpPr/>
          <p:nvPr/>
        </p:nvSpPr>
        <p:spPr>
          <a:xfrm>
            <a:off x="3179137" y="6329947"/>
            <a:ext cx="1470927"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iSource</a:t>
            </a:r>
          </a:p>
        </p:txBody>
      </p:sp>
      <p:sp>
        <p:nvSpPr>
          <p:cNvPr id="21" name="Rectangle 20">
            <a:extLst>
              <a:ext uri="{FF2B5EF4-FFF2-40B4-BE49-F238E27FC236}">
                <a16:creationId xmlns:a16="http://schemas.microsoft.com/office/drawing/2014/main" id="{43670C54-9751-AEDF-AA9E-A5B3019FE302}"/>
              </a:ext>
            </a:extLst>
          </p:cNvPr>
          <p:cNvSpPr/>
          <p:nvPr/>
        </p:nvSpPr>
        <p:spPr>
          <a:xfrm>
            <a:off x="5962314"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a:solidFill>
                  <a:srgbClr val="FFFFFF"/>
                </a:solidFill>
                <a:latin typeface="Arial"/>
                <a:cs typeface="Calibri"/>
              </a:rPr>
              <a:t>iManage</a:t>
            </a:r>
          </a:p>
        </p:txBody>
      </p:sp>
      <p:sp>
        <p:nvSpPr>
          <p:cNvPr id="23" name="Rectangle 22">
            <a:extLst>
              <a:ext uri="{FF2B5EF4-FFF2-40B4-BE49-F238E27FC236}">
                <a16:creationId xmlns:a16="http://schemas.microsoft.com/office/drawing/2014/main" id="{EBF8AAC0-997B-5ECA-1A3E-339E04E6CF27}"/>
              </a:ext>
            </a:extLst>
          </p:cNvPr>
          <p:cNvSpPr/>
          <p:nvPr/>
        </p:nvSpPr>
        <p:spPr>
          <a:xfrm>
            <a:off x="7098629"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iSave</a:t>
            </a:r>
          </a:p>
        </p:txBody>
      </p:sp>
      <p:sp>
        <p:nvSpPr>
          <p:cNvPr id="26" name="Rectangle 25">
            <a:extLst>
              <a:ext uri="{FF2B5EF4-FFF2-40B4-BE49-F238E27FC236}">
                <a16:creationId xmlns:a16="http://schemas.microsoft.com/office/drawing/2014/main" id="{D7E47333-7AB0-8FED-FA70-F596CE29C1E4}"/>
              </a:ext>
            </a:extLst>
          </p:cNvPr>
          <p:cNvSpPr/>
          <p:nvPr/>
        </p:nvSpPr>
        <p:spPr>
          <a:xfrm>
            <a:off x="9363619" y="6329947"/>
            <a:ext cx="1713468" cy="375591"/>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a:solidFill>
                  <a:srgbClr val="FFFFFF"/>
                </a:solidFill>
                <a:latin typeface="Arial"/>
                <a:cs typeface="Calibri"/>
              </a:rPr>
              <a:t>Merlin for CLM</a:t>
            </a:r>
          </a:p>
        </p:txBody>
      </p:sp>
      <p:sp>
        <p:nvSpPr>
          <p:cNvPr id="28" name="Rectangle 27">
            <a:extLst>
              <a:ext uri="{FF2B5EF4-FFF2-40B4-BE49-F238E27FC236}">
                <a16:creationId xmlns:a16="http://schemas.microsoft.com/office/drawing/2014/main" id="{DFC96BFF-54C2-80AB-A4CB-997A5DD410F4}"/>
              </a:ext>
            </a:extLst>
          </p:cNvPr>
          <p:cNvSpPr/>
          <p:nvPr/>
        </p:nvSpPr>
        <p:spPr>
          <a:xfrm>
            <a:off x="8219030" y="6343315"/>
            <a:ext cx="1016401"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iAnalyze</a:t>
            </a:r>
          </a:p>
        </p:txBody>
      </p:sp>
      <p:sp>
        <p:nvSpPr>
          <p:cNvPr id="30" name="Rectangle 29">
            <a:extLst>
              <a:ext uri="{FF2B5EF4-FFF2-40B4-BE49-F238E27FC236}">
                <a16:creationId xmlns:a16="http://schemas.microsoft.com/office/drawing/2014/main" id="{BADDA26E-14E3-DF4D-D5F6-96499B29A639}"/>
              </a:ext>
            </a:extLst>
          </p:cNvPr>
          <p:cNvSpPr/>
          <p:nvPr/>
        </p:nvSpPr>
        <p:spPr>
          <a:xfrm>
            <a:off x="4719051" y="6343315"/>
            <a:ext cx="1123348"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iContract</a:t>
            </a:r>
          </a:p>
        </p:txBody>
      </p:sp>
    </p:spTree>
    <p:extLst>
      <p:ext uri="{BB962C8B-B14F-4D97-AF65-F5344CB8AC3E}">
        <p14:creationId xmlns:p14="http://schemas.microsoft.com/office/powerpoint/2010/main" val="1883176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pic>
        <p:nvPicPr>
          <p:cNvPr id="4" name="Picture 3" descr="https://blog.ibanfirst.com/hubfs/Featured_Supply-chain.jpg">
            <a:extLst>
              <a:ext uri="{FF2B5EF4-FFF2-40B4-BE49-F238E27FC236}">
                <a16:creationId xmlns:a16="http://schemas.microsoft.com/office/drawing/2014/main" id="{9DCAEBD5-26F7-89BE-549B-8482BC9F08E3}"/>
              </a:ext>
            </a:extLst>
          </p:cNvPr>
          <p:cNvPicPr>
            <a:picLocks noChangeAspect="1"/>
          </p:cNvPicPr>
          <p:nvPr/>
        </p:nvPicPr>
        <p:blipFill rotWithShape="1">
          <a:blip r:embed="rId2"/>
          <a:srcRect l="7547" t="9091" r="12048" b="-1"/>
          <a:stretch/>
        </p:blipFill>
        <p:spPr>
          <a:xfrm>
            <a:off x="27" y="13"/>
            <a:ext cx="12191973" cy="6857987"/>
          </a:xfrm>
          <a:prstGeom prst="rect">
            <a:avLst/>
          </a:prstGeom>
        </p:spPr>
      </p:pic>
      <p:sp>
        <p:nvSpPr>
          <p:cNvPr id="26" name="Rectangle 2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6" y="-1524510"/>
            <a:ext cx="4592271"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EE63F792-EB42-7C72-0BD7-FD4869F607EF}"/>
              </a:ext>
            </a:extLst>
          </p:cNvPr>
          <p:cNvSpPr>
            <a:spLocks noGrp="1"/>
          </p:cNvSpPr>
          <p:nvPr>
            <p:ph type="title"/>
          </p:nvPr>
        </p:nvSpPr>
        <p:spPr>
          <a:xfrm>
            <a:off x="404552" y="3091928"/>
            <a:ext cx="9078563" cy="2387600"/>
          </a:xfrm>
        </p:spPr>
        <p:txBody>
          <a:bodyPr vert="horz" lIns="121920" tIns="60960" rIns="121920" bIns="60960" rtlCol="0" anchor="b">
            <a:normAutofit/>
          </a:bodyPr>
          <a:lstStyle/>
          <a:p>
            <a:pPr algn="l" defTabSz="1219170">
              <a:lnSpc>
                <a:spcPct val="90000"/>
              </a:lnSpc>
            </a:pPr>
            <a:r>
              <a:rPr lang="en-US">
                <a:latin typeface="+mj-lt"/>
                <a:cs typeface="+mj-cs"/>
              </a:rPr>
              <a:t>South Africa’s leading global transport and logistics company</a:t>
            </a:r>
            <a:r>
              <a:rPr lang="en-US" b="0">
                <a:latin typeface="+mj-lt"/>
                <a:cs typeface="+mj-cs"/>
              </a:rPr>
              <a:t> </a:t>
            </a:r>
            <a:br>
              <a:rPr lang="en-US" b="0">
                <a:latin typeface="+mj-lt"/>
                <a:cs typeface="+mj-cs"/>
              </a:rPr>
            </a:br>
            <a:r>
              <a:rPr lang="en-US">
                <a:latin typeface="+mj-lt"/>
                <a:cs typeface="+mj-cs"/>
              </a:rPr>
              <a:t>to boost procurement performance </a:t>
            </a:r>
            <a:br>
              <a:rPr lang="en-US">
                <a:latin typeface="+mj-lt"/>
                <a:cs typeface="+mj-cs"/>
              </a:rPr>
            </a:br>
            <a:r>
              <a:rPr lang="en-US">
                <a:latin typeface="+mj-lt"/>
                <a:cs typeface="+mj-cs"/>
              </a:rPr>
              <a:t>with Zycus’ Source-to-Pay Suite along with AI powered AP solutions</a:t>
            </a:r>
          </a:p>
        </p:txBody>
      </p:sp>
      <p:sp>
        <p:nvSpPr>
          <p:cNvPr id="28" name="Rectangle: Rounded Corners 2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6"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Tree>
    <p:extLst>
      <p:ext uri="{BB962C8B-B14F-4D97-AF65-F5344CB8AC3E}">
        <p14:creationId xmlns:p14="http://schemas.microsoft.com/office/powerpoint/2010/main" val="98182438"/>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C64E19-76BF-E2D8-3E49-E306596AF12F}"/>
              </a:ext>
            </a:extLst>
          </p:cNvPr>
          <p:cNvSpPr/>
          <p:nvPr/>
        </p:nvSpPr>
        <p:spPr>
          <a:xfrm>
            <a:off x="220578" y="3921697"/>
            <a:ext cx="7063919" cy="1198936"/>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2" name="Title 1">
            <a:extLst>
              <a:ext uri="{FF2B5EF4-FFF2-40B4-BE49-F238E27FC236}">
                <a16:creationId xmlns:a16="http://schemas.microsoft.com/office/drawing/2014/main" id="{59295770-4CAB-8136-BDCB-35EAFFCB569C}"/>
              </a:ext>
            </a:extLst>
          </p:cNvPr>
          <p:cNvSpPr>
            <a:spLocks noGrp="1"/>
          </p:cNvSpPr>
          <p:nvPr>
            <p:ph type="title"/>
          </p:nvPr>
        </p:nvSpPr>
        <p:spPr>
          <a:xfrm>
            <a:off x="631105" y="130857"/>
            <a:ext cx="10702527" cy="867472"/>
          </a:xfrm>
        </p:spPr>
        <p:txBody>
          <a:bodyPr>
            <a:noAutofit/>
          </a:bodyPr>
          <a:lstStyle/>
          <a:p>
            <a:r>
              <a:rPr lang="en-US" sz="1867">
                <a:latin typeface="Arial"/>
                <a:cs typeface="Arial"/>
              </a:rPr>
              <a:t>South Africa’s leading global transport and logistics</a:t>
            </a:r>
            <a:r>
              <a:rPr lang="en-US" sz="1867" b="0">
                <a:latin typeface="Arial"/>
                <a:cs typeface="Arial"/>
              </a:rPr>
              <a:t> </a:t>
            </a:r>
            <a:r>
              <a:rPr lang="en-US" sz="1867">
                <a:latin typeface="Arial"/>
                <a:cs typeface="Arial"/>
              </a:rPr>
              <a:t>to boost procurement performance </a:t>
            </a:r>
            <a:br>
              <a:rPr lang="en-US" sz="1867">
                <a:latin typeface="Arial"/>
                <a:cs typeface="Arial"/>
              </a:rPr>
            </a:br>
            <a:r>
              <a:rPr lang="en-US" sz="1867">
                <a:latin typeface="Arial"/>
                <a:cs typeface="Arial"/>
              </a:rPr>
              <a:t>with Zycus’ Source-to-Pay Suite along with AI powered AP solutions</a:t>
            </a:r>
            <a:endParaRPr lang="en-US" sz="1867" b="0"/>
          </a:p>
        </p:txBody>
      </p:sp>
      <p:sp>
        <p:nvSpPr>
          <p:cNvPr id="4" name="TextBox 3">
            <a:extLst>
              <a:ext uri="{FF2B5EF4-FFF2-40B4-BE49-F238E27FC236}">
                <a16:creationId xmlns:a16="http://schemas.microsoft.com/office/drawing/2014/main" id="{EBFFCE0A-566E-8129-3095-325518D1B95A}"/>
              </a:ext>
            </a:extLst>
          </p:cNvPr>
          <p:cNvSpPr txBox="1"/>
          <p:nvPr/>
        </p:nvSpPr>
        <p:spPr>
          <a:xfrm>
            <a:off x="220578" y="1129633"/>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About the Company</a:t>
            </a:r>
            <a:endParaRPr lang="en-US" sz="1600" b="1">
              <a:solidFill>
                <a:srgbClr val="5CBFD4"/>
              </a:solidFill>
              <a:latin typeface="Arial"/>
              <a:cs typeface="Arial"/>
            </a:endParaRPr>
          </a:p>
        </p:txBody>
      </p:sp>
      <p:sp>
        <p:nvSpPr>
          <p:cNvPr id="5" name="TextBox 4">
            <a:extLst>
              <a:ext uri="{FF2B5EF4-FFF2-40B4-BE49-F238E27FC236}">
                <a16:creationId xmlns:a16="http://schemas.microsoft.com/office/drawing/2014/main" id="{9CD8CCAF-A3F8-E10E-B005-D71E9D86A915}"/>
              </a:ext>
            </a:extLst>
          </p:cNvPr>
          <p:cNvSpPr txBox="1"/>
          <p:nvPr/>
        </p:nvSpPr>
        <p:spPr>
          <a:xfrm>
            <a:off x="220577" y="1405366"/>
            <a:ext cx="11691087"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just" defTabSz="1219170"/>
            <a:r>
              <a:rPr lang="en-US" sz="1333">
                <a:solidFill>
                  <a:srgbClr val="FFFFFF"/>
                </a:solidFill>
                <a:latin typeface="Calibri"/>
                <a:ea typeface="Calibri"/>
                <a:cs typeface="Calibri"/>
              </a:rPr>
              <a:t>The logistics organization, was established in 1910, its’ end-to-end logistics offering includes air, sea and road transport, warehousing, and customs brokerage services in all major industries. The organization operates in all the major centers in South Africa and has access to an exclusive global agent network with a presence in 120 countries, and 250 offices around the globe.</a:t>
            </a:r>
          </a:p>
        </p:txBody>
      </p:sp>
      <p:sp>
        <p:nvSpPr>
          <p:cNvPr id="6" name="Rectangle 5">
            <a:extLst>
              <a:ext uri="{FF2B5EF4-FFF2-40B4-BE49-F238E27FC236}">
                <a16:creationId xmlns:a16="http://schemas.microsoft.com/office/drawing/2014/main" id="{64DCBFF2-5E17-02D4-11A7-25D5C10BC170}"/>
              </a:ext>
            </a:extLst>
          </p:cNvPr>
          <p:cNvSpPr/>
          <p:nvPr/>
        </p:nvSpPr>
        <p:spPr>
          <a:xfrm>
            <a:off x="300788" y="2254266"/>
            <a:ext cx="2112211"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600" b="1">
                <a:solidFill>
                  <a:srgbClr val="FFFFFF"/>
                </a:solidFill>
                <a:latin typeface="Arial"/>
                <a:ea typeface="Calibri"/>
                <a:cs typeface="Calibri"/>
              </a:rPr>
              <a:t>1800</a:t>
            </a:r>
            <a:r>
              <a:rPr lang="en-US" sz="1600">
                <a:solidFill>
                  <a:srgbClr val="FFFFFF"/>
                </a:solidFill>
                <a:latin typeface="Arial"/>
                <a:ea typeface="Calibri"/>
                <a:cs typeface="Calibri"/>
              </a:rPr>
              <a:t> Employees</a:t>
            </a:r>
            <a:endParaRPr lang="en-US" sz="1600">
              <a:solidFill>
                <a:srgbClr val="FFFFFF"/>
              </a:solidFill>
              <a:latin typeface="Arial"/>
              <a:cs typeface="Arial"/>
            </a:endParaRPr>
          </a:p>
        </p:txBody>
      </p:sp>
      <p:sp>
        <p:nvSpPr>
          <p:cNvPr id="7" name="Rectangle 6">
            <a:extLst>
              <a:ext uri="{FF2B5EF4-FFF2-40B4-BE49-F238E27FC236}">
                <a16:creationId xmlns:a16="http://schemas.microsoft.com/office/drawing/2014/main" id="{BCD18CDC-8E3A-6ED3-4366-9739C5D194A8}"/>
              </a:ext>
            </a:extLst>
          </p:cNvPr>
          <p:cNvSpPr/>
          <p:nvPr/>
        </p:nvSpPr>
        <p:spPr>
          <a:xfrm>
            <a:off x="2519947" y="2254266"/>
            <a:ext cx="2285999" cy="37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b="1">
                <a:solidFill>
                  <a:srgbClr val="FFFFFF"/>
                </a:solidFill>
                <a:latin typeface="Arial"/>
                <a:ea typeface="Calibri"/>
                <a:cs typeface="Calibri"/>
              </a:rPr>
              <a:t>250 Offices Worldwide</a:t>
            </a:r>
          </a:p>
        </p:txBody>
      </p:sp>
      <p:sp>
        <p:nvSpPr>
          <p:cNvPr id="8" name="Rectangle 7">
            <a:extLst>
              <a:ext uri="{FF2B5EF4-FFF2-40B4-BE49-F238E27FC236}">
                <a16:creationId xmlns:a16="http://schemas.microsoft.com/office/drawing/2014/main" id="{61C25C4C-FD3E-4209-428C-B962BE00888B}"/>
              </a:ext>
            </a:extLst>
          </p:cNvPr>
          <p:cNvSpPr/>
          <p:nvPr/>
        </p:nvSpPr>
        <p:spPr>
          <a:xfrm>
            <a:off x="4886156" y="2254267"/>
            <a:ext cx="2399720" cy="367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333" b="1">
                <a:solidFill>
                  <a:srgbClr val="FFFFFF"/>
                </a:solidFill>
                <a:latin typeface="Arial"/>
                <a:ea typeface="Calibri"/>
                <a:cs typeface="Calibri"/>
              </a:rPr>
              <a:t>120 Countries</a:t>
            </a:r>
            <a:endParaRPr lang="en-US" sz="1333" b="1">
              <a:solidFill>
                <a:srgbClr val="FFFFFF"/>
              </a:solidFill>
              <a:latin typeface="Arial"/>
              <a:cs typeface="Arial"/>
            </a:endParaRPr>
          </a:p>
        </p:txBody>
      </p:sp>
      <p:sp>
        <p:nvSpPr>
          <p:cNvPr id="9" name="TextBox 8">
            <a:extLst>
              <a:ext uri="{FF2B5EF4-FFF2-40B4-BE49-F238E27FC236}">
                <a16:creationId xmlns:a16="http://schemas.microsoft.com/office/drawing/2014/main" id="{902AEA34-4836-A4FB-1E29-7D88DDFA688C}"/>
              </a:ext>
            </a:extLst>
          </p:cNvPr>
          <p:cNvSpPr txBox="1"/>
          <p:nvPr/>
        </p:nvSpPr>
        <p:spPr>
          <a:xfrm>
            <a:off x="300789" y="3992091"/>
            <a:ext cx="2626895"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ea typeface="Calibri"/>
                <a:cs typeface="Calibri"/>
              </a:rPr>
              <a:t>Key Challenges</a:t>
            </a:r>
            <a:endParaRPr lang="en-US" sz="2400">
              <a:solidFill>
                <a:srgbClr val="5CBFD4"/>
              </a:solidFill>
              <a:latin typeface="Calibri"/>
            </a:endParaRPr>
          </a:p>
        </p:txBody>
      </p:sp>
      <p:sp>
        <p:nvSpPr>
          <p:cNvPr id="10" name="TextBox 9">
            <a:extLst>
              <a:ext uri="{FF2B5EF4-FFF2-40B4-BE49-F238E27FC236}">
                <a16:creationId xmlns:a16="http://schemas.microsoft.com/office/drawing/2014/main" id="{5513F325-56B5-E1F6-88EF-3D0E19694713}"/>
              </a:ext>
            </a:extLst>
          </p:cNvPr>
          <p:cNvSpPr txBox="1"/>
          <p:nvPr/>
        </p:nvSpPr>
        <p:spPr>
          <a:xfrm>
            <a:off x="356006" y="4268977"/>
            <a:ext cx="3511873"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Higher cycle times</a:t>
            </a:r>
            <a:endParaRPr lang="en-US" sz="2400">
              <a:solidFill>
                <a:prstClr val="black"/>
              </a:solidFill>
              <a:latin typeface="Calibri"/>
              <a:ea typeface="Calibri"/>
              <a:cs typeface="Calibri"/>
            </a:endParaRPr>
          </a:p>
          <a:p>
            <a:pPr marL="228594" indent="-228594" defTabSz="1219170">
              <a:buFont typeface="Arial"/>
              <a:buChar char="•"/>
            </a:pPr>
            <a:r>
              <a:rPr lang="en-US" sz="1333">
                <a:solidFill>
                  <a:srgbClr val="FFFFFF"/>
                </a:solidFill>
                <a:latin typeface="Arial"/>
                <a:ea typeface="Calibri"/>
                <a:cs typeface="Arial"/>
              </a:rPr>
              <a:t>Maverick spending</a:t>
            </a:r>
          </a:p>
          <a:p>
            <a:pPr marL="228594" indent="-228594" defTabSz="1219170">
              <a:buFont typeface="Arial"/>
              <a:buChar char="•"/>
            </a:pPr>
            <a:r>
              <a:rPr lang="en-US" sz="1333">
                <a:solidFill>
                  <a:srgbClr val="FFFFFF"/>
                </a:solidFill>
                <a:latin typeface="Arial"/>
                <a:ea typeface="Calibri"/>
                <a:cs typeface="Arial"/>
              </a:rPr>
              <a:t>No visibility on Spend</a:t>
            </a:r>
          </a:p>
        </p:txBody>
      </p:sp>
      <p:sp>
        <p:nvSpPr>
          <p:cNvPr id="19" name="Rectangle 18">
            <a:extLst>
              <a:ext uri="{FF2B5EF4-FFF2-40B4-BE49-F238E27FC236}">
                <a16:creationId xmlns:a16="http://schemas.microsoft.com/office/drawing/2014/main" id="{217DF8AA-90E7-8559-ACFC-FA7DD112B21A}"/>
              </a:ext>
            </a:extLst>
          </p:cNvPr>
          <p:cNvSpPr/>
          <p:nvPr/>
        </p:nvSpPr>
        <p:spPr>
          <a:xfrm>
            <a:off x="6685" y="6145698"/>
            <a:ext cx="12178631" cy="7887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defTabSz="1219170"/>
            <a:r>
              <a:rPr lang="en-US" sz="1600" b="1">
                <a:solidFill>
                  <a:srgbClr val="FFFFFF"/>
                </a:solidFill>
                <a:latin typeface="Arial"/>
                <a:ea typeface="Calibri"/>
                <a:cs typeface="Calibri"/>
              </a:rPr>
              <a:t> Solutions Opted from Zycus </a:t>
            </a:r>
          </a:p>
        </p:txBody>
      </p:sp>
      <p:sp>
        <p:nvSpPr>
          <p:cNvPr id="35" name="TextBox 34">
            <a:extLst>
              <a:ext uri="{FF2B5EF4-FFF2-40B4-BE49-F238E27FC236}">
                <a16:creationId xmlns:a16="http://schemas.microsoft.com/office/drawing/2014/main" id="{448C1571-1CC4-F29C-C321-602BC509FC7E}"/>
              </a:ext>
            </a:extLst>
          </p:cNvPr>
          <p:cNvSpPr txBox="1"/>
          <p:nvPr/>
        </p:nvSpPr>
        <p:spPr>
          <a:xfrm>
            <a:off x="137064" y="5207894"/>
            <a:ext cx="11867497" cy="73847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333" i="1">
                <a:solidFill>
                  <a:srgbClr val="FFFFFF"/>
                </a:solidFill>
                <a:latin typeface="Calibri"/>
              </a:rPr>
              <a:t>“W</a:t>
            </a:r>
            <a:r>
              <a:rPr lang="en-US" sz="1333" i="1">
                <a:solidFill>
                  <a:srgbClr val="FFFFFF"/>
                </a:solidFill>
                <a:latin typeface="Calibri"/>
                <a:ea typeface="Calibri"/>
                <a:cs typeface="Calibri"/>
              </a:rPr>
              <a:t>e were looking for an agile partner to overhaul our procurement processes and enable scalability and flexibility within our operations. We are happy to have empowered our Procurement and AP teams with Zycus’ scalable and sustainable solutions. We look forward to achieving our objectives together.”</a:t>
            </a:r>
            <a:endParaRPr lang="en-US" sz="2400" i="1">
              <a:solidFill>
                <a:srgbClr val="FFFFFF"/>
              </a:solidFill>
              <a:latin typeface="Calibri"/>
              <a:ea typeface="Calibri"/>
              <a:cs typeface="Calibri"/>
            </a:endParaRPr>
          </a:p>
          <a:p>
            <a:pPr defTabSz="1219170"/>
            <a:r>
              <a:rPr lang="en-US" sz="1333">
                <a:solidFill>
                  <a:srgbClr val="FFFFFF"/>
                </a:solidFill>
                <a:latin typeface="Calibri"/>
                <a:ea typeface="Calibri"/>
                <a:cs typeface="Calibri"/>
              </a:rPr>
              <a:t>                                               – </a:t>
            </a:r>
            <a:r>
              <a:rPr lang="en-US" sz="1333" b="1">
                <a:solidFill>
                  <a:srgbClr val="5CBFD4"/>
                </a:solidFill>
                <a:latin typeface="Arial"/>
                <a:cs typeface="Arial"/>
              </a:rPr>
              <a:t>Business Development Director</a:t>
            </a:r>
            <a:endParaRPr lang="en-US" sz="1333" b="1">
              <a:solidFill>
                <a:srgbClr val="5CBFD4"/>
              </a:solidFill>
              <a:latin typeface="Arial"/>
              <a:ea typeface="Calibri"/>
              <a:cs typeface="Arial"/>
            </a:endParaRPr>
          </a:p>
        </p:txBody>
      </p:sp>
      <p:sp>
        <p:nvSpPr>
          <p:cNvPr id="11" name="TextBox 10">
            <a:extLst>
              <a:ext uri="{FF2B5EF4-FFF2-40B4-BE49-F238E27FC236}">
                <a16:creationId xmlns:a16="http://schemas.microsoft.com/office/drawing/2014/main" id="{3BC7BBB9-3605-B152-A676-5D2A12BC0427}"/>
              </a:ext>
            </a:extLst>
          </p:cNvPr>
          <p:cNvSpPr txBox="1"/>
          <p:nvPr/>
        </p:nvSpPr>
        <p:spPr>
          <a:xfrm>
            <a:off x="220577" y="2810943"/>
            <a:ext cx="6101123" cy="338554"/>
          </a:xfrm>
          <a:prstGeom prst="rect">
            <a:avLst/>
          </a:prstGeom>
          <a:noFill/>
        </p:spPr>
        <p:txBody>
          <a:bodyPr wrap="square">
            <a:spAutoFit/>
          </a:bodyPr>
          <a:lstStyle/>
          <a:p>
            <a:pPr defTabSz="1219170"/>
            <a:r>
              <a:rPr lang="en-US" sz="1600" b="1">
                <a:solidFill>
                  <a:srgbClr val="5CBFD4"/>
                </a:solidFill>
                <a:latin typeface="Arial"/>
                <a:ea typeface="Calibri"/>
                <a:cs typeface="Calibri"/>
              </a:rPr>
              <a:t>Business Objectives</a:t>
            </a:r>
            <a:endParaRPr lang="en-US" sz="1600" b="1">
              <a:solidFill>
                <a:srgbClr val="5CBFD4"/>
              </a:solidFill>
              <a:latin typeface="Arial"/>
              <a:cs typeface="Arial"/>
            </a:endParaRPr>
          </a:p>
        </p:txBody>
      </p:sp>
      <p:sp>
        <p:nvSpPr>
          <p:cNvPr id="17" name="Rectangle 16">
            <a:extLst>
              <a:ext uri="{FF2B5EF4-FFF2-40B4-BE49-F238E27FC236}">
                <a16:creationId xmlns:a16="http://schemas.microsoft.com/office/drawing/2014/main" id="{F43A5484-3B78-494A-3939-43E6A730E940}"/>
              </a:ext>
            </a:extLst>
          </p:cNvPr>
          <p:cNvSpPr/>
          <p:nvPr/>
        </p:nvSpPr>
        <p:spPr>
          <a:xfrm>
            <a:off x="285631" y="3168086"/>
            <a:ext cx="2127368"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Digital Transformation and Modernization</a:t>
            </a:r>
            <a:endParaRPr lang="en-US" sz="1333">
              <a:solidFill>
                <a:srgbClr val="FFFFFF"/>
              </a:solidFill>
              <a:latin typeface="Arial"/>
              <a:cs typeface="Arial"/>
            </a:endParaRPr>
          </a:p>
        </p:txBody>
      </p:sp>
      <p:sp>
        <p:nvSpPr>
          <p:cNvPr id="18" name="Rectangle 17">
            <a:extLst>
              <a:ext uri="{FF2B5EF4-FFF2-40B4-BE49-F238E27FC236}">
                <a16:creationId xmlns:a16="http://schemas.microsoft.com/office/drawing/2014/main" id="{722A1852-90FA-2276-10D1-A98DEBCCBA30}"/>
              </a:ext>
            </a:extLst>
          </p:cNvPr>
          <p:cNvSpPr/>
          <p:nvPr/>
        </p:nvSpPr>
        <p:spPr>
          <a:xfrm>
            <a:off x="2676153" y="3173681"/>
            <a:ext cx="194263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Operational </a:t>
            </a:r>
            <a:br>
              <a:rPr lang="en-US" sz="1333">
                <a:solidFill>
                  <a:srgbClr val="FFFFFF"/>
                </a:solidFill>
                <a:latin typeface="Arial"/>
                <a:ea typeface="Calibri"/>
                <a:cs typeface="Calibri"/>
              </a:rPr>
            </a:br>
            <a:r>
              <a:rPr lang="en-US" sz="1333">
                <a:solidFill>
                  <a:srgbClr val="FFFFFF"/>
                </a:solidFill>
                <a:latin typeface="Arial"/>
                <a:ea typeface="Calibri"/>
                <a:cs typeface="Calibri"/>
              </a:rPr>
              <a:t>Efficiency</a:t>
            </a:r>
            <a:endParaRPr lang="en-US" sz="1333">
              <a:solidFill>
                <a:srgbClr val="FFFFFF"/>
              </a:solidFill>
              <a:latin typeface="Arial"/>
              <a:cs typeface="Arial"/>
            </a:endParaRPr>
          </a:p>
        </p:txBody>
      </p:sp>
      <p:sp>
        <p:nvSpPr>
          <p:cNvPr id="25" name="Rectangle 24">
            <a:extLst>
              <a:ext uri="{FF2B5EF4-FFF2-40B4-BE49-F238E27FC236}">
                <a16:creationId xmlns:a16="http://schemas.microsoft.com/office/drawing/2014/main" id="{737E19C2-1C78-2CEA-A042-B39D34F54E89}"/>
              </a:ext>
            </a:extLst>
          </p:cNvPr>
          <p:cNvSpPr/>
          <p:nvPr/>
        </p:nvSpPr>
        <p:spPr>
          <a:xfrm>
            <a:off x="4878182" y="3160411"/>
            <a:ext cx="2406316" cy="4474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1333">
                <a:solidFill>
                  <a:srgbClr val="FFFFFF"/>
                </a:solidFill>
                <a:latin typeface="Arial"/>
                <a:ea typeface="Calibri"/>
                <a:cs typeface="Calibri"/>
              </a:rPr>
              <a:t>Data-driven </a:t>
            </a:r>
            <a:br>
              <a:rPr lang="en-US" sz="1333">
                <a:solidFill>
                  <a:srgbClr val="FFFFFF"/>
                </a:solidFill>
                <a:latin typeface="Arial"/>
                <a:ea typeface="Calibri"/>
                <a:cs typeface="Calibri"/>
              </a:rPr>
            </a:br>
            <a:r>
              <a:rPr lang="en-US" sz="1333">
                <a:solidFill>
                  <a:srgbClr val="FFFFFF"/>
                </a:solidFill>
                <a:latin typeface="Arial"/>
                <a:ea typeface="Calibri"/>
                <a:cs typeface="Calibri"/>
              </a:rPr>
              <a:t>Decision Making</a:t>
            </a:r>
            <a:endParaRPr lang="en-US" sz="1333">
              <a:solidFill>
                <a:srgbClr val="FFFFFF"/>
              </a:solidFill>
              <a:latin typeface="Arial"/>
              <a:cs typeface="Arial"/>
            </a:endParaRPr>
          </a:p>
        </p:txBody>
      </p:sp>
      <p:sp>
        <p:nvSpPr>
          <p:cNvPr id="38" name="Rectangle 37">
            <a:extLst>
              <a:ext uri="{FF2B5EF4-FFF2-40B4-BE49-F238E27FC236}">
                <a16:creationId xmlns:a16="http://schemas.microsoft.com/office/drawing/2014/main" id="{0EC64E19-76BF-E2D8-3E49-E306596AF12F}"/>
              </a:ext>
            </a:extLst>
          </p:cNvPr>
          <p:cNvSpPr/>
          <p:nvPr/>
        </p:nvSpPr>
        <p:spPr>
          <a:xfrm>
            <a:off x="8269614" y="2418071"/>
            <a:ext cx="3560041" cy="2710052"/>
          </a:xfrm>
          <a:prstGeom prst="rect">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Calibri"/>
            </a:endParaRPr>
          </a:p>
        </p:txBody>
      </p:sp>
      <p:sp>
        <p:nvSpPr>
          <p:cNvPr id="39" name="TextBox 38">
            <a:extLst>
              <a:ext uri="{FF2B5EF4-FFF2-40B4-BE49-F238E27FC236}">
                <a16:creationId xmlns:a16="http://schemas.microsoft.com/office/drawing/2014/main" id="{902AEA34-4836-A4FB-1E29-7D88DDFA688C}"/>
              </a:ext>
            </a:extLst>
          </p:cNvPr>
          <p:cNvSpPr txBox="1"/>
          <p:nvPr/>
        </p:nvSpPr>
        <p:spPr>
          <a:xfrm>
            <a:off x="8396127" y="2578491"/>
            <a:ext cx="315863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r>
              <a:rPr lang="en-US" sz="1600" b="1">
                <a:solidFill>
                  <a:srgbClr val="5CBFD4"/>
                </a:solidFill>
                <a:latin typeface="Arial"/>
                <a:cs typeface="Calibri"/>
              </a:rPr>
              <a:t>Why </a:t>
            </a:r>
            <a:r>
              <a:rPr lang="en-US" sz="1600" b="1" err="1">
                <a:solidFill>
                  <a:srgbClr val="5CBFD4"/>
                </a:solidFill>
                <a:latin typeface="Arial"/>
                <a:cs typeface="Calibri"/>
              </a:rPr>
              <a:t>Zycus</a:t>
            </a:r>
            <a:r>
              <a:rPr lang="en-US" sz="1600" b="1">
                <a:solidFill>
                  <a:srgbClr val="5CBFD4"/>
                </a:solidFill>
                <a:latin typeface="Arial"/>
                <a:cs typeface="Calibri"/>
              </a:rPr>
              <a:t> was chosen?</a:t>
            </a:r>
            <a:endParaRPr lang="en-US" sz="2400">
              <a:solidFill>
                <a:srgbClr val="5CBFD4"/>
              </a:solidFill>
              <a:latin typeface="Calibri"/>
            </a:endParaRPr>
          </a:p>
        </p:txBody>
      </p:sp>
      <p:sp>
        <p:nvSpPr>
          <p:cNvPr id="40" name="TextBox 39">
            <a:extLst>
              <a:ext uri="{FF2B5EF4-FFF2-40B4-BE49-F238E27FC236}">
                <a16:creationId xmlns:a16="http://schemas.microsoft.com/office/drawing/2014/main" id="{5513F325-56B5-E1F6-88EF-3D0E19694713}"/>
              </a:ext>
            </a:extLst>
          </p:cNvPr>
          <p:cNvSpPr txBox="1"/>
          <p:nvPr/>
        </p:nvSpPr>
        <p:spPr>
          <a:xfrm>
            <a:off x="8491033" y="3149471"/>
            <a:ext cx="3103839" cy="155933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600">
                <a:solidFill>
                  <a:srgbClr val="FFFFFF"/>
                </a:solidFill>
                <a:latin typeface="Arial"/>
                <a:ea typeface="Calibri"/>
                <a:cs typeface="Arial"/>
              </a:rPr>
              <a:t>Ease of use </a:t>
            </a:r>
            <a:endParaRPr lang="en-US" sz="1600">
              <a:solidFill>
                <a:srgbClr val="000000"/>
              </a:solidFill>
              <a:latin typeface="Calibri"/>
              <a:ea typeface="Calibri"/>
              <a:cs typeface="Calibri"/>
            </a:endParaRPr>
          </a:p>
          <a:p>
            <a:pPr marL="228594" indent="-228594" defTabSz="1219170">
              <a:buFont typeface="Arial"/>
              <a:buChar char="•"/>
            </a:pPr>
            <a:r>
              <a:rPr lang="en-US" sz="1600">
                <a:solidFill>
                  <a:srgbClr val="FFFFFF"/>
                </a:solidFill>
                <a:latin typeface="Arial"/>
                <a:ea typeface="Calibri"/>
                <a:cs typeface="Arial"/>
              </a:rPr>
              <a:t>Futuristic Technology: AI Innovation</a:t>
            </a:r>
          </a:p>
          <a:p>
            <a:pPr marL="228594" indent="-228594" defTabSz="1219170">
              <a:buFont typeface="Arial"/>
              <a:buChar char="•"/>
            </a:pPr>
            <a:r>
              <a:rPr lang="en-US" sz="1600">
                <a:solidFill>
                  <a:srgbClr val="FFFFFF"/>
                </a:solidFill>
                <a:latin typeface="Arial"/>
                <a:ea typeface="Calibri"/>
                <a:cs typeface="Arial"/>
              </a:rPr>
              <a:t>Premium support and partner services</a:t>
            </a:r>
          </a:p>
          <a:p>
            <a:pPr defTabSz="1219170"/>
            <a:endParaRPr lang="en-US" sz="1333">
              <a:solidFill>
                <a:srgbClr val="FFFFFF"/>
              </a:solidFill>
              <a:latin typeface="Arial"/>
              <a:ea typeface="Calibri"/>
              <a:cs typeface="Arial"/>
            </a:endParaRPr>
          </a:p>
        </p:txBody>
      </p:sp>
      <p:sp>
        <p:nvSpPr>
          <p:cNvPr id="31" name="TextBox 30">
            <a:extLst>
              <a:ext uri="{FF2B5EF4-FFF2-40B4-BE49-F238E27FC236}">
                <a16:creationId xmlns:a16="http://schemas.microsoft.com/office/drawing/2014/main" id="{5513F325-56B5-E1F6-88EF-3D0E19694713}"/>
              </a:ext>
            </a:extLst>
          </p:cNvPr>
          <p:cNvSpPr txBox="1"/>
          <p:nvPr/>
        </p:nvSpPr>
        <p:spPr>
          <a:xfrm>
            <a:off x="2937061" y="4262306"/>
            <a:ext cx="4327347" cy="94359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228594" indent="-228594" defTabSz="1219170">
              <a:buFont typeface="Arial"/>
              <a:buChar char="•"/>
            </a:pPr>
            <a:r>
              <a:rPr lang="en-US" sz="1333">
                <a:solidFill>
                  <a:srgbClr val="FFFFFF"/>
                </a:solidFill>
                <a:latin typeface="Arial"/>
                <a:ea typeface="Calibri"/>
                <a:cs typeface="Arial"/>
              </a:rPr>
              <a:t>No Supplier performance management</a:t>
            </a:r>
            <a:endParaRPr lang="en-US" sz="2400">
              <a:solidFill>
                <a:prstClr val="black"/>
              </a:solidFill>
              <a:latin typeface="Calibri"/>
              <a:ea typeface="Calibri"/>
              <a:cs typeface="Calibri"/>
            </a:endParaRPr>
          </a:p>
          <a:p>
            <a:pPr marL="228594" indent="-228594" defTabSz="1219170">
              <a:buFont typeface="Arial,Sans-Serif"/>
              <a:buChar char="•"/>
            </a:pPr>
            <a:r>
              <a:rPr lang="en-US" sz="1333">
                <a:solidFill>
                  <a:srgbClr val="FFFFFF"/>
                </a:solidFill>
                <a:latin typeface="Arial"/>
                <a:ea typeface="Calibri"/>
                <a:cs typeface="Arial"/>
              </a:rPr>
              <a:t>Manual process for sourcing contracting and P2P</a:t>
            </a:r>
          </a:p>
          <a:p>
            <a:pPr marL="228594" indent="-228594" defTabSz="1219170">
              <a:buFont typeface="Arial,Sans-Serif"/>
              <a:buChar char="•"/>
            </a:pPr>
            <a:r>
              <a:rPr lang="en-US" sz="1333">
                <a:solidFill>
                  <a:srgbClr val="FFFFFF"/>
                </a:solidFill>
                <a:latin typeface="Arial"/>
                <a:ea typeface="Calibri"/>
                <a:cs typeface="Arial"/>
              </a:rPr>
              <a:t>Compliance to governance and policies</a:t>
            </a:r>
          </a:p>
          <a:p>
            <a:pPr marL="228594" indent="-228594" defTabSz="1219170">
              <a:buFont typeface="Arial"/>
              <a:buChar char="•"/>
            </a:pPr>
            <a:endParaRPr lang="en-US" sz="1333">
              <a:solidFill>
                <a:srgbClr val="FFFFFF"/>
              </a:solidFill>
              <a:latin typeface="Arial"/>
              <a:ea typeface="Calibri"/>
              <a:cs typeface="Arial"/>
            </a:endParaRPr>
          </a:p>
        </p:txBody>
      </p:sp>
      <p:sp>
        <p:nvSpPr>
          <p:cNvPr id="14" name="Rectangle 13">
            <a:extLst>
              <a:ext uri="{FF2B5EF4-FFF2-40B4-BE49-F238E27FC236}">
                <a16:creationId xmlns:a16="http://schemas.microsoft.com/office/drawing/2014/main" id="{92876855-B5BC-BB03-D575-D8B542253679}"/>
              </a:ext>
            </a:extLst>
          </p:cNvPr>
          <p:cNvSpPr/>
          <p:nvPr/>
        </p:nvSpPr>
        <p:spPr>
          <a:xfrm>
            <a:off x="3154946" y="6329947"/>
            <a:ext cx="1470927"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a:solidFill>
                  <a:srgbClr val="FFFFFF"/>
                </a:solidFill>
                <a:latin typeface="Arial"/>
                <a:cs typeface="Calibri"/>
              </a:rPr>
              <a:t>eProcurement</a:t>
            </a:r>
          </a:p>
        </p:txBody>
      </p:sp>
      <p:sp>
        <p:nvSpPr>
          <p:cNvPr id="21" name="Rectangle 20">
            <a:extLst>
              <a:ext uri="{FF2B5EF4-FFF2-40B4-BE49-F238E27FC236}">
                <a16:creationId xmlns:a16="http://schemas.microsoft.com/office/drawing/2014/main" id="{43670C54-9751-AEDF-AA9E-A5B3019FE302}"/>
              </a:ext>
            </a:extLst>
          </p:cNvPr>
          <p:cNvSpPr/>
          <p:nvPr/>
        </p:nvSpPr>
        <p:spPr>
          <a:xfrm>
            <a:off x="5962314"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iSupplier</a:t>
            </a:r>
          </a:p>
        </p:txBody>
      </p:sp>
      <p:sp>
        <p:nvSpPr>
          <p:cNvPr id="23" name="Rectangle 22">
            <a:extLst>
              <a:ext uri="{FF2B5EF4-FFF2-40B4-BE49-F238E27FC236}">
                <a16:creationId xmlns:a16="http://schemas.microsoft.com/office/drawing/2014/main" id="{EBF8AAC0-997B-5ECA-1A3E-339E04E6CF27}"/>
              </a:ext>
            </a:extLst>
          </p:cNvPr>
          <p:cNvSpPr/>
          <p:nvPr/>
        </p:nvSpPr>
        <p:spPr>
          <a:xfrm>
            <a:off x="7098629" y="6343315"/>
            <a:ext cx="101640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iContract</a:t>
            </a:r>
          </a:p>
        </p:txBody>
      </p:sp>
      <p:sp>
        <p:nvSpPr>
          <p:cNvPr id="26" name="Rectangle 25">
            <a:extLst>
              <a:ext uri="{FF2B5EF4-FFF2-40B4-BE49-F238E27FC236}">
                <a16:creationId xmlns:a16="http://schemas.microsoft.com/office/drawing/2014/main" id="{D7E47333-7AB0-8FED-FA70-F596CE29C1E4}"/>
              </a:ext>
            </a:extLst>
          </p:cNvPr>
          <p:cNvSpPr/>
          <p:nvPr/>
        </p:nvSpPr>
        <p:spPr>
          <a:xfrm>
            <a:off x="8275048" y="6329947"/>
            <a:ext cx="2620611" cy="387685"/>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a:solidFill>
                  <a:srgbClr val="FFFFFF"/>
                </a:solidFill>
                <a:latin typeface="Arial"/>
                <a:cs typeface="Calibri"/>
              </a:rPr>
              <a:t>Merlin for Accounts Payalble</a:t>
            </a:r>
          </a:p>
        </p:txBody>
      </p:sp>
      <p:sp>
        <p:nvSpPr>
          <p:cNvPr id="28" name="Rectangle 27">
            <a:extLst>
              <a:ext uri="{FF2B5EF4-FFF2-40B4-BE49-F238E27FC236}">
                <a16:creationId xmlns:a16="http://schemas.microsoft.com/office/drawing/2014/main" id="{DFC96BFF-54C2-80AB-A4CB-997A5DD410F4}"/>
              </a:ext>
            </a:extLst>
          </p:cNvPr>
          <p:cNvSpPr/>
          <p:nvPr/>
        </p:nvSpPr>
        <p:spPr>
          <a:xfrm>
            <a:off x="10988840" y="6343315"/>
            <a:ext cx="1016401"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iConsole</a:t>
            </a:r>
          </a:p>
        </p:txBody>
      </p:sp>
      <p:sp>
        <p:nvSpPr>
          <p:cNvPr id="30" name="Rectangle 29">
            <a:extLst>
              <a:ext uri="{FF2B5EF4-FFF2-40B4-BE49-F238E27FC236}">
                <a16:creationId xmlns:a16="http://schemas.microsoft.com/office/drawing/2014/main" id="{BADDA26E-14E3-DF4D-D5F6-96499B29A639}"/>
              </a:ext>
            </a:extLst>
          </p:cNvPr>
          <p:cNvSpPr/>
          <p:nvPr/>
        </p:nvSpPr>
        <p:spPr>
          <a:xfrm>
            <a:off x="4719051" y="6343315"/>
            <a:ext cx="1123348" cy="374317"/>
          </a:xfrm>
          <a:prstGeom prst="rect">
            <a:avLst/>
          </a:prstGeom>
          <a:ln w="63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a:r>
              <a:rPr lang="en-US" sz="1467" err="1">
                <a:solidFill>
                  <a:srgbClr val="FFFFFF"/>
                </a:solidFill>
                <a:latin typeface="Arial"/>
                <a:cs typeface="Calibri"/>
              </a:rPr>
              <a:t>eInvoicing</a:t>
            </a:r>
          </a:p>
        </p:txBody>
      </p:sp>
    </p:spTree>
    <p:extLst>
      <p:ext uri="{BB962C8B-B14F-4D97-AF65-F5344CB8AC3E}">
        <p14:creationId xmlns:p14="http://schemas.microsoft.com/office/powerpoint/2010/main" val="231882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7567" r="-17567"/>
            </a:stretch>
          </a:blipFill>
        </p:spPr>
        <p:txBody>
          <a:bodyPr/>
          <a:lstStyle/>
          <a:p>
            <a:pPr defTabSz="609630"/>
            <a:endParaRPr lang="en-US" sz="1200">
              <a:solidFill>
                <a:prstClr val="black"/>
              </a:solidFill>
              <a:latin typeface="Calibri"/>
            </a:endParaRPr>
          </a:p>
        </p:txBody>
      </p:sp>
      <p:sp>
        <p:nvSpPr>
          <p:cNvPr id="3" name="TextBox 3"/>
          <p:cNvSpPr txBox="1"/>
          <p:nvPr/>
        </p:nvSpPr>
        <p:spPr>
          <a:xfrm>
            <a:off x="5267324" y="2836874"/>
            <a:ext cx="6386661" cy="1067087"/>
          </a:xfrm>
          <a:prstGeom prst="rect">
            <a:avLst/>
          </a:prstGeom>
        </p:spPr>
        <p:txBody>
          <a:bodyPr wrap="square" lIns="0" tIns="0" rIns="0" bIns="0" rtlCol="0" anchor="t">
            <a:spAutoFit/>
          </a:bodyPr>
          <a:lstStyle/>
          <a:p>
            <a:pPr defTabSz="609630">
              <a:lnSpc>
                <a:spcPts val="8926"/>
              </a:lnSpc>
            </a:pPr>
            <a:r>
              <a:rPr lang="en-US" sz="6376" spc="593">
                <a:solidFill>
                  <a:srgbClr val="FFFFFF"/>
                </a:solidFill>
                <a:latin typeface="Open Sans Bold Bold"/>
              </a:rPr>
              <a:t>THANK YOU</a:t>
            </a:r>
          </a:p>
        </p:txBody>
      </p:sp>
      <p:pic>
        <p:nvPicPr>
          <p:cNvPr id="5" name="Graphic 4">
            <a:extLst>
              <a:ext uri="{FF2B5EF4-FFF2-40B4-BE49-F238E27FC236}">
                <a16:creationId xmlns:a16="http://schemas.microsoft.com/office/drawing/2014/main" id="{5278F8D9-FA13-9673-5F02-EB379A40A571}"/>
              </a:ext>
            </a:extLst>
          </p:cNvPr>
          <p:cNvPicPr>
            <a:picLocks noChangeAspect="1"/>
          </p:cNvPicPr>
          <p:nvPr/>
        </p:nvPicPr>
        <p:blipFill>
          <a:blip r:embed="rId4">
            <a:extLst>
              <a:ext uri="{96DAC541-7B7A-43D3-8B79-37D633B846F1}">
                <asvg:svgBlip xmlns:asvg="http://schemas.microsoft.com/office/drawing/2016/SVG/main" r:embed="rId5"/>
              </a:ext>
            </a:extLst>
          </a:blip>
          <a:srcRect t="27322" b="30369"/>
          <a:stretch/>
        </p:blipFill>
        <p:spPr>
          <a:xfrm>
            <a:off x="9668874" y="57150"/>
            <a:ext cx="2485026" cy="74295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5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6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7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8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9_Office Theme">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eme1">
  <a:themeElements>
    <a:clrScheme name="ZYCUS NEW 2021">
      <a:dk1>
        <a:sysClr val="windowText" lastClr="000000"/>
      </a:dk1>
      <a:lt1>
        <a:srgbClr val="FFFFFF"/>
      </a:lt1>
      <a:dk2>
        <a:srgbClr val="303545"/>
      </a:dk2>
      <a:lt2>
        <a:srgbClr val="0BBEF7"/>
      </a:lt2>
      <a:accent1>
        <a:srgbClr val="214491"/>
      </a:accent1>
      <a:accent2>
        <a:srgbClr val="265DA3"/>
      </a:accent2>
      <a:accent3>
        <a:srgbClr val="2A76B2"/>
      </a:accent3>
      <a:accent4>
        <a:srgbClr val="38A9D0"/>
      </a:accent4>
      <a:accent5>
        <a:srgbClr val="5CBFD4"/>
      </a:accent5>
      <a:accent6>
        <a:srgbClr val="9DB930"/>
      </a:accent6>
      <a:hlink>
        <a:srgbClr val="9DB930"/>
      </a:hlink>
      <a:folHlink>
        <a:srgbClr val="0BBEF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c7d391c-dbc2-4c4e-9bee-15301114c84c" xsi:nil="true"/>
    <lcf76f155ced4ddcb4097134ff3c332f xmlns="fdd2c00b-1d3a-424c-b890-a6cc80d5484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6940219EF6BC94BBFC7031E855B1D24" ma:contentTypeVersion="15" ma:contentTypeDescription="Create a new document." ma:contentTypeScope="" ma:versionID="da05408e46342ed0d1a99607e6622bb2">
  <xsd:schema xmlns:xsd="http://www.w3.org/2001/XMLSchema" xmlns:xs="http://www.w3.org/2001/XMLSchema" xmlns:p="http://schemas.microsoft.com/office/2006/metadata/properties" xmlns:ns2="fdd2c00b-1d3a-424c-b890-a6cc80d54849" xmlns:ns3="ac7d391c-dbc2-4c4e-9bee-15301114c84c" targetNamespace="http://schemas.microsoft.com/office/2006/metadata/properties" ma:root="true" ma:fieldsID="0f8023d58f9a350199deba04db70bde0" ns2:_="" ns3:_="">
    <xsd:import namespace="fdd2c00b-1d3a-424c-b890-a6cc80d54849"/>
    <xsd:import namespace="ac7d391c-dbc2-4c4e-9bee-15301114c84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d2c00b-1d3a-424c-b890-a6cc80d548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f4fd2f7-8c18-4ec2-8eff-6924c65a9fc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d391c-dbc2-4c4e-9bee-15301114c84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21079d0-d137-4463-985c-f333231cef40}" ma:internalName="TaxCatchAll" ma:showField="CatchAllData" ma:web="ac7d391c-dbc2-4c4e-9bee-15301114c8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290272-6925-4AE6-87C8-7DF53D612C56}">
  <ds:schemaRefs>
    <ds:schemaRef ds:uri="ac7d391c-dbc2-4c4e-9bee-15301114c84c"/>
    <ds:schemaRef ds:uri="fdd2c00b-1d3a-424c-b890-a6cc80d5484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0D4AF54-24E3-4976-A36B-E7CD5653C0D3}">
  <ds:schemaRefs>
    <ds:schemaRef ds:uri="ac7d391c-dbc2-4c4e-9bee-15301114c84c"/>
    <ds:schemaRef ds:uri="fdd2c00b-1d3a-424c-b890-a6cc80d548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1740631-7C18-4DA1-B4EC-C5C243011BC2}">
  <ds:schemaRefs>
    <ds:schemaRef ds:uri="http://schemas.microsoft.com/sharepoint/v3/contenttype/forms"/>
  </ds:schemaRefs>
</ds:datastoreItem>
</file>

<file path=docMetadata/LabelInfo.xml><?xml version="1.0" encoding="utf-8"?>
<clbl:labelList xmlns:clbl="http://schemas.microsoft.com/office/2020/mipLabelMetadata">
  <clbl:label id="{e59a1851-bfcf-4536-8dd7-bd19f398e625}" enabled="0" method="" siteId="{e59a1851-bfcf-4536-8dd7-bd19f398e625}"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2668</Words>
  <Application>Microsoft Office PowerPoint</Application>
  <PresentationFormat>Widescreen</PresentationFormat>
  <Paragraphs>350</Paragraphs>
  <Slides>27</Slides>
  <Notes>14</Notes>
  <HiddenSlides>0</HiddenSlides>
  <MMClips>0</MMClips>
  <ScaleCrop>false</ScaleCrop>
  <HeadingPairs>
    <vt:vector size="4" baseType="variant">
      <vt:variant>
        <vt:lpstr>Theme</vt:lpstr>
      </vt:variant>
      <vt:variant>
        <vt:i4>10</vt:i4>
      </vt:variant>
      <vt:variant>
        <vt:lpstr>Slide Titles</vt:lpstr>
      </vt:variant>
      <vt:variant>
        <vt:i4>27</vt:i4>
      </vt:variant>
    </vt:vector>
  </HeadingPairs>
  <TitlesOfParts>
    <vt:vector size="37" baseType="lpstr">
      <vt:lpstr>1_Office Theme</vt:lpstr>
      <vt:lpstr>14_Office Theme</vt:lpstr>
      <vt:lpstr>15_Office Theme</vt:lpstr>
      <vt:lpstr>2_Office Theme</vt:lpstr>
      <vt:lpstr>16_Office Theme</vt:lpstr>
      <vt:lpstr>Office Theme</vt:lpstr>
      <vt:lpstr>17_Office Theme</vt:lpstr>
      <vt:lpstr>18_Office Theme</vt:lpstr>
      <vt:lpstr>19_Office Theme</vt:lpstr>
      <vt:lpstr>Theme1</vt:lpstr>
      <vt:lpstr>PowerPoint Presentation</vt:lpstr>
      <vt:lpstr>PowerPoint Presentation</vt:lpstr>
      <vt:lpstr>GENERATIVE AI IS A BIG DISRUPTER IN S2P</vt:lpstr>
      <vt:lpstr>WHAT CAN GEN AI DO FOR PROCUREMENT?</vt:lpstr>
      <vt:lpstr>Prerequisite no.1 | your procurement processes!</vt:lpstr>
      <vt:lpstr>WHAT CAN GEN AI DO FOR PROCUREMENT?</vt:lpstr>
      <vt:lpstr>PowerPoint Presentation</vt:lpstr>
      <vt:lpstr>Merlin Intake within MS Teams, Slack or Webportal</vt:lpstr>
      <vt:lpstr>PowerPoint Presentation</vt:lpstr>
      <vt:lpstr>WHY SHOULD PROCUREMENT LEADERS SIT UP AND TAKE NOTICE?</vt:lpstr>
      <vt:lpstr>WHY SHOULD PROCUREMENT LEADERS SIT UP AND TAKE NOTICE?</vt:lpstr>
      <vt:lpstr>INCREASED EFFICIENCY AND PRODUCTIVITY FOR ALL USERS</vt:lpstr>
      <vt:lpstr>PowerPoint Presentation</vt:lpstr>
      <vt:lpstr>INCREASED EFFICIENCY AND PRODUCTIVITY FOR ALL USERS</vt:lpstr>
      <vt:lpstr>AI AGENTS AS INDEPENDENT COMPOSABLE PROCUREMENT BUDDY’S</vt:lpstr>
      <vt:lpstr>Tail Spend | Autonomous Agents, tackling the Missing Middle in CPO’s quest for Cost Savings, Compliance and Efficiency Wins!</vt:lpstr>
      <vt:lpstr>PowerPoint Presentation</vt:lpstr>
      <vt:lpstr>Zycus is the chosen Procurement Partner  for Top South African brands</vt:lpstr>
      <vt:lpstr> South Africa's Largest Manufacturer of FMCG products ​ partners with Zycus for s2p Transformation​</vt:lpstr>
      <vt:lpstr>South Africa's Largest Manufacturer of FMCG products to take a leap of procurement transformation with Zycus’ Source-to-Pay Suite powered by Merlin AI technology</vt:lpstr>
      <vt:lpstr>One of the Largest Healthcare provider in south Africa transforms its s2c function with zycus</vt:lpstr>
      <vt:lpstr>One of the Largest Healthcare Providers in South Africa selects Zycus to strengthen its source-to-contract processes</vt:lpstr>
      <vt:lpstr>Retail giant in south africa  improves its source to contract processes with Zycus </vt:lpstr>
      <vt:lpstr>South Africa's retail giant improves their source-to-contract processes  with Zycus AI powered Merlin CLM solutions</vt:lpstr>
      <vt:lpstr>South Africa’s leading global transport and logistics company  to boost procurement performance  with Zycus’ Source-to-Pay Suite along with AI powered AP solutions</vt:lpstr>
      <vt:lpstr>South Africa’s leading global transport and logistics to boost procurement performance  with Zycus’ Source-to-Pay Suite along with AI powered AP solutions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Tejit Mithal</dc:creator>
  <cp:lastModifiedBy>Caroline Lacocque</cp:lastModifiedBy>
  <cp:revision>5</cp:revision>
  <dcterms:created xsi:type="dcterms:W3CDTF">2022-02-02T09:30:00Z</dcterms:created>
  <dcterms:modified xsi:type="dcterms:W3CDTF">2025-05-28T05:48:44Z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1033-11.2.0.11537</vt:lpwstr>
  </property>
  <property fmtid="{D5CDD505-2E9C-101B-9397-08002B2CF9AE}" pid="3" name="Order">
    <vt:r8>2800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ICV">
    <vt:lpwstr>A589514021BF4D39835D0B594B91A2A5</vt:lpwstr>
  </property>
  <property fmtid="{D5CDD505-2E9C-101B-9397-08002B2CF9AE}" pid="11" name="ContentTypeId">
    <vt:lpwstr>0x01010096940219EF6BC94BBFC7031E855B1D24</vt:lpwstr>
  </property>
  <property fmtid="{D5CDD505-2E9C-101B-9397-08002B2CF9AE}" pid="12" name="MediaServiceImageTags">
    <vt:lpwstr/>
  </property>
</Properties>
</file>