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9" r:id="rId4"/>
    <p:sldId id="283" r:id="rId5"/>
    <p:sldId id="282" r:id="rId6"/>
    <p:sldId id="281" r:id="rId7"/>
    <p:sldId id="284" r:id="rId8"/>
    <p:sldId id="285" r:id="rId9"/>
    <p:sldId id="288" r:id="rId10"/>
    <p:sldId id="290" r:id="rId11"/>
    <p:sldId id="289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3C65"/>
    <a:srgbClr val="FFB923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425" autoAdjust="0"/>
  </p:normalViewPr>
  <p:slideViewPr>
    <p:cSldViewPr snapToGrid="0">
      <p:cViewPr varScale="1">
        <p:scale>
          <a:sx n="61" d="100"/>
          <a:sy n="61" d="100"/>
        </p:scale>
        <p:origin x="109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8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F9DEEC-7271-4381-BEFD-51F963DD65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67BF3C-E151-4AAA-9CC2-683F72DA05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325D3-2D5D-48BE-BA49-D0D4C7E19E64}" type="datetimeFigureOut">
              <a:rPr lang="en-ZA" smtClean="0"/>
              <a:t>16 May 2025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FA37EB-780A-4B51-A8BC-39D4AAF8BF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81B41-1617-4D68-AEFE-0D4B992202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5746B-B492-47E3-9B12-0BAA7381216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1627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E47BF-6842-4CF7-AB69-A4BA695A2836}" type="datetimeFigureOut">
              <a:rPr lang="en-ZA" smtClean="0"/>
              <a:t>16 May 2025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A4CB0-8E56-4AB6-8F75-D5BD31DBC1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5671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98917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4642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4721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4719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4785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52724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0D9CC-F5D8-9F28-D965-31F9E11EA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B340CC-C189-61B8-A731-BDFAF06D6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6E6D10-664B-526A-652E-919C6ADBA9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74CCF-B500-60C6-2C57-5640FA25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6016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58C95-5FC5-6A1E-01D9-8F0795C33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9E235-0BBB-FF1B-F776-8915A5D1D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5B5303-34E4-BD1F-2E94-3AB4FB134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ED15F-4219-4A14-6CC1-8E2D25D35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4545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8F603-C5D5-EA3B-F277-D2683157A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9CEB0E-BB40-2C39-088F-F245E734F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36F72E-F618-FAEC-50AE-3DC67B1B6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ZA" sz="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E9DB0-9F17-BFB2-7523-6D2E12DAB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4CB0-8E56-4AB6-8F75-D5BD31DBC186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196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flowers in a field&#10;&#10;Description automatically generated">
            <a:extLst>
              <a:ext uri="{FF2B5EF4-FFF2-40B4-BE49-F238E27FC236}">
                <a16:creationId xmlns:a16="http://schemas.microsoft.com/office/drawing/2014/main" id="{23621CDF-46BC-A704-8BF8-F5AEE035E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90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waterfall&#10;&#10;Description automatically generated">
            <a:extLst>
              <a:ext uri="{FF2B5EF4-FFF2-40B4-BE49-F238E27FC236}">
                <a16:creationId xmlns:a16="http://schemas.microsoft.com/office/drawing/2014/main" id="{C63F0742-235A-2D48-AC2F-5F092BC70B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57D27ED-4C70-4807-8F59-D22DF29DBC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5928" y="853152"/>
            <a:ext cx="8089798" cy="78965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>
                <a:solidFill>
                  <a:srgbClr val="1B3C65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Table of Contents</a:t>
            </a:r>
            <a:endParaRPr lang="en-ZA" dirty="0"/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C6A7FEEE-4E74-495B-817C-B24B252C7B2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272970" y="2003892"/>
            <a:ext cx="6792756" cy="4495761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bg1"/>
                </a:solidFill>
                <a:latin typeface="Arial Nova" panose="020B0504020202020204" pitchFamily="34" charset="0"/>
              </a:defRPr>
            </a:lvl1pPr>
            <a:lvl2pPr algn="l">
              <a:defRPr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algn="l">
              <a:defRPr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algn="l">
              <a:defRPr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algn="l">
              <a:defRPr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2" name="AutoShape 2" descr="TWK dam | Theewaterskloof Municipality">
            <a:extLst>
              <a:ext uri="{FF2B5EF4-FFF2-40B4-BE49-F238E27FC236}">
                <a16:creationId xmlns:a16="http://schemas.microsoft.com/office/drawing/2014/main" id="{CE69AB28-FC3C-BF8A-DDFA-F74B0D1EFE93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039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D9592-AF43-48A6-BF31-04B5AD306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8BE19F-291E-43E6-9375-5113A07D1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0B8EEE-EBB4-4956-BE9A-EB203F167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EBA5-9122-4EF2-B654-2B75A1C2D526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99C7EF-D739-4C97-8140-03BC862C2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AC647-4E52-4008-A1C0-9D9E3BD0C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72751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6F2DA-6F24-47E6-9965-8757CF328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0099B-F3DE-4A58-B196-363791884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859451-FE71-42FE-A6F1-3A759E6FB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841E18C-2E12-4361-9D55-5410ACBE8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DBB7-75A1-465B-A49C-EECE7FDEA254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2D1457-82F7-4BD9-BFA8-E09B3E19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F85AA7C-A1A7-4BF7-A07F-F8A405D7B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6141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86280-92C4-4CAA-A4EC-9BC1938F1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F8CA7-44DC-45CE-B960-0A51524EF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8B780-DFBF-464F-B3E2-14031B428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F1C952-E9B5-46E2-9D35-7085AAB51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C6DD46-0FB6-4405-AF6C-FE430561FF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7C8E49-3FCF-4A9D-86C2-25812DE53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D04C-3808-46B4-BD36-E9ED55CA40D7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00CFDFA-2AA2-482C-906E-F499098F8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E07606-54C1-413C-BF9D-E12BA2CB6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94878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0DDA-5025-4996-8B7D-B3B486692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871AF1F-63A1-461C-8238-848A4C87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2ADE-B76A-4DF5-A90C-9123CADAFE57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C000E9F-DDED-4D11-AFBD-7CEE97B81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69088A8-F3D2-4032-8F08-88479F9B2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640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951E7-7712-481D-BC05-AC59977D4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59F1-2A78-42C3-BD97-4AF6E4423C3D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57739-B0B0-4DA0-9ED1-9F6E1B27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D5BDA-E12B-4866-830A-EBB38903E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5764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8DBD2-64FE-4110-829D-BD6BCB28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5AE1C-272A-406D-9648-A39CF792A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020CD-6B6F-41FF-9AB4-514913940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3F85A0F-8879-449B-B458-144782A3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5FCF-D327-4C10-8BBB-4A6FDDBD2518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626CDE-42BC-4B10-B116-0B61CE80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D673EBB-8ACF-46C3-8F30-075CEA02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310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ECEAD-4F5E-4FB3-B9A2-8B238A6B8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242684-4503-422F-BCC8-63F0DA10D4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1B771-373C-4232-BE7B-39C2F575E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8E6C5B1-6413-4778-AA62-CFED50C16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DBE9-9108-4DA3-B746-5F9C0155AFE4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A5AC75F-4F0A-4FB2-8AAA-50A715640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3594B5D-269F-46EE-97AE-C775F68D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32352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296F8-427F-49A8-81D0-CEDFBEF07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5034BC-68BF-4C82-A215-951F65D1A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49EB0E-4322-471E-BDC0-C738D40A3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CE763-4924-4A39-BCF7-9F586A417DCE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B5D32C-6469-4D1F-92BF-0D241492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EF3AF8-B8E5-4B35-9AF7-626BE905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30295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E00B2C-0A82-403D-A226-FEF0DEADA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36E2A9-0C90-4B1F-AD56-E12657B5E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6F109-46B0-45CC-BB4C-C7EC2F2A0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28F5-8DC7-4A43-A976-30EDAD747411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23F462-FB0E-4C0D-86AE-90DF7250F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153D2D-0BD4-44B7-A5CA-3CD86F83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2003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7BAB07-6C5C-42D6-9D7B-A22D8763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06395-3546-4BAF-8243-48E2074D1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Flowchart: Data 6">
            <a:extLst>
              <a:ext uri="{FF2B5EF4-FFF2-40B4-BE49-F238E27FC236}">
                <a16:creationId xmlns:a16="http://schemas.microsoft.com/office/drawing/2014/main" id="{C572CD2A-24F3-4A30-922F-9E916DE5CBEF}"/>
              </a:ext>
            </a:extLst>
          </p:cNvPr>
          <p:cNvSpPr/>
          <p:nvPr userDrawn="1"/>
        </p:nvSpPr>
        <p:spPr>
          <a:xfrm flipH="1">
            <a:off x="9530196" y="6592535"/>
            <a:ext cx="1296144" cy="265465"/>
          </a:xfrm>
          <a:prstGeom prst="flowChartInputOutput">
            <a:avLst/>
          </a:prstGeom>
          <a:solidFill>
            <a:srgbClr val="1B3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30E734-3444-46CB-A207-08E6B7643016}"/>
              </a:ext>
            </a:extLst>
          </p:cNvPr>
          <p:cNvSpPr/>
          <p:nvPr userDrawn="1"/>
        </p:nvSpPr>
        <p:spPr>
          <a:xfrm>
            <a:off x="-1" y="6592535"/>
            <a:ext cx="10515600" cy="265465"/>
          </a:xfrm>
          <a:prstGeom prst="rect">
            <a:avLst/>
          </a:prstGeom>
          <a:solidFill>
            <a:srgbClr val="1B3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640AA331-6360-48FE-9F53-898585B112A9}"/>
              </a:ext>
            </a:extLst>
          </p:cNvPr>
          <p:cNvSpPr/>
          <p:nvPr userDrawn="1"/>
        </p:nvSpPr>
        <p:spPr>
          <a:xfrm flipH="1" flipV="1">
            <a:off x="11399912" y="-3990"/>
            <a:ext cx="792088" cy="792088"/>
          </a:xfrm>
          <a:prstGeom prst="rtTriangle">
            <a:avLst/>
          </a:prstGeom>
          <a:solidFill>
            <a:srgbClr val="1B3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445D7-AF80-4B99-BD44-4571215ED9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617255"/>
            <a:ext cx="27432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1">
                <a:solidFill>
                  <a:srgbClr val="FFB923"/>
                </a:solidFill>
                <a:latin typeface="Arial Nova" panose="020B0504020202020204" pitchFamily="34" charset="0"/>
              </a:defRPr>
            </a:lvl1pPr>
          </a:lstStyle>
          <a:p>
            <a:fld id="{0B4D5BC1-6486-48E4-B19B-0749646D81D4}" type="datetime3">
              <a:rPr lang="en-US" smtClean="0"/>
              <a:t>16 May 2025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079FF-FCF0-4BCF-A873-161958A4B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17255"/>
            <a:ext cx="640842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1">
                <a:solidFill>
                  <a:srgbClr val="FFB923"/>
                </a:solidFill>
                <a:latin typeface="Arial Nova" panose="020B05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085CA-82FA-4029-A345-C14A8282D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0229" y="6617255"/>
            <a:ext cx="453571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1">
                <a:solidFill>
                  <a:srgbClr val="1B3C65"/>
                </a:solidFill>
                <a:latin typeface="Arial Nova" panose="020B0504020202020204" pitchFamily="34" charset="0"/>
              </a:defRPr>
            </a:lvl1pPr>
          </a:lstStyle>
          <a:p>
            <a:fld id="{195AC527-35E8-4CAA-BF0C-2A3F7BBB6B3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5960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mailto:afranken@odm.org.za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rbosman@odm.org.z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A8FB28-C2B1-9459-90F9-E7BCBC4C7081}"/>
              </a:ext>
            </a:extLst>
          </p:cNvPr>
          <p:cNvSpPr txBox="1">
            <a:spLocks/>
          </p:cNvSpPr>
          <p:nvPr/>
        </p:nvSpPr>
        <p:spPr>
          <a:xfrm>
            <a:off x="0" y="4818743"/>
            <a:ext cx="3810000" cy="1024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FFB923"/>
                </a:solidFill>
                <a:latin typeface="Arial Nova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ZA" cap="all" dirty="0"/>
              <a:t>Western Cape</a:t>
            </a:r>
          </a:p>
          <a:p>
            <a:r>
              <a:rPr lang="en-ZA" cap="all" dirty="0"/>
              <a:t>Procurement Conference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524A6E9-4BC0-6EAF-D66A-DF453FA46C1F}"/>
              </a:ext>
            </a:extLst>
          </p:cNvPr>
          <p:cNvSpPr txBox="1">
            <a:spLocks/>
          </p:cNvSpPr>
          <p:nvPr/>
        </p:nvSpPr>
        <p:spPr>
          <a:xfrm>
            <a:off x="533400" y="5950995"/>
            <a:ext cx="2743199" cy="65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dirty="0"/>
              <a:t>28 MAY 2025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BFD1A6-C4B8-9E47-942C-7A51E187C112}"/>
              </a:ext>
            </a:extLst>
          </p:cNvPr>
          <p:cNvSpPr txBox="1">
            <a:spLocks/>
          </p:cNvSpPr>
          <p:nvPr/>
        </p:nvSpPr>
        <p:spPr>
          <a:xfrm>
            <a:off x="4019549" y="533400"/>
            <a:ext cx="7458075" cy="2371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FFB923"/>
                </a:solidFill>
                <a:latin typeface="Arial Nova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Agency FB" panose="020B0503020202020204" pitchFamily="34" charset="0"/>
              </a:rPr>
              <a:t>Potential Water Security Projects In The</a:t>
            </a:r>
          </a:p>
          <a:p>
            <a:r>
              <a:rPr lang="en-US" sz="4800" dirty="0">
                <a:latin typeface="Agency FB" panose="020B0503020202020204" pitchFamily="34" charset="0"/>
              </a:rPr>
              <a:t>Overberg District / Western Cape</a:t>
            </a:r>
            <a:endParaRPr lang="en-ZA" sz="48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040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C0AB3D-0CCE-402B-9890-A564A50882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ZA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PURPOSE OF PRESENTATION</a:t>
            </a:r>
            <a:endParaRPr lang="en-Z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4A5E69D-536A-411F-B720-056FFE66624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72970" y="2208287"/>
            <a:ext cx="6792756" cy="3267355"/>
          </a:xfrm>
        </p:spPr>
        <p:txBody>
          <a:bodyPr anchor="ctr">
            <a:normAutofit fontScale="77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800" b="1" dirty="0">
                <a:solidFill>
                  <a:srgbClr val="1B3C65"/>
                </a:solidFill>
              </a:rPr>
              <a:t>Secure in principle approval for funding for a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800" b="1">
                <a:solidFill>
                  <a:srgbClr val="1B3C65"/>
                </a:solidFill>
              </a:rPr>
              <a:t>feasibility </a:t>
            </a:r>
            <a:r>
              <a:rPr lang="en-US" sz="4800" b="1" dirty="0">
                <a:solidFill>
                  <a:srgbClr val="1B3C65"/>
                </a:solidFill>
              </a:rPr>
              <a:t>study</a:t>
            </a:r>
          </a:p>
          <a:p>
            <a:pPr marL="0" indent="0" algn="ctr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4800" b="1" dirty="0">
                <a:solidFill>
                  <a:srgbClr val="1B3C65"/>
                </a:solidFill>
              </a:rPr>
              <a:t>- Construction of a Major Dam</a:t>
            </a:r>
            <a:endParaRPr lang="en-ZA" sz="4800" b="1" dirty="0">
              <a:solidFill>
                <a:srgbClr val="1B3C65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99E33-BC28-4CB8-B18A-FB6DBA6C29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37975" y="6616700"/>
            <a:ext cx="454025" cy="215900"/>
          </a:xfrm>
        </p:spPr>
        <p:txBody>
          <a:bodyPr/>
          <a:lstStyle/>
          <a:p>
            <a:fld id="{195AC527-35E8-4CAA-BF0C-2A3F7BBB6B30}" type="slidenum">
              <a:rPr lang="en-ZA" smtClean="0"/>
              <a:pPr/>
              <a:t>2</a:t>
            </a:fld>
            <a:endParaRPr lang="en-ZA" dirty="0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C63C6E77-B055-E774-92C3-8745085801DA}"/>
              </a:ext>
            </a:extLst>
          </p:cNvPr>
          <p:cNvSpPr/>
          <p:nvPr/>
        </p:nvSpPr>
        <p:spPr>
          <a:xfrm flipV="1">
            <a:off x="5016457" y="1861073"/>
            <a:ext cx="7175543" cy="14363"/>
          </a:xfrm>
          <a:prstGeom prst="line">
            <a:avLst/>
          </a:prstGeom>
          <a:ln w="38100">
            <a:solidFill>
              <a:srgbClr val="1B3C6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4418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04F1C-27CF-42C6-8B68-10E174B9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3</a:t>
            </a:fld>
            <a:endParaRPr lang="en-Z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522F8E-C990-424D-B77C-00D7C0C9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1B3C65"/>
                </a:solidFill>
                <a:latin typeface="Arial Nova" panose="020B0504020202020204" pitchFamily="34" charset="0"/>
              </a:rPr>
              <a:t>CONSTRUCTION OF A DAM IN THE BREEDE RIVER</a:t>
            </a:r>
            <a:endParaRPr lang="en-ZA" sz="3200" b="1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  <p:pic>
        <p:nvPicPr>
          <p:cNvPr id="8" name="Picture 7" descr="A map with a red circle&#10;&#10;Description automatically generated">
            <a:extLst>
              <a:ext uri="{FF2B5EF4-FFF2-40B4-BE49-F238E27FC236}">
                <a16:creationId xmlns:a16="http://schemas.microsoft.com/office/drawing/2014/main" id="{321C97AC-5173-F1EA-0E2E-3FA645956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62366"/>
            <a:ext cx="10972800" cy="54012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75E6CB-3D32-DC8C-D6FC-161958A07BF8}"/>
              </a:ext>
            </a:extLst>
          </p:cNvPr>
          <p:cNvSpPr txBox="1"/>
          <p:nvPr/>
        </p:nvSpPr>
        <p:spPr>
          <a:xfrm>
            <a:off x="3377901" y="5595579"/>
            <a:ext cx="1914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 Nova" panose="020B0504020202020204" pitchFamily="34" charset="0"/>
              </a:rPr>
              <a:t>123 million m</a:t>
            </a:r>
            <a:r>
              <a:rPr lang="en-US" sz="2000" b="1" baseline="30000" dirty="0">
                <a:latin typeface="Arial Nova" panose="020B0504020202020204" pitchFamily="34" charset="0"/>
              </a:rPr>
              <a:t>3</a:t>
            </a:r>
            <a:endParaRPr lang="en-ZA" sz="2000" b="1" baseline="30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50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map of a large area&#10;&#10;Description automatically generated">
            <a:extLst>
              <a:ext uri="{FF2B5EF4-FFF2-40B4-BE49-F238E27FC236}">
                <a16:creationId xmlns:a16="http://schemas.microsoft.com/office/drawing/2014/main" id="{26C25C9C-FF2E-0096-30EA-FA147E3FF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62367"/>
            <a:ext cx="10972800" cy="540124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04F1C-27CF-42C6-8B68-10E174B9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4</a:t>
            </a:fld>
            <a:endParaRPr lang="en-Z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522F8E-C990-424D-B77C-00D7C0C9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54294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1B3C65"/>
                </a:solidFill>
                <a:latin typeface="Arial Nova" panose="020B0504020202020204" pitchFamily="34" charset="0"/>
              </a:rPr>
              <a:t>BROADER PROPOSAL FOR THREE DAMS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F8A1B08-E8E2-C434-9A1F-F8208A10A0BD}"/>
              </a:ext>
            </a:extLst>
          </p:cNvPr>
          <p:cNvSpPr/>
          <p:nvPr/>
        </p:nvSpPr>
        <p:spPr>
          <a:xfrm>
            <a:off x="2370075" y="3852297"/>
            <a:ext cx="8908583" cy="1305781"/>
          </a:xfrm>
          <a:custGeom>
            <a:avLst/>
            <a:gdLst>
              <a:gd name="connsiteX0" fmla="*/ 0 w 8908583"/>
              <a:gd name="connsiteY0" fmla="*/ 0 h 1305781"/>
              <a:gd name="connsiteX1" fmla="*/ 8908583 w 8908583"/>
              <a:gd name="connsiteY1" fmla="*/ 0 h 1305781"/>
              <a:gd name="connsiteX2" fmla="*/ 8908583 w 8908583"/>
              <a:gd name="connsiteY2" fmla="*/ 1305781 h 1305781"/>
              <a:gd name="connsiteX3" fmla="*/ 0 w 8908583"/>
              <a:gd name="connsiteY3" fmla="*/ 1305781 h 1305781"/>
              <a:gd name="connsiteX4" fmla="*/ 0 w 8908583"/>
              <a:gd name="connsiteY4" fmla="*/ 0 h 1305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8583" h="1305781">
                <a:moveTo>
                  <a:pt x="0" y="0"/>
                </a:moveTo>
                <a:lnTo>
                  <a:pt x="8908583" y="0"/>
                </a:lnTo>
                <a:lnTo>
                  <a:pt x="8908583" y="1305781"/>
                </a:lnTo>
                <a:lnTo>
                  <a:pt x="0" y="130578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8600" tIns="228600" rIns="228600" bIns="228600" numCol="1" spcCol="1270" anchor="ctr" anchorCtr="0">
            <a:noAutofit/>
          </a:bodyPr>
          <a:lstStyle/>
          <a:p>
            <a:pPr marL="0" lvl="0" indent="0" algn="l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6000" kern="1200" dirty="0">
              <a:latin typeface="Arial Nova" panose="020B05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84F2AC6-5E68-476E-9230-42B3A04EAA6D}"/>
              </a:ext>
            </a:extLst>
          </p:cNvPr>
          <p:cNvSpPr txBox="1">
            <a:spLocks/>
          </p:cNvSpPr>
          <p:nvPr/>
        </p:nvSpPr>
        <p:spPr>
          <a:xfrm>
            <a:off x="609600" y="5157953"/>
            <a:ext cx="10972800" cy="1305782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1B3C65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Focus however just on one initially – </a:t>
            </a:r>
            <a:r>
              <a:rPr lang="en-US" sz="2400" b="1" dirty="0" err="1">
                <a:solidFill>
                  <a:srgbClr val="1B3C65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Breede</a:t>
            </a:r>
            <a:r>
              <a:rPr lang="en-US" sz="2400" b="1" dirty="0">
                <a:solidFill>
                  <a:srgbClr val="1B3C65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 River</a:t>
            </a:r>
          </a:p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1B3C65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– job creation potential 200 000 jobs</a:t>
            </a:r>
          </a:p>
        </p:txBody>
      </p:sp>
    </p:spTree>
    <p:extLst>
      <p:ext uri="{BB962C8B-B14F-4D97-AF65-F5344CB8AC3E}">
        <p14:creationId xmlns:p14="http://schemas.microsoft.com/office/powerpoint/2010/main" val="2316717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iviersonderend Travel Information">
            <a:extLst>
              <a:ext uri="{FF2B5EF4-FFF2-40B4-BE49-F238E27FC236}">
                <a16:creationId xmlns:a16="http://schemas.microsoft.com/office/drawing/2014/main" id="{3D1EF7C6-37F4-E308-AA83-5FFD8F798E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90"/>
          <a:stretch/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04F1C-27CF-42C6-8B68-10E174B9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522F8E-C990-424D-B77C-00D7C0C9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80335"/>
            <a:ext cx="10972800" cy="324499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A CATALYTIC JDMA PROJECT FOR THE OVERBERG AND BROADER SOUTHERN CAPE REGION</a:t>
            </a:r>
            <a:endParaRPr lang="en-ZA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Nova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03FC61-9E2F-620B-C73D-FD187A6782F4}"/>
              </a:ext>
            </a:extLst>
          </p:cNvPr>
          <p:cNvSpPr txBox="1">
            <a:spLocks/>
          </p:cNvSpPr>
          <p:nvPr/>
        </p:nvSpPr>
        <p:spPr>
          <a:xfrm>
            <a:off x="609599" y="4005661"/>
            <a:ext cx="10972800" cy="13345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Water security enabling infrastructure led investment growth</a:t>
            </a:r>
            <a:endParaRPr lang="en-ZA" sz="32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51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04F1C-27CF-42C6-8B68-10E174B9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6</a:t>
            </a:fld>
            <a:endParaRPr lang="en-Z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522F8E-C990-424D-B77C-00D7C0C9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1608"/>
            <a:ext cx="10972800" cy="63408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1B3C65"/>
                </a:solidFill>
                <a:latin typeface="Arial Nova" panose="020B0504020202020204" pitchFamily="34" charset="0"/>
              </a:rPr>
              <a:t>FOUR-FOLD BENEFITS</a:t>
            </a:r>
            <a:endParaRPr lang="en-ZA" sz="3200" b="1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3FB73F1-08C6-BC5F-AEC8-F4956B7B4586}"/>
              </a:ext>
            </a:extLst>
          </p:cNvPr>
          <p:cNvSpPr/>
          <p:nvPr/>
        </p:nvSpPr>
        <p:spPr>
          <a:xfrm>
            <a:off x="436177" y="1473746"/>
            <a:ext cx="5602673" cy="869161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5A59AAB-0EF7-4504-329C-4B8E99673E4B}"/>
              </a:ext>
            </a:extLst>
          </p:cNvPr>
          <p:cNvSpPr/>
          <p:nvPr/>
        </p:nvSpPr>
        <p:spPr>
          <a:xfrm>
            <a:off x="1440058" y="1473746"/>
            <a:ext cx="4598791" cy="869161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marL="0" lvl="0" indent="0" algn="l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b="1" kern="1200" dirty="0">
                <a:solidFill>
                  <a:srgbClr val="1B3C65"/>
                </a:solidFill>
                <a:latin typeface="Arial Nova" panose="020B0504020202020204" pitchFamily="34" charset="0"/>
              </a:rPr>
              <a:t>EXPANSION OF THE CURRENT AGRICULTURAL ACTIVITY IN AREA</a:t>
            </a:r>
            <a:endParaRPr lang="en-US" sz="1900" kern="1200" dirty="0">
              <a:latin typeface="Arial Nova" panose="020B0504020202020204" pitchFamily="34" charset="0"/>
            </a:endParaRPr>
          </a:p>
        </p:txBody>
      </p:sp>
      <p:pic>
        <p:nvPicPr>
          <p:cNvPr id="1026" name="Picture 2" descr="Managing Projects / Project Leadership, Management &amp; Communications -  Informa Connect Middle East">
            <a:extLst>
              <a:ext uri="{FF2B5EF4-FFF2-40B4-BE49-F238E27FC236}">
                <a16:creationId xmlns:a16="http://schemas.microsoft.com/office/drawing/2014/main" id="{3B61CCBD-47AA-4A3B-978D-26A9ABA44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" r="11536"/>
          <a:stretch/>
        </p:blipFill>
        <p:spPr bwMode="auto">
          <a:xfrm>
            <a:off x="6439648" y="1473746"/>
            <a:ext cx="5316173" cy="43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D39112D-1376-75E0-EBE6-54D1A6B3BBA5}"/>
              </a:ext>
            </a:extLst>
          </p:cNvPr>
          <p:cNvSpPr/>
          <p:nvPr/>
        </p:nvSpPr>
        <p:spPr>
          <a:xfrm>
            <a:off x="436177" y="4949673"/>
            <a:ext cx="5602673" cy="869161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09C4CCB-E8CE-8641-D635-F73344C976E6}"/>
              </a:ext>
            </a:extLst>
          </p:cNvPr>
          <p:cNvSpPr/>
          <p:nvPr/>
        </p:nvSpPr>
        <p:spPr>
          <a:xfrm>
            <a:off x="1440058" y="4949673"/>
            <a:ext cx="4598791" cy="869161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marL="0" lvl="0" indent="0" algn="l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b="1" kern="1200" dirty="0">
                <a:solidFill>
                  <a:srgbClr val="1B3C65"/>
                </a:solidFill>
                <a:latin typeface="Arial Nova" panose="020B0504020202020204" pitchFamily="34" charset="0"/>
              </a:rPr>
              <a:t>WATER SECURITY – REGIONAL / PROVINCIAL</a:t>
            </a:r>
            <a:endParaRPr lang="en-US" sz="1900" kern="1200" dirty="0">
              <a:latin typeface="Arial Nova" panose="020B05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20C670-050E-BDA5-62D2-9E63263ACD9D}"/>
              </a:ext>
            </a:extLst>
          </p:cNvPr>
          <p:cNvGrpSpPr/>
          <p:nvPr/>
        </p:nvGrpSpPr>
        <p:grpSpPr>
          <a:xfrm>
            <a:off x="699097" y="1674326"/>
            <a:ext cx="473019" cy="468000"/>
            <a:chOff x="699098" y="1913344"/>
            <a:chExt cx="473019" cy="468000"/>
          </a:xfrm>
        </p:grpSpPr>
        <p:pic>
          <p:nvPicPr>
            <p:cNvPr id="25" name="Graphic 24" descr="Tractor with solid fill">
              <a:extLst>
                <a:ext uri="{FF2B5EF4-FFF2-40B4-BE49-F238E27FC236}">
                  <a16:creationId xmlns:a16="http://schemas.microsoft.com/office/drawing/2014/main" id="{B955258D-EE50-2293-C876-900FA7974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4117" y="1913344"/>
              <a:ext cx="468000" cy="468000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47D20A4-9E5D-357A-50C0-B0C9554E68E4}"/>
                </a:ext>
              </a:extLst>
            </p:cNvPr>
            <p:cNvSpPr/>
            <p:nvPr/>
          </p:nvSpPr>
          <p:spPr>
            <a:xfrm>
              <a:off x="699098" y="1928843"/>
              <a:ext cx="468000" cy="45250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43EEC8D-B0DD-D691-F088-8FE12701A2E1}"/>
              </a:ext>
            </a:extLst>
          </p:cNvPr>
          <p:cNvGrpSpPr/>
          <p:nvPr/>
        </p:nvGrpSpPr>
        <p:grpSpPr>
          <a:xfrm>
            <a:off x="694078" y="5158002"/>
            <a:ext cx="468001" cy="468000"/>
            <a:chOff x="694078" y="5158002"/>
            <a:chExt cx="468001" cy="468000"/>
          </a:xfrm>
        </p:grpSpPr>
        <p:pic>
          <p:nvPicPr>
            <p:cNvPr id="36" name="Graphic 35" descr="Water with solid fill">
              <a:extLst>
                <a:ext uri="{FF2B5EF4-FFF2-40B4-BE49-F238E27FC236}">
                  <a16:creationId xmlns:a16="http://schemas.microsoft.com/office/drawing/2014/main" id="{141A1F7D-FDFC-A088-99C6-66390903F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4078" y="5158002"/>
              <a:ext cx="468000" cy="468000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7396FD8-A7BF-74E9-54DB-3BE7D8FDC712}"/>
                </a:ext>
              </a:extLst>
            </p:cNvPr>
            <p:cNvSpPr/>
            <p:nvPr/>
          </p:nvSpPr>
          <p:spPr>
            <a:xfrm>
              <a:off x="694079" y="5165752"/>
              <a:ext cx="468000" cy="45250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B0DCFBF-6782-1CE2-E230-46AD20F18DEE}"/>
              </a:ext>
            </a:extLst>
          </p:cNvPr>
          <p:cNvSpPr/>
          <p:nvPr/>
        </p:nvSpPr>
        <p:spPr>
          <a:xfrm>
            <a:off x="436176" y="2560492"/>
            <a:ext cx="5602673" cy="869161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51D0925-D41A-BB83-83C6-5153F3F5199B}"/>
              </a:ext>
            </a:extLst>
          </p:cNvPr>
          <p:cNvSpPr/>
          <p:nvPr/>
        </p:nvSpPr>
        <p:spPr>
          <a:xfrm>
            <a:off x="1440057" y="2560492"/>
            <a:ext cx="4598791" cy="869161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lvl="0" algn="l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b="1" kern="1200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665F651-9EE5-D7FC-1520-37230E5000A6}"/>
              </a:ext>
            </a:extLst>
          </p:cNvPr>
          <p:cNvSpPr/>
          <p:nvPr/>
        </p:nvSpPr>
        <p:spPr>
          <a:xfrm>
            <a:off x="436175" y="3756851"/>
            <a:ext cx="5602673" cy="869161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1609D6A-4181-F243-D380-D80D97ED4572}"/>
              </a:ext>
            </a:extLst>
          </p:cNvPr>
          <p:cNvSpPr/>
          <p:nvPr/>
        </p:nvSpPr>
        <p:spPr>
          <a:xfrm>
            <a:off x="1440056" y="3756851"/>
            <a:ext cx="4598791" cy="869161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defTabSz="844550">
              <a:spcBef>
                <a:spcPct val="0"/>
              </a:spcBef>
              <a:spcAft>
                <a:spcPct val="35000"/>
              </a:spcAft>
            </a:pPr>
            <a:r>
              <a:rPr lang="en-US" sz="1900" b="1" kern="1200" dirty="0">
                <a:solidFill>
                  <a:srgbClr val="1B3C65"/>
                </a:solidFill>
                <a:latin typeface="Arial Nova" panose="020B0504020202020204" pitchFamily="34" charset="0"/>
              </a:rPr>
              <a:t>ECONOMIC GROWTH &amp; TOURISM &amp; EXPORTS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DFA5AF-9E24-16E2-716C-EBD411ED886E}"/>
              </a:ext>
            </a:extLst>
          </p:cNvPr>
          <p:cNvSpPr/>
          <p:nvPr/>
        </p:nvSpPr>
        <p:spPr>
          <a:xfrm>
            <a:off x="699095" y="3972930"/>
            <a:ext cx="468000" cy="4525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D35C79D-353A-2E3A-E617-8C8A62ED552D}"/>
              </a:ext>
            </a:extLst>
          </p:cNvPr>
          <p:cNvGrpSpPr/>
          <p:nvPr/>
        </p:nvGrpSpPr>
        <p:grpSpPr>
          <a:xfrm>
            <a:off x="704114" y="2761072"/>
            <a:ext cx="468000" cy="468000"/>
            <a:chOff x="699098" y="3573308"/>
            <a:chExt cx="468000" cy="468000"/>
          </a:xfrm>
        </p:grpSpPr>
        <p:pic>
          <p:nvPicPr>
            <p:cNvPr id="30" name="Graphic 29" descr="Bar graph with upward trend with solid fill">
              <a:extLst>
                <a:ext uri="{FF2B5EF4-FFF2-40B4-BE49-F238E27FC236}">
                  <a16:creationId xmlns:a16="http://schemas.microsoft.com/office/drawing/2014/main" id="{38C3790A-EED0-C066-1D8B-997BA06BC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99098" y="3573308"/>
              <a:ext cx="468000" cy="468000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DC24DA4-D793-F03A-BC3C-54F2B0B1583E}"/>
                </a:ext>
              </a:extLst>
            </p:cNvPr>
            <p:cNvSpPr/>
            <p:nvPr/>
          </p:nvSpPr>
          <p:spPr>
            <a:xfrm>
              <a:off x="699098" y="3581058"/>
              <a:ext cx="468000" cy="45250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22" name="Graphic 21" descr="Group of men with solid fill">
            <a:extLst>
              <a:ext uri="{FF2B5EF4-FFF2-40B4-BE49-F238E27FC236}">
                <a16:creationId xmlns:a16="http://schemas.microsoft.com/office/drawing/2014/main" id="{0DB184DF-20A7-8625-8108-78E51E9934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4114" y="3965180"/>
            <a:ext cx="468000" cy="46800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099B0E4-0A1C-C293-F845-9755B84977DC}"/>
              </a:ext>
            </a:extLst>
          </p:cNvPr>
          <p:cNvSpPr/>
          <p:nvPr/>
        </p:nvSpPr>
        <p:spPr>
          <a:xfrm>
            <a:off x="1440052" y="2516382"/>
            <a:ext cx="4598791" cy="869161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lvl="0" algn="l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kern="1200" dirty="0">
                <a:solidFill>
                  <a:srgbClr val="1B3C65"/>
                </a:solidFill>
                <a:latin typeface="Arial Nova" panose="020B0504020202020204" pitchFamily="34" charset="0"/>
              </a:rPr>
              <a:t>JOB CREATION PER HECTARE UNDER IRRIGATION</a:t>
            </a:r>
          </a:p>
        </p:txBody>
      </p:sp>
    </p:spTree>
    <p:extLst>
      <p:ext uri="{BB962C8B-B14F-4D97-AF65-F5344CB8AC3E}">
        <p14:creationId xmlns:p14="http://schemas.microsoft.com/office/powerpoint/2010/main" val="140136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CE73003-7DE7-A9D8-7856-61F2D8BC2406}"/>
              </a:ext>
            </a:extLst>
          </p:cNvPr>
          <p:cNvSpPr/>
          <p:nvPr/>
        </p:nvSpPr>
        <p:spPr>
          <a:xfrm>
            <a:off x="436177" y="1473746"/>
            <a:ext cx="5602673" cy="1266970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FDC961C-F5B0-B62C-C25D-3CB4A60B8F7E}"/>
              </a:ext>
            </a:extLst>
          </p:cNvPr>
          <p:cNvSpPr/>
          <p:nvPr/>
        </p:nvSpPr>
        <p:spPr>
          <a:xfrm>
            <a:off x="1440058" y="1473746"/>
            <a:ext cx="4598791" cy="1266970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marL="0" lvl="0" indent="0" algn="ctr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dirty="0">
                <a:solidFill>
                  <a:srgbClr val="1B3C65"/>
                </a:solidFill>
                <a:latin typeface="Arial Nova" panose="020B0504020202020204" pitchFamily="34" charset="0"/>
              </a:rPr>
              <a:t>TOURISM</a:t>
            </a:r>
            <a:endParaRPr lang="en-US" sz="1900" kern="1200" dirty="0">
              <a:latin typeface="Arial Nova" panose="020B0504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9CECDA1-7676-D356-4F8A-D31EE8ADF85F}"/>
              </a:ext>
            </a:extLst>
          </p:cNvPr>
          <p:cNvSpPr/>
          <p:nvPr/>
        </p:nvSpPr>
        <p:spPr>
          <a:xfrm>
            <a:off x="436175" y="3185454"/>
            <a:ext cx="5602673" cy="1266970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78EAFF2-90AC-1C2B-DD6A-556D49E8CEA0}"/>
              </a:ext>
            </a:extLst>
          </p:cNvPr>
          <p:cNvSpPr/>
          <p:nvPr/>
        </p:nvSpPr>
        <p:spPr>
          <a:xfrm>
            <a:off x="1440056" y="3185454"/>
            <a:ext cx="4598791" cy="1266970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lvl="0" algn="ctr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rgbClr val="1B3C65"/>
                </a:solidFill>
                <a:latin typeface="Arial Nova" panose="020B0504020202020204" pitchFamily="34" charset="0"/>
              </a:rPr>
              <a:t>AGRI PROCESSING</a:t>
            </a:r>
            <a:endParaRPr lang="en-US" sz="1900" b="1" kern="1200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90E6F8F-9CF8-9636-B59B-C35280676E9F}"/>
              </a:ext>
            </a:extLst>
          </p:cNvPr>
          <p:cNvSpPr/>
          <p:nvPr/>
        </p:nvSpPr>
        <p:spPr>
          <a:xfrm>
            <a:off x="436175" y="4897162"/>
            <a:ext cx="5602673" cy="1266970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E1CC0E5-C481-3B94-29C3-343197ADDDAD}"/>
              </a:ext>
            </a:extLst>
          </p:cNvPr>
          <p:cNvSpPr/>
          <p:nvPr/>
        </p:nvSpPr>
        <p:spPr>
          <a:xfrm>
            <a:off x="1440056" y="4897162"/>
            <a:ext cx="4598791" cy="1266970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lvl="0" algn="ctr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rgbClr val="1B3C65"/>
                </a:solidFill>
                <a:latin typeface="Arial Nova" panose="020B0504020202020204" pitchFamily="34" charset="0"/>
              </a:rPr>
              <a:t>SMALL BUSINESS OPPORTUNITIES</a:t>
            </a:r>
            <a:endParaRPr lang="en-US" sz="1900" b="1" kern="1200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  <p:pic>
        <p:nvPicPr>
          <p:cNvPr id="9" name="Graphic 8" descr="Factory with solid fill">
            <a:extLst>
              <a:ext uri="{FF2B5EF4-FFF2-40B4-BE49-F238E27FC236}">
                <a16:creationId xmlns:a16="http://schemas.microsoft.com/office/drawing/2014/main" id="{BF26CA3E-4D08-D157-EF61-A420034D5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655" y="3361739"/>
            <a:ext cx="914400" cy="914400"/>
          </a:xfrm>
          <a:prstGeom prst="rect">
            <a:avLst/>
          </a:prstGeom>
        </p:spPr>
      </p:pic>
      <p:pic>
        <p:nvPicPr>
          <p:cNvPr id="11" name="Graphic 10" descr="Travel with solid fill">
            <a:extLst>
              <a:ext uri="{FF2B5EF4-FFF2-40B4-BE49-F238E27FC236}">
                <a16:creationId xmlns:a16="http://schemas.microsoft.com/office/drawing/2014/main" id="{A87D7FC7-C7C4-E487-338B-D701478E18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656" y="1650031"/>
            <a:ext cx="914400" cy="914400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EC95F63-E530-7E64-4DD1-865492E2F309}"/>
              </a:ext>
            </a:extLst>
          </p:cNvPr>
          <p:cNvSpPr/>
          <p:nvPr/>
        </p:nvSpPr>
        <p:spPr>
          <a:xfrm>
            <a:off x="6116988" y="3185454"/>
            <a:ext cx="5602673" cy="1266970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pic>
        <p:nvPicPr>
          <p:cNvPr id="13" name="Graphic 12" descr="Handshake with solid fill">
            <a:extLst>
              <a:ext uri="{FF2B5EF4-FFF2-40B4-BE49-F238E27FC236}">
                <a16:creationId xmlns:a16="http://schemas.microsoft.com/office/drawing/2014/main" id="{147042A7-1996-DDF6-8630-16FBFCE6AC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3823" y="5073447"/>
            <a:ext cx="914400" cy="914400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17363DD-0E35-E641-9F8B-A94F2C5BAA03}"/>
              </a:ext>
            </a:extLst>
          </p:cNvPr>
          <p:cNvSpPr/>
          <p:nvPr/>
        </p:nvSpPr>
        <p:spPr>
          <a:xfrm>
            <a:off x="6116990" y="1473746"/>
            <a:ext cx="5602673" cy="1266970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pic>
        <p:nvPicPr>
          <p:cNvPr id="17" name="Graphic 16" descr="Business Growth with solid fill">
            <a:extLst>
              <a:ext uri="{FF2B5EF4-FFF2-40B4-BE49-F238E27FC236}">
                <a16:creationId xmlns:a16="http://schemas.microsoft.com/office/drawing/2014/main" id="{ED27FBCC-AF69-A06A-5DF7-126962DD96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66167" y="3361739"/>
            <a:ext cx="914400" cy="914400"/>
          </a:xfrm>
          <a:prstGeom prst="rect">
            <a:avLst/>
          </a:pr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B2C259D-98B3-297A-D98B-348D57C54E18}"/>
              </a:ext>
            </a:extLst>
          </p:cNvPr>
          <p:cNvSpPr/>
          <p:nvPr/>
        </p:nvSpPr>
        <p:spPr>
          <a:xfrm>
            <a:off x="6116988" y="1473746"/>
            <a:ext cx="4598791" cy="1266970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marL="0" lvl="0" indent="0" algn="ctr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dirty="0">
                <a:solidFill>
                  <a:srgbClr val="1B3C65"/>
                </a:solidFill>
                <a:latin typeface="Arial Nova" panose="020B0504020202020204" pitchFamily="34" charset="0"/>
              </a:rPr>
              <a:t>TRANSPORT &amp; LOGISTICS (N2)</a:t>
            </a:r>
            <a:endParaRPr lang="en-US" sz="1900" kern="1200" dirty="0">
              <a:latin typeface="Arial Nova" panose="020B0504020202020204" pitchFamily="34" charset="0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CAC6358-2B2D-13D9-24E5-F944254768F6}"/>
              </a:ext>
            </a:extLst>
          </p:cNvPr>
          <p:cNvSpPr/>
          <p:nvPr/>
        </p:nvSpPr>
        <p:spPr>
          <a:xfrm>
            <a:off x="6119797" y="3185454"/>
            <a:ext cx="4598791" cy="1266970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lvl="0" algn="ctr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rgbClr val="1B3C65"/>
                </a:solidFill>
                <a:latin typeface="Arial Nova" panose="020B0504020202020204" pitchFamily="34" charset="0"/>
              </a:rPr>
              <a:t>GROWTH OF SERVICE INDUSTRY</a:t>
            </a:r>
            <a:endParaRPr lang="en-US" sz="1900" b="1" kern="1200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FABE1A8-F76D-45E6-A5F2-E5FC5395EDFA}"/>
              </a:ext>
            </a:extLst>
          </p:cNvPr>
          <p:cNvSpPr/>
          <p:nvPr/>
        </p:nvSpPr>
        <p:spPr>
          <a:xfrm>
            <a:off x="6116988" y="4897162"/>
            <a:ext cx="5602673" cy="1266970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FE47679-1603-4932-64C4-CD48CBCDCF6A}"/>
              </a:ext>
            </a:extLst>
          </p:cNvPr>
          <p:cNvSpPr/>
          <p:nvPr/>
        </p:nvSpPr>
        <p:spPr>
          <a:xfrm>
            <a:off x="6116987" y="4897162"/>
            <a:ext cx="4598791" cy="1266970"/>
          </a:xfrm>
          <a:custGeom>
            <a:avLst/>
            <a:gdLst>
              <a:gd name="connsiteX0" fmla="*/ 0 w 4598791"/>
              <a:gd name="connsiteY0" fmla="*/ 0 h 869161"/>
              <a:gd name="connsiteX1" fmla="*/ 4598791 w 4598791"/>
              <a:gd name="connsiteY1" fmla="*/ 0 h 869161"/>
              <a:gd name="connsiteX2" fmla="*/ 4598791 w 4598791"/>
              <a:gd name="connsiteY2" fmla="*/ 869161 h 869161"/>
              <a:gd name="connsiteX3" fmla="*/ 0 w 4598791"/>
              <a:gd name="connsiteY3" fmla="*/ 869161 h 869161"/>
              <a:gd name="connsiteX4" fmla="*/ 0 w 4598791"/>
              <a:gd name="connsiteY4" fmla="*/ 0 h 86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791" h="869161">
                <a:moveTo>
                  <a:pt x="0" y="0"/>
                </a:moveTo>
                <a:lnTo>
                  <a:pt x="4598791" y="0"/>
                </a:lnTo>
                <a:lnTo>
                  <a:pt x="4598791" y="869161"/>
                </a:lnTo>
                <a:lnTo>
                  <a:pt x="0" y="8691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986" tIns="91986" rIns="91986" bIns="91986" numCol="1" spcCol="1270" anchor="ctr" anchorCtr="0">
            <a:noAutofit/>
          </a:bodyPr>
          <a:lstStyle/>
          <a:p>
            <a:pPr lvl="0" algn="ctr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rgbClr val="1B3C65"/>
                </a:solidFill>
                <a:latin typeface="Arial Nova" panose="020B0504020202020204" pitchFamily="34" charset="0"/>
              </a:rPr>
              <a:t>GROWTH IN FOREIGN EXCHANGE</a:t>
            </a:r>
          </a:p>
          <a:p>
            <a:pPr lvl="0" algn="ctr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>
                <a:solidFill>
                  <a:srgbClr val="1B3C65"/>
                </a:solidFill>
                <a:latin typeface="Arial Nova" panose="020B0504020202020204" pitchFamily="34" charset="0"/>
              </a:rPr>
              <a:t>(EXPORTS) - GDP</a:t>
            </a:r>
            <a:endParaRPr lang="en-US" sz="1900" b="1" kern="1200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  <p:pic>
        <p:nvPicPr>
          <p:cNvPr id="45" name="Graphic 44" descr="Fork In Road with solid fill">
            <a:extLst>
              <a:ext uri="{FF2B5EF4-FFF2-40B4-BE49-F238E27FC236}">
                <a16:creationId xmlns:a16="http://schemas.microsoft.com/office/drawing/2014/main" id="{EEA26E99-5DBB-911C-94D3-2AF2059752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66167" y="1648122"/>
            <a:ext cx="914400" cy="9144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04F1C-27CF-42C6-8B68-10E174B9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7</a:t>
            </a:fld>
            <a:endParaRPr lang="en-ZA" dirty="0"/>
          </a:p>
        </p:txBody>
      </p:sp>
      <p:pic>
        <p:nvPicPr>
          <p:cNvPr id="19" name="Graphic 18" descr="Upward trend with solid fill">
            <a:extLst>
              <a:ext uri="{FF2B5EF4-FFF2-40B4-BE49-F238E27FC236}">
                <a16:creationId xmlns:a16="http://schemas.microsoft.com/office/drawing/2014/main" id="{AB09AEAB-47A5-1FD4-4C24-2D0E754976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6167" y="5073447"/>
            <a:ext cx="914400" cy="9144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6522F8E-C990-424D-B77C-00D7C0C9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02703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1B3C65"/>
                </a:solidFill>
                <a:latin typeface="Arial Nova" panose="020B0504020202020204" pitchFamily="34" charset="0"/>
              </a:rPr>
              <a:t>SECONDARY ECONOMIC ACTIVITY TO SUPPORT THIS GROWTH</a:t>
            </a:r>
            <a:endParaRPr lang="en-ZA" sz="3200" b="1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74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ows of vines in a vineyard&#10;&#10;Description automatically generated">
            <a:extLst>
              <a:ext uri="{FF2B5EF4-FFF2-40B4-BE49-F238E27FC236}">
                <a16:creationId xmlns:a16="http://schemas.microsoft.com/office/drawing/2014/main" id="{69E2CE78-66FD-A4A8-4EAA-57E8397C6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48AF08BF-E78F-5136-7D3D-AD3F1564E2E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667000" y="-2667000"/>
            <a:ext cx="6858001" cy="12191998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84999">
                <a:srgbClr val="FFFFFF">
                  <a:alpha val="27750"/>
                </a:srgbClr>
              </a:gs>
              <a:gs pos="100000">
                <a:srgbClr val="FFFFFF">
                  <a:alpha val="14999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04F1C-27CF-42C6-8B68-10E174B9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8</a:t>
            </a:fld>
            <a:endParaRPr lang="en-Z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522F8E-C990-424D-B77C-00D7C0C9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02703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GREATER WATER SECURITY FOR THE WESTERN CAPE AS A WHOLE</a:t>
            </a:r>
            <a:endParaRPr lang="en-ZA" sz="3200" b="1" dirty="0">
              <a:solidFill>
                <a:schemeClr val="accent6">
                  <a:lumMod val="5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6ADDF9-DE0A-1133-16E9-9D82EBEA11FD}"/>
              </a:ext>
            </a:extLst>
          </p:cNvPr>
          <p:cNvSpPr txBox="1"/>
          <p:nvPr/>
        </p:nvSpPr>
        <p:spPr>
          <a:xfrm>
            <a:off x="609598" y="1742323"/>
            <a:ext cx="1097279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Population Increase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Pressure On Potable Water Sources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Growth Will Outstrip Supply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Water Security Enabling Economic Growth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Mitigate The Effects Of Climate Change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Management Tool For Drought And Water Shortages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Water Transfer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Hydro-Electricity / Green Energy</a:t>
            </a:r>
            <a:endParaRPr lang="en-ZA" sz="2800" b="1" dirty="0">
              <a:solidFill>
                <a:schemeClr val="accent6">
                  <a:lumMod val="5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7575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3596-BF6A-9277-10CE-D4161DF60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wetu Guest Farm in Buffeljagsrivier, Swellendam — Best Price Guaranteed">
            <a:extLst>
              <a:ext uri="{FF2B5EF4-FFF2-40B4-BE49-F238E27FC236}">
                <a16:creationId xmlns:a16="http://schemas.microsoft.com/office/drawing/2014/main" id="{9E8D0D02-8481-50B2-AF37-86B53363F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88"/>
            <a:ext cx="12194823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F2B6D-67A8-09B1-29EE-3063A2180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9</a:t>
            </a:fld>
            <a:endParaRPr lang="en-Z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77AB38-FD41-B045-81F9-FF9DEF42B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491957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NO MAJOR DAMS TO BE CONSTRUCTED BY DWAF IN THE WC IN THE </a:t>
            </a:r>
            <a:r>
              <a:rPr lang="en-US" sz="3200" b="1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NEXT DECADE</a:t>
            </a:r>
            <a:br>
              <a:rPr lang="en-US" sz="3200" b="1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</a:br>
            <a:r>
              <a:rPr lang="en-US" sz="3200" b="1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– </a:t>
            </a:r>
            <a:r>
              <a:rPr lang="en-US" sz="32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DEMAND WILL OUTSTRIP SUPPLY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330324C-763C-F90A-3D0A-FBE186982162}"/>
              </a:ext>
            </a:extLst>
          </p:cNvPr>
          <p:cNvSpPr/>
          <p:nvPr/>
        </p:nvSpPr>
        <p:spPr>
          <a:xfrm>
            <a:off x="609600" y="2359866"/>
            <a:ext cx="10972800" cy="3664116"/>
          </a:xfrm>
          <a:custGeom>
            <a:avLst/>
            <a:gdLst>
              <a:gd name="connsiteX0" fmla="*/ 0 w 9570155"/>
              <a:gd name="connsiteY0" fmla="*/ 0 h 1491957"/>
              <a:gd name="connsiteX1" fmla="*/ 9570155 w 9570155"/>
              <a:gd name="connsiteY1" fmla="*/ 0 h 1491957"/>
              <a:gd name="connsiteX2" fmla="*/ 9570155 w 9570155"/>
              <a:gd name="connsiteY2" fmla="*/ 1491957 h 1491957"/>
              <a:gd name="connsiteX3" fmla="*/ 0 w 9570155"/>
              <a:gd name="connsiteY3" fmla="*/ 1491957 h 1491957"/>
              <a:gd name="connsiteX4" fmla="*/ 0 w 9570155"/>
              <a:gd name="connsiteY4" fmla="*/ 0 h 149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0155" h="1491957">
                <a:moveTo>
                  <a:pt x="0" y="0"/>
                </a:moveTo>
                <a:lnTo>
                  <a:pt x="9570155" y="0"/>
                </a:lnTo>
                <a:lnTo>
                  <a:pt x="9570155" y="1491957"/>
                </a:lnTo>
                <a:lnTo>
                  <a:pt x="0" y="14919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7899" tIns="157899" rIns="157899" bIns="157899" numCol="1" spcCol="1270" anchor="ctr" anchorCtr="0">
            <a:noAutofit/>
          </a:bodyPr>
          <a:lstStyle/>
          <a:p>
            <a:pPr marL="457200" lvl="0" indent="-457200" algn="l" defTabSz="11112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û"/>
            </a:pPr>
            <a:r>
              <a:rPr lang="en-US" sz="2800" b="1" kern="1200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NO MAJOR DAM IN THE SOUTHERN REGION OF THE WESTERN CAPE – BERGRIVER DAM</a:t>
            </a:r>
          </a:p>
          <a:p>
            <a:pPr marL="457200" lvl="0" indent="-457200" algn="l" defTabSz="11112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CAN SUPPORT THE ENTIRE EASTERN PART OF THE WESTERN CAPE</a:t>
            </a:r>
          </a:p>
          <a:p>
            <a:pPr marL="457200" lvl="0" indent="-457200" algn="l" defTabSz="11112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</a:pPr>
            <a:r>
              <a:rPr lang="en-US" sz="2800" b="1" kern="1200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GROWTH CATALYST FOR A FUTURE METRO - SOUTHERN CAPE REGION</a:t>
            </a:r>
            <a:endParaRPr lang="en-US" sz="2500" b="1" kern="1200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05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9B607-259C-B077-4919-F24DD8840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ewaterskloof Dam near Franschoek on Sunday (OC) : r/southafrica">
            <a:extLst>
              <a:ext uri="{FF2B5EF4-FFF2-40B4-BE49-F238E27FC236}">
                <a16:creationId xmlns:a16="http://schemas.microsoft.com/office/drawing/2014/main" id="{33E19E28-9B36-01DC-78F8-22057B478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"/>
          <a:stretch/>
        </p:blipFill>
        <p:spPr bwMode="auto">
          <a:xfrm>
            <a:off x="0" y="-2"/>
            <a:ext cx="1219199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89FAEA3A-CDF3-625F-B5E3-83370D49267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667000" y="-2667000"/>
            <a:ext cx="6858001" cy="12191998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84999">
                <a:srgbClr val="FFFFFF">
                  <a:alpha val="27750"/>
                </a:srgbClr>
              </a:gs>
              <a:gs pos="100000">
                <a:srgbClr val="FFFFFF">
                  <a:alpha val="14999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AA35C-9BA9-A283-FD29-0F27C5888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10</a:t>
            </a:fld>
            <a:endParaRPr lang="en-Z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F8025E-F1D6-6D32-D05D-69E61810B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02703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1B3C65"/>
                </a:solidFill>
                <a:latin typeface="Arial Nova" panose="020B0504020202020204" pitchFamily="34" charset="0"/>
              </a:rPr>
              <a:t>LINKAGES / COHERENCE OF THIS PROPOSAL</a:t>
            </a:r>
            <a:endParaRPr lang="en-ZA" sz="3200" b="1" dirty="0">
              <a:solidFill>
                <a:srgbClr val="1B3C65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735E7C-1FFE-C464-A4F2-50DACE8F9BD4}"/>
              </a:ext>
            </a:extLst>
          </p:cNvPr>
          <p:cNvSpPr txBox="1"/>
          <p:nvPr/>
        </p:nvSpPr>
        <p:spPr>
          <a:xfrm>
            <a:off x="609600" y="1635162"/>
            <a:ext cx="1097279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GNU PRIORITIES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PROVINCIAL PRIORITIES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JDMA PRIORITIES – OVERBERG </a:t>
            </a:r>
            <a:r>
              <a:rPr lang="en-ZA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CATALYTIC PROJECTS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ZA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ALIGNS WITH MTBPS SPEECH – 30 OCTOBER 2024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ZA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CLIMATE CHANGE MANAGEMENT TOOL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ZA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AGRI WESTERN CAPE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ZA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PROVINCIAL WATER SUMMIT – WCG</a:t>
            </a:r>
          </a:p>
          <a:p>
            <a:pPr marL="452438" indent="-452438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ZA" sz="2800" b="1" dirty="0">
                <a:solidFill>
                  <a:srgbClr val="1B3C65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ova" panose="020B0504020202020204" pitchFamily="34" charset="0"/>
              </a:rPr>
              <a:t>MERO &amp; PERO</a:t>
            </a:r>
            <a:endParaRPr lang="en-ZA" sz="3200" b="1" dirty="0">
              <a:solidFill>
                <a:srgbClr val="1B3C65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06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0B1C6-5972-4371-99EE-DCDE1409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the region&#10;&#10;Description automatically generated with medium confidence">
            <a:extLst>
              <a:ext uri="{FF2B5EF4-FFF2-40B4-BE49-F238E27FC236}">
                <a16:creationId xmlns:a16="http://schemas.microsoft.com/office/drawing/2014/main" id="{B64755F6-B781-B22F-0478-D388BA26ED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36"/>
          <a:stretch/>
        </p:blipFill>
        <p:spPr>
          <a:xfrm>
            <a:off x="0" y="-4406"/>
            <a:ext cx="12191999" cy="68624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0A34C-6E60-EE52-7E2D-B2709258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11</a:t>
            </a:fld>
            <a:endParaRPr lang="en-ZA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14D2CC5-1063-0AF0-AC41-99DF953CB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1B3C65"/>
                </a:solidFill>
                <a:latin typeface="Arial Nova" panose="020B0504020202020204" pitchFamily="34" charset="0"/>
              </a:rPr>
              <a:t>CONCLUSION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5351743-9C29-F89C-FAA5-79F836942955}"/>
              </a:ext>
            </a:extLst>
          </p:cNvPr>
          <p:cNvSpPr txBox="1">
            <a:spLocks/>
          </p:cNvSpPr>
          <p:nvPr/>
        </p:nvSpPr>
        <p:spPr>
          <a:xfrm>
            <a:off x="609600" y="908720"/>
            <a:ext cx="10972800" cy="54598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ctr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B3C65"/>
                </a:solidFill>
                <a:latin typeface="Arial Nova" panose="020B0504020202020204" pitchFamily="34" charset="0"/>
              </a:rPr>
              <a:t>REQUEST IS TO SUPPORT AND FUND A PRE-FEASIBILITY STUDY</a:t>
            </a:r>
          </a:p>
          <a:p>
            <a:pPr marL="457200" indent="-457200" algn="ctr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B3C65"/>
                </a:solidFill>
                <a:latin typeface="Arial Nova" panose="020B0504020202020204" pitchFamily="34" charset="0"/>
              </a:rPr>
              <a:t>TERM OF OFFICE INTERVENTION</a:t>
            </a:r>
          </a:p>
          <a:p>
            <a:pPr marL="457200" indent="-457200" algn="ctr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1B3C65"/>
                </a:solidFill>
                <a:latin typeface="Arial Nova" panose="020B0504020202020204" pitchFamily="34" charset="0"/>
              </a:rPr>
              <a:t>CAN WE AFFORD </a:t>
            </a:r>
            <a:r>
              <a:rPr lang="en-US" sz="2800" b="1" u="sng" dirty="0">
                <a:solidFill>
                  <a:srgbClr val="1B3C65"/>
                </a:solidFill>
                <a:latin typeface="Arial Nova" panose="020B0504020202020204" pitchFamily="34" charset="0"/>
              </a:rPr>
              <a:t>NOT</a:t>
            </a:r>
            <a:r>
              <a:rPr lang="en-US" sz="2800" b="1" dirty="0">
                <a:solidFill>
                  <a:srgbClr val="1B3C65"/>
                </a:solidFill>
                <a:latin typeface="Arial Nova" panose="020B0504020202020204" pitchFamily="34" charset="0"/>
              </a:rPr>
              <a:t> TO DO THIS</a:t>
            </a:r>
          </a:p>
          <a:p>
            <a:pPr algn="ctr">
              <a:lnSpc>
                <a:spcPct val="100000"/>
              </a:lnSpc>
              <a:spcAft>
                <a:spcPts val="1200"/>
              </a:spcAft>
            </a:pPr>
            <a:endParaRPr lang="en-US" sz="1400" b="1" dirty="0">
              <a:solidFill>
                <a:srgbClr val="1B3C65"/>
              </a:solidFill>
              <a:latin typeface="Arial Nova" panose="020B0504020202020204" pitchFamily="34" charset="0"/>
            </a:endParaRPr>
          </a:p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Arial Nova" panose="020B0504020202020204" pitchFamily="34" charset="0"/>
              </a:rPr>
              <a:t>ACKNOWLEDGEMENTS</a:t>
            </a:r>
          </a:p>
          <a:p>
            <a:pPr marL="457200" indent="-457200" algn="ctr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Arial Nova" panose="020B0504020202020204" pitchFamily="34" charset="0"/>
              </a:rPr>
              <a:t>ANDRE ROUX, PR Eng – Water &amp; Drought</a:t>
            </a:r>
          </a:p>
          <a:p>
            <a:pPr marL="457200" indent="-457200" algn="ctr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Arial Nova" panose="020B0504020202020204" pitchFamily="34" charset="0"/>
              </a:rPr>
              <a:t>DEPARTMENT AGRICULTURE – Western Cape</a:t>
            </a:r>
          </a:p>
          <a:p>
            <a:pPr algn="ctr"/>
            <a:endParaRPr lang="en-US" sz="2400" b="1" dirty="0">
              <a:solidFill>
                <a:srgbClr val="1B3C65"/>
              </a:solidFill>
              <a:latin typeface="Arial Nova" panose="020B0504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1B3C65"/>
                </a:solidFill>
                <a:latin typeface="Arial Nova" panose="020B0504020202020204" pitchFamily="34" charset="0"/>
              </a:rPr>
              <a:t>QUESTIONS / COMMENTS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D75B6FA6-98AC-4349-5FDE-EE3D31FC93D7}"/>
              </a:ext>
            </a:extLst>
          </p:cNvPr>
          <p:cNvSpPr/>
          <p:nvPr/>
        </p:nvSpPr>
        <p:spPr>
          <a:xfrm>
            <a:off x="1641708" y="3429000"/>
            <a:ext cx="8908583" cy="0"/>
          </a:xfrm>
          <a:prstGeom prst="line">
            <a:avLst/>
          </a:prstGeom>
          <a:ln w="38100">
            <a:solidFill>
              <a:srgbClr val="1B3C6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4C49E3E5-81D5-D81C-0F2A-23A0748B11DF}"/>
              </a:ext>
            </a:extLst>
          </p:cNvPr>
          <p:cNvSpPr/>
          <p:nvPr/>
        </p:nvSpPr>
        <p:spPr>
          <a:xfrm>
            <a:off x="1641708" y="5438014"/>
            <a:ext cx="8908583" cy="0"/>
          </a:xfrm>
          <a:prstGeom prst="line">
            <a:avLst/>
          </a:prstGeom>
          <a:ln w="38100">
            <a:solidFill>
              <a:srgbClr val="1B3C6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0613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C734-9994-41D6-A738-E4AECC814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37688"/>
            <a:ext cx="10515600" cy="2852737"/>
          </a:xfrm>
        </p:spPr>
        <p:txBody>
          <a:bodyPr anchor="ctr">
            <a:normAutofit/>
          </a:bodyPr>
          <a:lstStyle/>
          <a:p>
            <a:pPr algn="ctr"/>
            <a:r>
              <a:rPr lang="en-ZA" sz="13800" dirty="0">
                <a:solidFill>
                  <a:srgbClr val="1B3C65"/>
                </a:solidFill>
                <a:latin typeface="Baguet Script" panose="00000500000000000000" pitchFamily="2" charset="0"/>
              </a:rPr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903E8-54FB-4A97-B2A3-4E32318B3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57134"/>
            <a:ext cx="5143281" cy="1876096"/>
          </a:xfrm>
        </p:spPr>
        <p:txBody>
          <a:bodyPr>
            <a:normAutofit fontScale="70000" lnSpcReduction="20000"/>
          </a:bodyPr>
          <a:lstStyle/>
          <a:p>
            <a:r>
              <a:rPr lang="en-ZA" dirty="0" err="1">
                <a:solidFill>
                  <a:srgbClr val="1B3C65"/>
                </a:solidFill>
                <a:latin typeface="Arial Nova" panose="020B0504020202020204" pitchFamily="34" charset="0"/>
              </a:rPr>
              <a:t>Ald</a:t>
            </a:r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</a:rPr>
              <a:t> Andries Franken</a:t>
            </a:r>
          </a:p>
          <a:p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</a:rPr>
              <a:t>EXECUTIVE MAYOR</a:t>
            </a:r>
          </a:p>
          <a:p>
            <a:endParaRPr lang="en-ZA" dirty="0">
              <a:solidFill>
                <a:srgbClr val="1B3C65"/>
              </a:solidFill>
              <a:latin typeface="Arial Nova" panose="020B0504020202020204" pitchFamily="34" charset="0"/>
            </a:endParaRPr>
          </a:p>
          <a:p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afranken@odm.org.za</a:t>
            </a:r>
            <a:endParaRPr lang="en-ZA" dirty="0">
              <a:solidFill>
                <a:srgbClr val="1B3C65"/>
              </a:solidFill>
              <a:latin typeface="Arial Nova" panose="020B0504020202020204" pitchFamily="34" charset="0"/>
            </a:endParaRPr>
          </a:p>
          <a:p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</a:rPr>
              <a:t>Tel.: 028 425 1157</a:t>
            </a:r>
          </a:p>
          <a:p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</a:rPr>
              <a:t>Cell: 082 927 4989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D6700-64A1-4F6B-BC49-083997716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AC527-35E8-4CAA-BF0C-2A3F7BBB6B30}" type="slidenum">
              <a:rPr lang="en-ZA" smtClean="0"/>
              <a:pPr/>
              <a:t>12</a:t>
            </a:fld>
            <a:endParaRPr lang="en-Z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15E76F-6590-49D3-B8DC-251808FE5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22" y="3246873"/>
            <a:ext cx="2977055" cy="2977055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62B3933-7769-92F7-2247-1E28C04E9017}"/>
              </a:ext>
            </a:extLst>
          </p:cNvPr>
          <p:cNvSpPr txBox="1">
            <a:spLocks/>
          </p:cNvSpPr>
          <p:nvPr/>
        </p:nvSpPr>
        <p:spPr>
          <a:xfrm>
            <a:off x="6216871" y="3957134"/>
            <a:ext cx="5143281" cy="1876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</a:rPr>
              <a:t>Richard Bosman</a:t>
            </a:r>
          </a:p>
          <a:p>
            <a:pPr algn="r"/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</a:rPr>
              <a:t>MUNICIPAL MANAGER</a:t>
            </a:r>
          </a:p>
          <a:p>
            <a:pPr algn="r"/>
            <a:endParaRPr lang="en-ZA" dirty="0">
              <a:solidFill>
                <a:srgbClr val="1B3C65"/>
              </a:solidFill>
              <a:latin typeface="Arial Nova" panose="020B0504020202020204" pitchFamily="34" charset="0"/>
            </a:endParaRPr>
          </a:p>
          <a:p>
            <a:pPr algn="r"/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rbosman@odm.org.za</a:t>
            </a:r>
            <a:endParaRPr lang="en-ZA" dirty="0">
              <a:solidFill>
                <a:srgbClr val="1B3C65"/>
              </a:solidFill>
              <a:latin typeface="Arial Nova" panose="020B0504020202020204" pitchFamily="34" charset="0"/>
            </a:endParaRPr>
          </a:p>
          <a:p>
            <a:pPr algn="r"/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</a:rPr>
              <a:t>Tel.: 028 425 1157</a:t>
            </a:r>
          </a:p>
          <a:p>
            <a:pPr algn="r"/>
            <a:r>
              <a:rPr lang="en-ZA" dirty="0">
                <a:solidFill>
                  <a:srgbClr val="1B3C65"/>
                </a:solidFill>
                <a:latin typeface="Arial Nova" panose="020B0504020202020204" pitchFamily="34" charset="0"/>
              </a:rPr>
              <a:t>Cell: 079 269 2239</a:t>
            </a:r>
          </a:p>
        </p:txBody>
      </p:sp>
    </p:spTree>
    <p:extLst>
      <p:ext uri="{BB962C8B-B14F-4D97-AF65-F5344CB8AC3E}">
        <p14:creationId xmlns:p14="http://schemas.microsoft.com/office/powerpoint/2010/main" val="3160091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1437</TotalTime>
  <Words>391</Words>
  <Application>Microsoft Office PowerPoint</Application>
  <PresentationFormat>Widescreen</PresentationFormat>
  <Paragraphs>94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Agency FB</vt:lpstr>
      <vt:lpstr>Arial</vt:lpstr>
      <vt:lpstr>Arial Nova</vt:lpstr>
      <vt:lpstr>Baguet Script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CONSTRUCTION OF A DAM IN THE BREEDE RIVER</vt:lpstr>
      <vt:lpstr>BROADER PROPOSAL FOR THREE DAMS</vt:lpstr>
      <vt:lpstr>A CATALYTIC JDMA PROJECT FOR THE OVERBERG AND BROADER SOUTHERN CAPE REGION</vt:lpstr>
      <vt:lpstr>FOUR-FOLD BENEFITS</vt:lpstr>
      <vt:lpstr>SECONDARY ECONOMIC ACTIVITY TO SUPPORT THIS GROWTH</vt:lpstr>
      <vt:lpstr>GREATER WATER SECURITY FOR THE WESTERN CAPE AS A WHOLE</vt:lpstr>
      <vt:lpstr>NO MAJOR DAMS TO BE CONSTRUCTED BY DWAF IN THE WC IN THE NEXT DECADE – DEMAND WILL OUTSTRIP SUPPLY</vt:lpstr>
      <vt:lpstr>LINKAGES / COHERENCE OF THIS PROPOSAL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Kendall Theunissen</dc:creator>
  <cp:lastModifiedBy>Caroll Engelbrecht</cp:lastModifiedBy>
  <cp:revision>8</cp:revision>
  <dcterms:created xsi:type="dcterms:W3CDTF">2022-11-23T10:19:26Z</dcterms:created>
  <dcterms:modified xsi:type="dcterms:W3CDTF">2025-05-16T09:36:06Z</dcterms:modified>
</cp:coreProperties>
</file>