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90" r:id="rId5"/>
    <p:sldMasterId id="2147483720" r:id="rId6"/>
    <p:sldMasterId id="2147483750" r:id="rId7"/>
  </p:sldMasterIdLst>
  <p:notesMasterIdLst>
    <p:notesMasterId r:id="rId35"/>
  </p:notesMasterIdLst>
  <p:sldIdLst>
    <p:sldId id="7872" r:id="rId8"/>
    <p:sldId id="2147470897" r:id="rId9"/>
    <p:sldId id="2147470925" r:id="rId10"/>
    <p:sldId id="1513" r:id="rId11"/>
    <p:sldId id="256" r:id="rId12"/>
    <p:sldId id="2147473339" r:id="rId13"/>
    <p:sldId id="442" r:id="rId14"/>
    <p:sldId id="2147473332" r:id="rId15"/>
    <p:sldId id="2147473333" r:id="rId16"/>
    <p:sldId id="2147473334" r:id="rId17"/>
    <p:sldId id="1511" r:id="rId18"/>
    <p:sldId id="2147473325" r:id="rId19"/>
    <p:sldId id="2147473336" r:id="rId20"/>
    <p:sldId id="1515" r:id="rId21"/>
    <p:sldId id="2147473326" r:id="rId22"/>
    <p:sldId id="2147473337" r:id="rId23"/>
    <p:sldId id="2147473338" r:id="rId24"/>
    <p:sldId id="2147473330" r:id="rId25"/>
    <p:sldId id="1549" r:id="rId26"/>
    <p:sldId id="1576" r:id="rId27"/>
    <p:sldId id="257" r:id="rId28"/>
    <p:sldId id="1572" r:id="rId29"/>
    <p:sldId id="1323" r:id="rId30"/>
    <p:sldId id="1325" r:id="rId31"/>
    <p:sldId id="2147473340" r:id="rId32"/>
    <p:sldId id="1489" r:id="rId33"/>
    <p:sldId id="214747332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80" d="100"/>
          <a:sy n="80" d="100"/>
        </p:scale>
        <p:origin x="62" y="134"/>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DDCF65-2FC5-4BE9-85FD-422D0688F75C}" type="doc">
      <dgm:prSet loTypeId="urn:microsoft.com/office/officeart/2016/7/layout/AccentHomeChevronProcess" loCatId="process" qsTypeId="urn:microsoft.com/office/officeart/2005/8/quickstyle/simple1" qsCatId="simple" csTypeId="urn:microsoft.com/office/officeart/2005/8/colors/colorful5" csCatId="colorful" phldr="1"/>
      <dgm:spPr/>
      <dgm:t>
        <a:bodyPr/>
        <a:lstStyle/>
        <a:p>
          <a:endParaRPr lang="en-US"/>
        </a:p>
      </dgm:t>
    </dgm:pt>
    <dgm:pt modelId="{C9AC8331-5618-4363-829E-E994D663F5E5}">
      <dgm:prSet custT="1"/>
      <dgm:spPr>
        <a:solidFill>
          <a:srgbClr val="629DD1">
            <a:lumMod val="50000"/>
          </a:srgbClr>
        </a:solidFill>
        <a:ln w="25400" cap="flat" cmpd="sng" algn="ctr">
          <a:solidFill>
            <a:srgbClr val="5AA2AE">
              <a:hueOff val="2003568"/>
              <a:satOff val="-8793"/>
              <a:lumOff val="2614"/>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14–19 June 2023</a:t>
          </a:r>
        </a:p>
      </dgm:t>
    </dgm:pt>
    <dgm:pt modelId="{56D76C45-8199-456C-9E3B-D749131454DE}" type="parTrans" cxnId="{60821A22-FE16-40E1-BB2F-4C75B53D57BC}">
      <dgm:prSet/>
      <dgm:spPr/>
      <dgm:t>
        <a:bodyPr/>
        <a:lstStyle/>
        <a:p>
          <a:endParaRPr lang="en-US"/>
        </a:p>
      </dgm:t>
    </dgm:pt>
    <dgm:pt modelId="{7469D9F8-70AF-4E13-8D3F-FE42C72C958E}" type="sibTrans" cxnId="{60821A22-FE16-40E1-BB2F-4C75B53D57BC}">
      <dgm:prSet/>
      <dgm:spPr/>
      <dgm:t>
        <a:bodyPr/>
        <a:lstStyle/>
        <a:p>
          <a:endParaRPr lang="en-US"/>
        </a:p>
      </dgm:t>
    </dgm:pt>
    <dgm:pt modelId="{9C03C4D5-21EA-40B1-95EE-072F78324079}">
      <dgm:prSet custT="1"/>
      <dgm:spPr/>
      <dgm:t>
        <a:bodyPr/>
        <a:lstStyle/>
        <a:p>
          <a:r>
            <a:rPr lang="en-US" sz="1600" b="1"/>
            <a:t>Severe Weather Event: Floods</a:t>
          </a:r>
        </a:p>
      </dgm:t>
    </dgm:pt>
    <dgm:pt modelId="{649C9ABA-6206-498E-96FE-A5CC743DD9FF}" type="parTrans" cxnId="{D573F4BA-7E72-44F8-96D5-147917089C0B}">
      <dgm:prSet/>
      <dgm:spPr/>
      <dgm:t>
        <a:bodyPr/>
        <a:lstStyle/>
        <a:p>
          <a:endParaRPr lang="en-US"/>
        </a:p>
      </dgm:t>
    </dgm:pt>
    <dgm:pt modelId="{F507E32A-BFF9-47B2-994A-0E131EC1710D}" type="sibTrans" cxnId="{D573F4BA-7E72-44F8-96D5-147917089C0B}">
      <dgm:prSet/>
      <dgm:spPr/>
      <dgm:t>
        <a:bodyPr/>
        <a:lstStyle/>
        <a:p>
          <a:endParaRPr lang="en-US"/>
        </a:p>
      </dgm:t>
    </dgm:pt>
    <dgm:pt modelId="{C5A83DC9-3BA0-497D-9679-BB385C325459}">
      <dgm:prSet custT="1"/>
      <dgm:spPr>
        <a:solidFill>
          <a:srgbClr val="629DD1">
            <a:lumMod val="50000"/>
          </a:srgbClr>
        </a:solidFill>
        <a:ln w="25400" cap="flat" cmpd="sng" algn="ctr">
          <a:solidFill>
            <a:srgbClr val="5AA2AE">
              <a:hueOff val="2003568"/>
              <a:satOff val="-8793"/>
              <a:lumOff val="2614"/>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24–26 Sept 2023</a:t>
          </a:r>
        </a:p>
      </dgm:t>
    </dgm:pt>
    <dgm:pt modelId="{FB268588-BDEA-4044-82FD-B60F83027437}" type="parTrans" cxnId="{2E39A116-F1C0-47FA-8547-B8A396E14849}">
      <dgm:prSet/>
      <dgm:spPr/>
      <dgm:t>
        <a:bodyPr/>
        <a:lstStyle/>
        <a:p>
          <a:endParaRPr lang="en-US"/>
        </a:p>
      </dgm:t>
    </dgm:pt>
    <dgm:pt modelId="{C5F0B08F-054E-4526-83CA-E2A983347F6D}" type="sibTrans" cxnId="{2E39A116-F1C0-47FA-8547-B8A396E14849}">
      <dgm:prSet/>
      <dgm:spPr/>
      <dgm:t>
        <a:bodyPr/>
        <a:lstStyle/>
        <a:p>
          <a:endParaRPr lang="en-US"/>
        </a:p>
      </dgm:t>
    </dgm:pt>
    <dgm:pt modelId="{E039CAEE-610C-4A9E-8FA0-967C54A7DEE6}">
      <dgm:prSet custT="1"/>
      <dgm:spPr/>
      <dgm:t>
        <a:bodyPr/>
        <a:lstStyle/>
        <a:p>
          <a:r>
            <a:rPr lang="en-US" sz="1600" b="1"/>
            <a:t>Severe Weather Event: Floods</a:t>
          </a:r>
        </a:p>
      </dgm:t>
    </dgm:pt>
    <dgm:pt modelId="{A2EA5EEA-B879-47ED-98A8-AFCA38D80A67}" type="parTrans" cxnId="{8862D23B-972E-4801-96CB-F3877B540EEF}">
      <dgm:prSet/>
      <dgm:spPr/>
      <dgm:t>
        <a:bodyPr/>
        <a:lstStyle/>
        <a:p>
          <a:endParaRPr lang="en-US"/>
        </a:p>
      </dgm:t>
    </dgm:pt>
    <dgm:pt modelId="{19E114A9-8140-48D3-8FA6-740DB6C86D64}" type="sibTrans" cxnId="{8862D23B-972E-4801-96CB-F3877B540EEF}">
      <dgm:prSet/>
      <dgm:spPr/>
      <dgm:t>
        <a:bodyPr/>
        <a:lstStyle/>
        <a:p>
          <a:endParaRPr lang="en-US"/>
        </a:p>
      </dgm:t>
    </dgm:pt>
    <dgm:pt modelId="{3B63C03B-1BDC-474B-B394-7226BAB901F8}">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dirty="0">
              <a:solidFill>
                <a:prstClr val="white"/>
              </a:solidFill>
              <a:latin typeface="Century Gothic"/>
              <a:ea typeface="+mn-ea"/>
              <a:cs typeface="+mn-cs"/>
            </a:rPr>
            <a:t>5–16 Feb 2024</a:t>
          </a:r>
        </a:p>
      </dgm:t>
    </dgm:pt>
    <dgm:pt modelId="{63AB3544-DD48-4805-91F7-0E004ABF7238}" type="parTrans" cxnId="{0C1148BF-E0A7-41A2-BC35-8CCAF9D67F35}">
      <dgm:prSet/>
      <dgm:spPr/>
      <dgm:t>
        <a:bodyPr/>
        <a:lstStyle/>
        <a:p>
          <a:endParaRPr lang="en-US"/>
        </a:p>
      </dgm:t>
    </dgm:pt>
    <dgm:pt modelId="{FDBF56D2-1431-456F-9BBB-30289244E26F}" type="sibTrans" cxnId="{0C1148BF-E0A7-41A2-BC35-8CCAF9D67F35}">
      <dgm:prSet/>
      <dgm:spPr/>
      <dgm:t>
        <a:bodyPr/>
        <a:lstStyle/>
        <a:p>
          <a:endParaRPr lang="en-US"/>
        </a:p>
      </dgm:t>
    </dgm:pt>
    <dgm:pt modelId="{C5BD53F1-FE70-4698-A45E-8FDB466C1A3F}">
      <dgm:prSet custT="1"/>
      <dgm:spPr/>
      <dgm:t>
        <a:bodyPr/>
        <a:lstStyle/>
        <a:p>
          <a:r>
            <a:rPr lang="en-US" sz="1600" b="1"/>
            <a:t>Regional Black-out: Central Karoo &amp; Garden Route DM</a:t>
          </a:r>
        </a:p>
      </dgm:t>
    </dgm:pt>
    <dgm:pt modelId="{D11E9C4C-615F-4AE6-B70A-DF9757FB5FEF}" type="parTrans" cxnId="{BEC18E0C-0E0A-483F-990B-5F467339DE63}">
      <dgm:prSet/>
      <dgm:spPr/>
      <dgm:t>
        <a:bodyPr/>
        <a:lstStyle/>
        <a:p>
          <a:endParaRPr lang="en-US"/>
        </a:p>
      </dgm:t>
    </dgm:pt>
    <dgm:pt modelId="{E93367DE-7340-4347-ACD6-34AC795DE878}" type="sibTrans" cxnId="{BEC18E0C-0E0A-483F-990B-5F467339DE63}">
      <dgm:prSet/>
      <dgm:spPr/>
      <dgm:t>
        <a:bodyPr/>
        <a:lstStyle/>
        <a:p>
          <a:endParaRPr lang="en-US"/>
        </a:p>
      </dgm:t>
    </dgm:pt>
    <dgm:pt modelId="{5C4A1D83-670E-44BA-8CD2-267A13D9190E}">
      <dgm:prSet custT="1"/>
      <dgm:spPr>
        <a:solidFill>
          <a:schemeClr val="accent2">
            <a:lumMod val="50000"/>
          </a:schemeClr>
        </a:solidFill>
      </dgm:spPr>
      <dgm:t>
        <a:bodyPr/>
        <a:lstStyle/>
        <a:p>
          <a:r>
            <a:rPr lang="en-US" sz="1000" b="1" dirty="0"/>
            <a:t>Nov 2023 – April 2024</a:t>
          </a:r>
        </a:p>
      </dgm:t>
    </dgm:pt>
    <dgm:pt modelId="{E8043453-E399-4B8F-B3BC-04618437F415}" type="parTrans" cxnId="{9B653804-5BD9-4E24-B324-17FCF2031EC6}">
      <dgm:prSet/>
      <dgm:spPr/>
      <dgm:t>
        <a:bodyPr/>
        <a:lstStyle/>
        <a:p>
          <a:endParaRPr lang="en-US"/>
        </a:p>
      </dgm:t>
    </dgm:pt>
    <dgm:pt modelId="{AB181A6A-8172-422D-A899-F5BB31BECB29}" type="sibTrans" cxnId="{9B653804-5BD9-4E24-B324-17FCF2031EC6}">
      <dgm:prSet/>
      <dgm:spPr/>
      <dgm:t>
        <a:bodyPr/>
        <a:lstStyle/>
        <a:p>
          <a:endParaRPr lang="en-US"/>
        </a:p>
      </dgm:t>
    </dgm:pt>
    <dgm:pt modelId="{F2D8570D-775D-4CB7-BA34-441AAC6818CD}">
      <dgm:prSet custT="1"/>
      <dgm:spPr/>
      <dgm:t>
        <a:bodyPr/>
        <a:lstStyle/>
        <a:p>
          <a:r>
            <a:rPr lang="en-US" sz="1600" b="1" dirty="0"/>
            <a:t>Multiple Wildland</a:t>
          </a:r>
        </a:p>
        <a:p>
          <a:r>
            <a:rPr lang="en-US" sz="1600" b="1" dirty="0"/>
            <a:t>&amp; Informal</a:t>
          </a:r>
        </a:p>
        <a:p>
          <a:r>
            <a:rPr lang="en-US" sz="1600" b="1" dirty="0"/>
            <a:t>Settlement</a:t>
          </a:r>
        </a:p>
        <a:p>
          <a:r>
            <a:rPr lang="en-US" sz="1600" b="1" dirty="0"/>
            <a:t>Fires </a:t>
          </a:r>
        </a:p>
      </dgm:t>
    </dgm:pt>
    <dgm:pt modelId="{4386843E-31D1-4C22-BDF8-679C15B54B84}" type="parTrans" cxnId="{F9E864AB-EF93-4B9D-9302-3A8EC48E59B6}">
      <dgm:prSet/>
      <dgm:spPr/>
      <dgm:t>
        <a:bodyPr/>
        <a:lstStyle/>
        <a:p>
          <a:endParaRPr lang="en-US"/>
        </a:p>
      </dgm:t>
    </dgm:pt>
    <dgm:pt modelId="{5E518550-D988-4B4A-87A3-AA289927156E}" type="sibTrans" cxnId="{F9E864AB-EF93-4B9D-9302-3A8EC48E59B6}">
      <dgm:prSet/>
      <dgm:spPr/>
      <dgm:t>
        <a:bodyPr/>
        <a:lstStyle/>
        <a:p>
          <a:endParaRPr lang="en-US"/>
        </a:p>
      </dgm:t>
    </dgm:pt>
    <dgm:pt modelId="{D26A4E7A-0547-476A-B547-2A49B0CA5DC7}">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7–10 April 2024</a:t>
          </a:r>
        </a:p>
      </dgm:t>
    </dgm:pt>
    <dgm:pt modelId="{1A9C872B-968F-4D70-A291-F3C28EFE2B99}" type="parTrans" cxnId="{4E34AAD0-AA11-4CAB-BF10-70B7001DA0A6}">
      <dgm:prSet/>
      <dgm:spPr/>
      <dgm:t>
        <a:bodyPr/>
        <a:lstStyle/>
        <a:p>
          <a:endParaRPr lang="en-US"/>
        </a:p>
      </dgm:t>
    </dgm:pt>
    <dgm:pt modelId="{57D640B9-6DB4-4785-BF4A-B77BC6E664AD}" type="sibTrans" cxnId="{4E34AAD0-AA11-4CAB-BF10-70B7001DA0A6}">
      <dgm:prSet/>
      <dgm:spPr/>
      <dgm:t>
        <a:bodyPr/>
        <a:lstStyle/>
        <a:p>
          <a:endParaRPr lang="en-US"/>
        </a:p>
      </dgm:t>
    </dgm:pt>
    <dgm:pt modelId="{F53F4419-4CCD-4F8E-9395-DD43574D32F5}">
      <dgm:prSet custT="1"/>
      <dgm:spPr/>
      <dgm:t>
        <a:bodyPr/>
        <a:lstStyle/>
        <a:p>
          <a:r>
            <a:rPr lang="en-US" sz="1600" b="1"/>
            <a:t>Severe Weather Event: Floods</a:t>
          </a:r>
        </a:p>
      </dgm:t>
    </dgm:pt>
    <dgm:pt modelId="{987FDDC3-75CB-44FA-82F4-390E535F0ABF}" type="parTrans" cxnId="{C90FE344-E063-4721-9089-1CD4A5C6D4AC}">
      <dgm:prSet/>
      <dgm:spPr/>
      <dgm:t>
        <a:bodyPr/>
        <a:lstStyle/>
        <a:p>
          <a:endParaRPr lang="en-US"/>
        </a:p>
      </dgm:t>
    </dgm:pt>
    <dgm:pt modelId="{204CC0EB-82E9-4495-8A35-46A25C127114}" type="sibTrans" cxnId="{C90FE344-E063-4721-9089-1CD4A5C6D4AC}">
      <dgm:prSet/>
      <dgm:spPr/>
      <dgm:t>
        <a:bodyPr/>
        <a:lstStyle/>
        <a:p>
          <a:endParaRPr lang="en-US"/>
        </a:p>
      </dgm:t>
    </dgm:pt>
    <dgm:pt modelId="{33A84EA2-F85A-4F21-A088-AFEC6A0BF1A5}">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6 May 2024</a:t>
          </a:r>
        </a:p>
      </dgm:t>
    </dgm:pt>
    <dgm:pt modelId="{B17B5F30-9213-440C-9EC0-04F708E55E71}" type="parTrans" cxnId="{65303759-D871-46D7-BA1D-92A0586A25D7}">
      <dgm:prSet/>
      <dgm:spPr/>
      <dgm:t>
        <a:bodyPr/>
        <a:lstStyle/>
        <a:p>
          <a:endParaRPr lang="en-US"/>
        </a:p>
      </dgm:t>
    </dgm:pt>
    <dgm:pt modelId="{C6EE4294-61B0-4167-9404-99657322E46F}" type="sibTrans" cxnId="{65303759-D871-46D7-BA1D-92A0586A25D7}">
      <dgm:prSet/>
      <dgm:spPr/>
      <dgm:t>
        <a:bodyPr/>
        <a:lstStyle/>
        <a:p>
          <a:endParaRPr lang="en-US"/>
        </a:p>
      </dgm:t>
    </dgm:pt>
    <dgm:pt modelId="{C01E0629-D6CA-4A02-9BFD-313CA2C6DFF2}">
      <dgm:prSet custT="1"/>
      <dgm:spPr/>
      <dgm:t>
        <a:bodyPr/>
        <a:lstStyle/>
        <a:p>
          <a:r>
            <a:rPr lang="en-US" sz="1600" b="1"/>
            <a:t>George Building Collapse</a:t>
          </a:r>
        </a:p>
      </dgm:t>
    </dgm:pt>
    <dgm:pt modelId="{C2A937F1-3646-4D57-B164-92930A262FF7}" type="parTrans" cxnId="{F2874063-D697-4B2B-93D5-B4DE1F92C29F}">
      <dgm:prSet/>
      <dgm:spPr/>
      <dgm:t>
        <a:bodyPr/>
        <a:lstStyle/>
        <a:p>
          <a:endParaRPr lang="en-US"/>
        </a:p>
      </dgm:t>
    </dgm:pt>
    <dgm:pt modelId="{D69AF2C7-0D05-4C59-9601-D395CDB94EE6}" type="sibTrans" cxnId="{F2874063-D697-4B2B-93D5-B4DE1F92C29F}">
      <dgm:prSet/>
      <dgm:spPr/>
      <dgm:t>
        <a:bodyPr/>
        <a:lstStyle/>
        <a:p>
          <a:endParaRPr lang="en-US"/>
        </a:p>
      </dgm:t>
    </dgm:pt>
    <dgm:pt modelId="{20B98002-8A0D-4BE0-9275-369558F548E3}">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2-6 June 2024</a:t>
          </a:r>
        </a:p>
      </dgm:t>
    </dgm:pt>
    <dgm:pt modelId="{045C9B17-BB02-4957-9759-FBBF774A1DA6}" type="parTrans" cxnId="{73339353-D79C-4EB8-89CF-3F0EFDC52BDD}">
      <dgm:prSet/>
      <dgm:spPr/>
      <dgm:t>
        <a:bodyPr/>
        <a:lstStyle/>
        <a:p>
          <a:endParaRPr lang="en-US"/>
        </a:p>
      </dgm:t>
    </dgm:pt>
    <dgm:pt modelId="{B094E19C-87BD-486D-A040-A52EF6581C00}" type="sibTrans" cxnId="{73339353-D79C-4EB8-89CF-3F0EFDC52BDD}">
      <dgm:prSet/>
      <dgm:spPr/>
      <dgm:t>
        <a:bodyPr/>
        <a:lstStyle/>
        <a:p>
          <a:endParaRPr lang="en-US"/>
        </a:p>
      </dgm:t>
    </dgm:pt>
    <dgm:pt modelId="{6E66A86E-2AE6-40CD-B5B0-C5D160088A2A}">
      <dgm:prSet custT="1"/>
      <dgm:spPr/>
      <dgm:t>
        <a:bodyPr/>
        <a:lstStyle/>
        <a:p>
          <a:r>
            <a:rPr lang="en-US" sz="1600" b="1"/>
            <a:t>Severe Weather Event: Floods</a:t>
          </a:r>
          <a:endParaRPr lang="en-US" sz="1300" b="1"/>
        </a:p>
      </dgm:t>
    </dgm:pt>
    <dgm:pt modelId="{B61F1307-3711-409B-81BD-159B143101F1}" type="parTrans" cxnId="{F8AA1F5B-5509-4720-B0CB-C52B3CCE706A}">
      <dgm:prSet/>
      <dgm:spPr/>
      <dgm:t>
        <a:bodyPr/>
        <a:lstStyle/>
        <a:p>
          <a:endParaRPr lang="en-US"/>
        </a:p>
      </dgm:t>
    </dgm:pt>
    <dgm:pt modelId="{DFEE46FF-26AD-4581-A213-87FA80C9A19E}" type="sibTrans" cxnId="{F8AA1F5B-5509-4720-B0CB-C52B3CCE706A}">
      <dgm:prSet/>
      <dgm:spPr/>
      <dgm:t>
        <a:bodyPr/>
        <a:lstStyle/>
        <a:p>
          <a:endParaRPr lang="en-US"/>
        </a:p>
      </dgm:t>
    </dgm:pt>
    <dgm:pt modelId="{D0581B01-9E64-42BF-97A2-1C2170DE731B}">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r>
            <a:rPr lang="en-US" sz="1000" b="1" kern="1200">
              <a:solidFill>
                <a:prstClr val="white"/>
              </a:solidFill>
              <a:latin typeface="Century Gothic"/>
              <a:ea typeface="+mn-ea"/>
              <a:cs typeface="+mn-cs"/>
            </a:rPr>
            <a:t>8-14 July 2024</a:t>
          </a:r>
        </a:p>
      </dgm:t>
    </dgm:pt>
    <dgm:pt modelId="{C7730E22-3575-4C6A-9E8A-DA0C969898BD}" type="parTrans" cxnId="{4F72714E-F069-4F5D-A611-7FA6E2FB3BC4}">
      <dgm:prSet/>
      <dgm:spPr/>
      <dgm:t>
        <a:bodyPr/>
        <a:lstStyle/>
        <a:p>
          <a:endParaRPr lang="en-US"/>
        </a:p>
      </dgm:t>
    </dgm:pt>
    <dgm:pt modelId="{4E6DBF21-248A-44CA-8C14-2F87281BCA21}" type="sibTrans" cxnId="{4F72714E-F069-4F5D-A611-7FA6E2FB3BC4}">
      <dgm:prSet/>
      <dgm:spPr/>
      <dgm:t>
        <a:bodyPr/>
        <a:lstStyle/>
        <a:p>
          <a:endParaRPr lang="en-US"/>
        </a:p>
      </dgm:t>
    </dgm:pt>
    <dgm:pt modelId="{DF94B412-C5F2-4C21-AC9F-5CAA3A445E34}">
      <dgm:prSet custT="1"/>
      <dgm:spPr/>
      <dgm:t>
        <a:bodyPr/>
        <a:lstStyle/>
        <a:p>
          <a:pPr marL="0" lvl="0" indent="0" algn="l" defTabSz="1600200">
            <a:lnSpc>
              <a:spcPct val="90000"/>
            </a:lnSpc>
            <a:spcBef>
              <a:spcPct val="0"/>
            </a:spcBef>
            <a:spcAft>
              <a:spcPct val="35000"/>
            </a:spcAft>
            <a:buNone/>
          </a:pPr>
          <a:r>
            <a:rPr lang="en-US" sz="1600" b="1" kern="1200">
              <a:solidFill>
                <a:prstClr val="black">
                  <a:hueOff val="0"/>
                  <a:satOff val="0"/>
                  <a:lumOff val="0"/>
                  <a:alphaOff val="0"/>
                </a:prstClr>
              </a:solidFill>
              <a:latin typeface="Century Gothic"/>
              <a:ea typeface="+mn-ea"/>
              <a:cs typeface="+mn-cs"/>
            </a:rPr>
            <a:t>Severe Weather Event: Floods</a:t>
          </a:r>
        </a:p>
      </dgm:t>
    </dgm:pt>
    <dgm:pt modelId="{DAB4814E-545A-414E-A4F7-4F9A078D20F6}" type="parTrans" cxnId="{64E540F9-120D-4660-B80C-73770D98964D}">
      <dgm:prSet/>
      <dgm:spPr/>
      <dgm:t>
        <a:bodyPr/>
        <a:lstStyle/>
        <a:p>
          <a:endParaRPr lang="en-US"/>
        </a:p>
      </dgm:t>
    </dgm:pt>
    <dgm:pt modelId="{0B03FF0C-D442-4F7A-B85C-F20378D7D5FB}" type="sibTrans" cxnId="{64E540F9-120D-4660-B80C-73770D98964D}">
      <dgm:prSet/>
      <dgm:spPr/>
      <dgm:t>
        <a:bodyPr/>
        <a:lstStyle/>
        <a:p>
          <a:endParaRPr lang="en-US"/>
        </a:p>
      </dgm:t>
    </dgm:pt>
    <dgm:pt modelId="{A2A0AD8B-E0B1-434E-B8E2-3FA071335E76}">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18-19 July 2024</a:t>
          </a:r>
        </a:p>
      </dgm:t>
    </dgm:pt>
    <dgm:pt modelId="{D6236D48-EF10-4929-ABEC-BFF3669B49D3}" type="parTrans" cxnId="{8B7E9E11-72AC-4D85-8B64-CD4D0E831400}">
      <dgm:prSet/>
      <dgm:spPr/>
      <dgm:t>
        <a:bodyPr/>
        <a:lstStyle/>
        <a:p>
          <a:endParaRPr lang="en-US"/>
        </a:p>
      </dgm:t>
    </dgm:pt>
    <dgm:pt modelId="{F9D417BB-5425-4057-9FB3-2845BF3FFC89}" type="sibTrans" cxnId="{8B7E9E11-72AC-4D85-8B64-CD4D0E831400}">
      <dgm:prSet/>
      <dgm:spPr/>
      <dgm:t>
        <a:bodyPr/>
        <a:lstStyle/>
        <a:p>
          <a:endParaRPr lang="en-US"/>
        </a:p>
      </dgm:t>
    </dgm:pt>
    <dgm:pt modelId="{56BCC57A-A5FE-4AEA-8219-35B5CC72045C}">
      <dgm:prSet custT="1"/>
      <dgm:spPr/>
      <dgm:t>
        <a:bodyPr/>
        <a:lstStyle/>
        <a:p>
          <a:r>
            <a:rPr lang="en-US" b="1"/>
            <a:t>Severe Weather Event: Floods</a:t>
          </a:r>
          <a:endParaRPr lang="en-US" sz="1600" b="1"/>
        </a:p>
      </dgm:t>
    </dgm:pt>
    <dgm:pt modelId="{87B97223-950E-49B0-B747-B4D8AFE2913D}" type="parTrans" cxnId="{1D2471DB-9742-40F2-B0D8-0562CA8B3D1F}">
      <dgm:prSet/>
      <dgm:spPr/>
      <dgm:t>
        <a:bodyPr/>
        <a:lstStyle/>
        <a:p>
          <a:endParaRPr lang="en-US"/>
        </a:p>
      </dgm:t>
    </dgm:pt>
    <dgm:pt modelId="{59513A76-D36C-4713-8BCB-A65195B4CC61}" type="sibTrans" cxnId="{1D2471DB-9742-40F2-B0D8-0562CA8B3D1F}">
      <dgm:prSet/>
      <dgm:spPr/>
      <dgm:t>
        <a:bodyPr/>
        <a:lstStyle/>
        <a:p>
          <a:endParaRPr lang="en-US"/>
        </a:p>
      </dgm:t>
    </dgm:pt>
    <dgm:pt modelId="{84C41DC7-0817-40C0-AB48-8F007B2CFEA0}">
      <dgm:prSet custT="1"/>
      <dgm:spPr>
        <a:solidFill>
          <a:srgbClr val="629DD1">
            <a:lumMod val="50000"/>
          </a:srgbClr>
        </a:solidFill>
        <a:ln w="25400" cap="flat" cmpd="sng" algn="ctr">
          <a:solidFill>
            <a:srgbClr val="5AA2AE">
              <a:hueOff val="1502676"/>
              <a:satOff val="-6595"/>
              <a:lumOff val="1961"/>
              <a:alphaOff val="0"/>
            </a:srgbClr>
          </a:solidFill>
          <a:prstDash val="solid"/>
        </a:ln>
        <a:effectLst/>
      </dgm:spPr>
      <dgm:t>
        <a:bodyPr spcFirstLastPara="0" vert="horz" wrap="square" lIns="63500" tIns="127000" rIns="63500" bIns="127000" numCol="1" spcCol="1270" anchor="ctr" anchorCtr="0"/>
        <a:lstStyle/>
        <a:p>
          <a:r>
            <a:rPr lang="en-US" sz="1300" b="1"/>
            <a:t>8 &amp;17 August 2024</a:t>
          </a:r>
          <a:endParaRPr lang="en-US" b="1"/>
        </a:p>
      </dgm:t>
    </dgm:pt>
    <dgm:pt modelId="{6FC05E22-A2FE-4488-9457-88426E0E8081}" type="parTrans" cxnId="{3E98E029-CC27-4EB6-8CFF-4E3B9CDDC2F6}">
      <dgm:prSet/>
      <dgm:spPr/>
      <dgm:t>
        <a:bodyPr/>
        <a:lstStyle/>
        <a:p>
          <a:endParaRPr lang="en-US"/>
        </a:p>
      </dgm:t>
    </dgm:pt>
    <dgm:pt modelId="{F826D824-F528-468F-9B17-A3D3B8D60365}" type="sibTrans" cxnId="{3E98E029-CC27-4EB6-8CFF-4E3B9CDDC2F6}">
      <dgm:prSet/>
      <dgm:spPr/>
      <dgm:t>
        <a:bodyPr/>
        <a:lstStyle/>
        <a:p>
          <a:endParaRPr lang="en-US"/>
        </a:p>
      </dgm:t>
    </dgm:pt>
    <dgm:pt modelId="{0603CBF5-8DBF-46AA-A1D8-F07DD0C73BC3}">
      <dgm:prSet custT="1"/>
      <dgm:spPr/>
      <dgm:t>
        <a:bodyPr/>
        <a:lstStyle/>
        <a:p>
          <a:r>
            <a:rPr lang="en-US" sz="1300" b="1" dirty="0"/>
            <a:t>Riverlands flooding cause by dam bursts </a:t>
          </a:r>
          <a:endParaRPr lang="en-US" b="1" dirty="0"/>
        </a:p>
      </dgm:t>
    </dgm:pt>
    <dgm:pt modelId="{EA1266F7-C64F-485F-B63D-1F599AFC2E0C}" type="parTrans" cxnId="{88E28333-A4A3-4B38-AA34-A85E8B33F4A9}">
      <dgm:prSet/>
      <dgm:spPr/>
      <dgm:t>
        <a:bodyPr/>
        <a:lstStyle/>
        <a:p>
          <a:endParaRPr lang="en-US"/>
        </a:p>
      </dgm:t>
    </dgm:pt>
    <dgm:pt modelId="{54B46E0D-583E-4839-BF72-489306CB2D7D}" type="sibTrans" cxnId="{88E28333-A4A3-4B38-AA34-A85E8B33F4A9}">
      <dgm:prSet/>
      <dgm:spPr/>
      <dgm:t>
        <a:bodyPr/>
        <a:lstStyle/>
        <a:p>
          <a:endParaRPr lang="en-US"/>
        </a:p>
      </dgm:t>
    </dgm:pt>
    <dgm:pt modelId="{C46B1AF8-D17C-4929-85FE-0BBF74991E6E}">
      <dgm:prSet/>
      <dgm:spPr>
        <a:solidFill>
          <a:schemeClr val="accent2">
            <a:lumMod val="50000"/>
          </a:schemeClr>
        </a:solidFill>
      </dgm:spPr>
      <dgm:t>
        <a:bodyPr/>
        <a:lstStyle/>
        <a:p>
          <a:r>
            <a:rPr lang="en-US" b="1" dirty="0"/>
            <a:t>Nov 2024 – Current</a:t>
          </a:r>
        </a:p>
      </dgm:t>
    </dgm:pt>
    <dgm:pt modelId="{5EA19889-5F66-4A6C-A290-9A455871C9FF}" type="parTrans" cxnId="{30649822-A7BE-4875-8880-EA39182CEFF3}">
      <dgm:prSet/>
      <dgm:spPr/>
      <dgm:t>
        <a:bodyPr/>
        <a:lstStyle/>
        <a:p>
          <a:endParaRPr lang="en-US"/>
        </a:p>
      </dgm:t>
    </dgm:pt>
    <dgm:pt modelId="{1183AD74-7468-47B2-84E4-0C73BE1BA399}" type="sibTrans" cxnId="{30649822-A7BE-4875-8880-EA39182CEFF3}">
      <dgm:prSet/>
      <dgm:spPr/>
      <dgm:t>
        <a:bodyPr/>
        <a:lstStyle/>
        <a:p>
          <a:endParaRPr lang="en-US"/>
        </a:p>
      </dgm:t>
    </dgm:pt>
    <dgm:pt modelId="{FA478FE9-9BA0-4AC4-8DBA-421725AA9E5F}">
      <dgm:prSet/>
      <dgm:spPr/>
      <dgm:t>
        <a:bodyPr/>
        <a:lstStyle/>
        <a:p>
          <a:r>
            <a:rPr lang="en-US" b="1" dirty="0"/>
            <a:t>Multiple Wildland fires</a:t>
          </a:r>
        </a:p>
      </dgm:t>
    </dgm:pt>
    <dgm:pt modelId="{1169A018-B664-47B1-9C89-3F23AFE9E768}" type="parTrans" cxnId="{A8274961-D117-4E42-BCC6-B692C40BA02F}">
      <dgm:prSet/>
      <dgm:spPr/>
      <dgm:t>
        <a:bodyPr/>
        <a:lstStyle/>
        <a:p>
          <a:endParaRPr lang="en-US"/>
        </a:p>
      </dgm:t>
    </dgm:pt>
    <dgm:pt modelId="{BBDFA5DE-4BF8-46A3-AB30-419A8997D443}" type="sibTrans" cxnId="{A8274961-D117-4E42-BCC6-B692C40BA02F}">
      <dgm:prSet/>
      <dgm:spPr/>
      <dgm:t>
        <a:bodyPr/>
        <a:lstStyle/>
        <a:p>
          <a:endParaRPr lang="en-US"/>
        </a:p>
      </dgm:t>
    </dgm:pt>
    <dgm:pt modelId="{971571C6-E5ED-4C00-B532-98A2553EBA04}" type="pres">
      <dgm:prSet presAssocID="{EBDDCF65-2FC5-4BE9-85FD-422D0688F75C}" presName="Name0" presStyleCnt="0">
        <dgm:presLayoutVars>
          <dgm:animLvl val="lvl"/>
          <dgm:resizeHandles val="exact"/>
        </dgm:presLayoutVars>
      </dgm:prSet>
      <dgm:spPr/>
    </dgm:pt>
    <dgm:pt modelId="{764750E7-2893-4750-A112-80FC3CF0B769}" type="pres">
      <dgm:prSet presAssocID="{C9AC8331-5618-4363-829E-E994D663F5E5}" presName="composite" presStyleCnt="0"/>
      <dgm:spPr/>
    </dgm:pt>
    <dgm:pt modelId="{8CCE7CFD-6BDD-490A-833E-CEC10AB0367A}" type="pres">
      <dgm:prSet presAssocID="{C9AC8331-5618-4363-829E-E994D663F5E5}" presName="L" presStyleLbl="solidFgAcc1" presStyleIdx="0" presStyleCnt="11">
        <dgm:presLayoutVars>
          <dgm:chMax val="0"/>
          <dgm:chPref val="0"/>
        </dgm:presLayoutVars>
      </dgm:prSet>
      <dgm:spPr/>
    </dgm:pt>
    <dgm:pt modelId="{589A5946-433C-4E85-A147-C01BB45CFF48}" type="pres">
      <dgm:prSet presAssocID="{C9AC8331-5618-4363-829E-E994D663F5E5}" presName="parTx" presStyleLbl="alignNode1" presStyleIdx="0" presStyleCnt="11">
        <dgm:presLayoutVars>
          <dgm:chMax val="0"/>
          <dgm:chPref val="0"/>
          <dgm:bulletEnabled val="1"/>
        </dgm:presLayoutVars>
      </dgm:prSet>
      <dgm:spPr>
        <a:xfrm>
          <a:off x="3344" y="3020429"/>
          <a:ext cx="1776932" cy="697022"/>
        </a:xfrm>
        <a:prstGeom prst="homePlate">
          <a:avLst>
            <a:gd name="adj" fmla="val 25000"/>
          </a:avLst>
        </a:prstGeom>
      </dgm:spPr>
    </dgm:pt>
    <dgm:pt modelId="{6FB23486-F6C2-4782-B10A-BEF7C89BC9B3}" type="pres">
      <dgm:prSet presAssocID="{C9AC8331-5618-4363-829E-E994D663F5E5}" presName="desTx" presStyleLbl="revTx" presStyleIdx="0" presStyleCnt="11">
        <dgm:presLayoutVars>
          <dgm:chMax val="0"/>
          <dgm:chPref val="0"/>
          <dgm:bulletEnabled val="1"/>
        </dgm:presLayoutVars>
      </dgm:prSet>
      <dgm:spPr/>
    </dgm:pt>
    <dgm:pt modelId="{10E7EDE4-C7EA-40D8-9DCE-5218A694B780}" type="pres">
      <dgm:prSet presAssocID="{C9AC8331-5618-4363-829E-E994D663F5E5}" presName="EmptyPlaceHolder" presStyleCnt="0"/>
      <dgm:spPr/>
    </dgm:pt>
    <dgm:pt modelId="{DC529FF8-2F1C-4920-9C16-4F62077C24C6}" type="pres">
      <dgm:prSet presAssocID="{7469D9F8-70AF-4E13-8D3F-FE42C72C958E}" presName="space" presStyleCnt="0"/>
      <dgm:spPr/>
    </dgm:pt>
    <dgm:pt modelId="{7F7E8449-01FF-412D-8980-6DEB40B03E7A}" type="pres">
      <dgm:prSet presAssocID="{C5A83DC9-3BA0-497D-9679-BB385C325459}" presName="composite" presStyleCnt="0"/>
      <dgm:spPr/>
    </dgm:pt>
    <dgm:pt modelId="{766C4F5A-374A-4C4B-B832-57CB37EA659F}" type="pres">
      <dgm:prSet presAssocID="{C5A83DC9-3BA0-497D-9679-BB385C325459}" presName="L" presStyleLbl="solidFgAcc1" presStyleIdx="1" presStyleCnt="11">
        <dgm:presLayoutVars>
          <dgm:chMax val="0"/>
          <dgm:chPref val="0"/>
        </dgm:presLayoutVars>
      </dgm:prSet>
      <dgm:spPr/>
    </dgm:pt>
    <dgm:pt modelId="{B2F2BB6A-A585-4690-A93D-B67E9D5B1C85}" type="pres">
      <dgm:prSet presAssocID="{C5A83DC9-3BA0-497D-9679-BB385C325459}" presName="parTx" presStyleLbl="alignNode1" presStyleIdx="1" presStyleCnt="11">
        <dgm:presLayoutVars>
          <dgm:chMax val="0"/>
          <dgm:chPref val="0"/>
          <dgm:bulletEnabled val="1"/>
        </dgm:presLayoutVars>
      </dgm:prSet>
      <dgm:spPr>
        <a:xfrm>
          <a:off x="1691430" y="3020429"/>
          <a:ext cx="1776932" cy="697022"/>
        </a:xfrm>
        <a:prstGeom prst="chevron">
          <a:avLst>
            <a:gd name="adj" fmla="val 25000"/>
          </a:avLst>
        </a:prstGeom>
      </dgm:spPr>
    </dgm:pt>
    <dgm:pt modelId="{B272054C-E03D-4E06-8790-431E73457B03}" type="pres">
      <dgm:prSet presAssocID="{C5A83DC9-3BA0-497D-9679-BB385C325459}" presName="desTx" presStyleLbl="revTx" presStyleIdx="1" presStyleCnt="11">
        <dgm:presLayoutVars>
          <dgm:chMax val="0"/>
          <dgm:chPref val="0"/>
          <dgm:bulletEnabled val="1"/>
        </dgm:presLayoutVars>
      </dgm:prSet>
      <dgm:spPr/>
    </dgm:pt>
    <dgm:pt modelId="{3A87C795-7055-43D2-93B0-C62BB90E02CC}" type="pres">
      <dgm:prSet presAssocID="{C5A83DC9-3BA0-497D-9679-BB385C325459}" presName="EmptyPlaceHolder" presStyleCnt="0"/>
      <dgm:spPr/>
    </dgm:pt>
    <dgm:pt modelId="{16F20DD2-4AE6-4A72-9A90-4B2F28A06FBC}" type="pres">
      <dgm:prSet presAssocID="{C5F0B08F-054E-4526-83CA-E2A983347F6D}" presName="space" presStyleCnt="0"/>
      <dgm:spPr/>
    </dgm:pt>
    <dgm:pt modelId="{3A893E4B-4D47-4E7D-A665-B38062B3D432}" type="pres">
      <dgm:prSet presAssocID="{5C4A1D83-670E-44BA-8CD2-267A13D9190E}" presName="composite" presStyleCnt="0"/>
      <dgm:spPr/>
    </dgm:pt>
    <dgm:pt modelId="{A8326841-5DE1-42EF-8953-514A38DF5BCC}" type="pres">
      <dgm:prSet presAssocID="{5C4A1D83-670E-44BA-8CD2-267A13D9190E}" presName="L" presStyleLbl="solidFgAcc1" presStyleIdx="2" presStyleCnt="11">
        <dgm:presLayoutVars>
          <dgm:chMax val="0"/>
          <dgm:chPref val="0"/>
        </dgm:presLayoutVars>
      </dgm:prSet>
      <dgm:spPr/>
    </dgm:pt>
    <dgm:pt modelId="{8F8FD579-649D-4D63-AAA7-F4FA0188BC33}" type="pres">
      <dgm:prSet presAssocID="{5C4A1D83-670E-44BA-8CD2-267A13D9190E}" presName="parTx" presStyleLbl="alignNode1" presStyleIdx="2" presStyleCnt="11" custLinFactNeighborX="171" custLinFactNeighborY="89">
        <dgm:presLayoutVars>
          <dgm:chMax val="0"/>
          <dgm:chPref val="0"/>
          <dgm:bulletEnabled val="1"/>
        </dgm:presLayoutVars>
      </dgm:prSet>
      <dgm:spPr/>
    </dgm:pt>
    <dgm:pt modelId="{37454050-7284-4CC8-B906-E07AA4E74AFD}" type="pres">
      <dgm:prSet presAssocID="{5C4A1D83-670E-44BA-8CD2-267A13D9190E}" presName="desTx" presStyleLbl="revTx" presStyleIdx="2" presStyleCnt="11">
        <dgm:presLayoutVars>
          <dgm:chMax val="0"/>
          <dgm:chPref val="0"/>
          <dgm:bulletEnabled val="1"/>
        </dgm:presLayoutVars>
      </dgm:prSet>
      <dgm:spPr/>
    </dgm:pt>
    <dgm:pt modelId="{C687D196-1EB2-48B3-82A4-E84F2DEC842A}" type="pres">
      <dgm:prSet presAssocID="{5C4A1D83-670E-44BA-8CD2-267A13D9190E}" presName="EmptyPlaceHolder" presStyleCnt="0"/>
      <dgm:spPr/>
    </dgm:pt>
    <dgm:pt modelId="{44650E3E-2734-41AE-993E-01374C61446A}" type="pres">
      <dgm:prSet presAssocID="{AB181A6A-8172-422D-A899-F5BB31BECB29}" presName="space" presStyleCnt="0"/>
      <dgm:spPr/>
    </dgm:pt>
    <dgm:pt modelId="{068D4428-1E6E-48DC-92D2-02C78C6A1C06}" type="pres">
      <dgm:prSet presAssocID="{3B63C03B-1BDC-474B-B394-7226BAB901F8}" presName="composite" presStyleCnt="0"/>
      <dgm:spPr/>
    </dgm:pt>
    <dgm:pt modelId="{75586946-7F02-4186-AA78-2F740E9829C8}" type="pres">
      <dgm:prSet presAssocID="{3B63C03B-1BDC-474B-B394-7226BAB901F8}" presName="L" presStyleLbl="solidFgAcc1" presStyleIdx="3" presStyleCnt="11">
        <dgm:presLayoutVars>
          <dgm:chMax val="0"/>
          <dgm:chPref val="0"/>
        </dgm:presLayoutVars>
      </dgm:prSet>
      <dgm:spPr/>
    </dgm:pt>
    <dgm:pt modelId="{1CE62E60-67FF-4638-9AA0-F5CEB1F325A6}" type="pres">
      <dgm:prSet presAssocID="{3B63C03B-1BDC-474B-B394-7226BAB901F8}" presName="parTx" presStyleLbl="alignNode1" presStyleIdx="3" presStyleCnt="11">
        <dgm:presLayoutVars>
          <dgm:chMax val="0"/>
          <dgm:chPref val="0"/>
          <dgm:bulletEnabled val="1"/>
        </dgm:presLayoutVars>
      </dgm:prSet>
      <dgm:spPr>
        <a:xfrm>
          <a:off x="3974796" y="3025833"/>
          <a:ext cx="1423290" cy="698269"/>
        </a:xfrm>
        <a:prstGeom prst="chevron">
          <a:avLst>
            <a:gd name="adj" fmla="val 25000"/>
          </a:avLst>
        </a:prstGeom>
      </dgm:spPr>
    </dgm:pt>
    <dgm:pt modelId="{2565BE3F-5B5B-48FD-9070-A964CCEB75CF}" type="pres">
      <dgm:prSet presAssocID="{3B63C03B-1BDC-474B-B394-7226BAB901F8}" presName="desTx" presStyleLbl="revTx" presStyleIdx="3" presStyleCnt="11">
        <dgm:presLayoutVars>
          <dgm:chMax val="0"/>
          <dgm:chPref val="0"/>
          <dgm:bulletEnabled val="1"/>
        </dgm:presLayoutVars>
      </dgm:prSet>
      <dgm:spPr/>
    </dgm:pt>
    <dgm:pt modelId="{1CA92760-3A14-4935-A85C-8CFBBCC0A7A3}" type="pres">
      <dgm:prSet presAssocID="{3B63C03B-1BDC-474B-B394-7226BAB901F8}" presName="EmptyPlaceHolder" presStyleCnt="0"/>
      <dgm:spPr/>
    </dgm:pt>
    <dgm:pt modelId="{E09D1806-1270-4507-8673-D0D2F87A5308}" type="pres">
      <dgm:prSet presAssocID="{FDBF56D2-1431-456F-9BBB-30289244E26F}" presName="space" presStyleCnt="0"/>
      <dgm:spPr/>
    </dgm:pt>
    <dgm:pt modelId="{99071320-7763-433F-A4C6-EB066C784084}" type="pres">
      <dgm:prSet presAssocID="{D26A4E7A-0547-476A-B547-2A49B0CA5DC7}" presName="composite" presStyleCnt="0"/>
      <dgm:spPr/>
    </dgm:pt>
    <dgm:pt modelId="{F7ECBA53-CE4A-48E6-83D0-1D03B53B7ED8}" type="pres">
      <dgm:prSet presAssocID="{D26A4E7A-0547-476A-B547-2A49B0CA5DC7}" presName="L" presStyleLbl="solidFgAcc1" presStyleIdx="4" presStyleCnt="11">
        <dgm:presLayoutVars>
          <dgm:chMax val="0"/>
          <dgm:chPref val="0"/>
        </dgm:presLayoutVars>
      </dgm:prSet>
      <dgm:spPr/>
    </dgm:pt>
    <dgm:pt modelId="{8B20509C-5841-40E0-ABE2-0979F9BB4BDB}" type="pres">
      <dgm:prSet presAssocID="{D26A4E7A-0547-476A-B547-2A49B0CA5DC7}" presName="parTx" presStyleLbl="alignNode1" presStyleIdx="4" presStyleCnt="11">
        <dgm:presLayoutVars>
          <dgm:chMax val="0"/>
          <dgm:chPref val="0"/>
          <dgm:bulletEnabled val="1"/>
        </dgm:presLayoutVars>
      </dgm:prSet>
      <dgm:spPr>
        <a:xfrm>
          <a:off x="5298456" y="3025833"/>
          <a:ext cx="1423290" cy="698269"/>
        </a:xfrm>
        <a:prstGeom prst="chevron">
          <a:avLst>
            <a:gd name="adj" fmla="val 25000"/>
          </a:avLst>
        </a:prstGeom>
      </dgm:spPr>
    </dgm:pt>
    <dgm:pt modelId="{93B5632A-D267-49B0-A1D2-2D9A5C806953}" type="pres">
      <dgm:prSet presAssocID="{D26A4E7A-0547-476A-B547-2A49B0CA5DC7}" presName="desTx" presStyleLbl="revTx" presStyleIdx="4" presStyleCnt="11">
        <dgm:presLayoutVars>
          <dgm:chMax val="0"/>
          <dgm:chPref val="0"/>
          <dgm:bulletEnabled val="1"/>
        </dgm:presLayoutVars>
      </dgm:prSet>
      <dgm:spPr/>
    </dgm:pt>
    <dgm:pt modelId="{CA028009-0C18-4B65-AEAD-F5336957F9A8}" type="pres">
      <dgm:prSet presAssocID="{D26A4E7A-0547-476A-B547-2A49B0CA5DC7}" presName="EmptyPlaceHolder" presStyleCnt="0"/>
      <dgm:spPr/>
    </dgm:pt>
    <dgm:pt modelId="{7584213C-3CC2-4F14-9EBB-4DF750CFA2E1}" type="pres">
      <dgm:prSet presAssocID="{57D640B9-6DB4-4785-BF4A-B77BC6E664AD}" presName="space" presStyleCnt="0"/>
      <dgm:spPr/>
    </dgm:pt>
    <dgm:pt modelId="{DD9352A7-1AD7-47B9-B54B-FBFEF11D088D}" type="pres">
      <dgm:prSet presAssocID="{33A84EA2-F85A-4F21-A088-AFEC6A0BF1A5}" presName="composite" presStyleCnt="0"/>
      <dgm:spPr/>
    </dgm:pt>
    <dgm:pt modelId="{2E050BDA-1A53-426A-88E9-88EFF5E95E98}" type="pres">
      <dgm:prSet presAssocID="{33A84EA2-F85A-4F21-A088-AFEC6A0BF1A5}" presName="L" presStyleLbl="solidFgAcc1" presStyleIdx="5" presStyleCnt="11">
        <dgm:presLayoutVars>
          <dgm:chMax val="0"/>
          <dgm:chPref val="0"/>
        </dgm:presLayoutVars>
      </dgm:prSet>
      <dgm:spPr/>
    </dgm:pt>
    <dgm:pt modelId="{39AC7ECF-8536-4A38-9F28-E9F4C32A31AE}" type="pres">
      <dgm:prSet presAssocID="{33A84EA2-F85A-4F21-A088-AFEC6A0BF1A5}" presName="parTx" presStyleLbl="alignNode1" presStyleIdx="5" presStyleCnt="11">
        <dgm:presLayoutVars>
          <dgm:chMax val="0"/>
          <dgm:chPref val="0"/>
          <dgm:bulletEnabled val="1"/>
        </dgm:presLayoutVars>
      </dgm:prSet>
      <dgm:spPr>
        <a:xfrm>
          <a:off x="6622117" y="3025833"/>
          <a:ext cx="1423290" cy="698269"/>
        </a:xfrm>
        <a:prstGeom prst="chevron">
          <a:avLst>
            <a:gd name="adj" fmla="val 25000"/>
          </a:avLst>
        </a:prstGeom>
      </dgm:spPr>
    </dgm:pt>
    <dgm:pt modelId="{FDEB5D75-29ED-4DB2-8956-B95D36E5472A}" type="pres">
      <dgm:prSet presAssocID="{33A84EA2-F85A-4F21-A088-AFEC6A0BF1A5}" presName="desTx" presStyleLbl="revTx" presStyleIdx="5" presStyleCnt="11">
        <dgm:presLayoutVars>
          <dgm:chMax val="0"/>
          <dgm:chPref val="0"/>
          <dgm:bulletEnabled val="1"/>
        </dgm:presLayoutVars>
      </dgm:prSet>
      <dgm:spPr/>
    </dgm:pt>
    <dgm:pt modelId="{17FE6BB1-5DF9-4ED8-958F-65F9C2D81356}" type="pres">
      <dgm:prSet presAssocID="{33A84EA2-F85A-4F21-A088-AFEC6A0BF1A5}" presName="EmptyPlaceHolder" presStyleCnt="0"/>
      <dgm:spPr/>
    </dgm:pt>
    <dgm:pt modelId="{5DD4D6B1-7001-42E4-AB4F-AF63873742C9}" type="pres">
      <dgm:prSet presAssocID="{C6EE4294-61B0-4167-9404-99657322E46F}" presName="space" presStyleCnt="0"/>
      <dgm:spPr/>
    </dgm:pt>
    <dgm:pt modelId="{0FFB8729-40C8-4E4F-9937-BBA6F2946644}" type="pres">
      <dgm:prSet presAssocID="{20B98002-8A0D-4BE0-9275-369558F548E3}" presName="composite" presStyleCnt="0"/>
      <dgm:spPr/>
    </dgm:pt>
    <dgm:pt modelId="{68E36AC4-C82D-44AC-AF48-5AEEBD4A4465}" type="pres">
      <dgm:prSet presAssocID="{20B98002-8A0D-4BE0-9275-369558F548E3}" presName="L" presStyleLbl="solidFgAcc1" presStyleIdx="6" presStyleCnt="11">
        <dgm:presLayoutVars>
          <dgm:chMax val="0"/>
          <dgm:chPref val="0"/>
        </dgm:presLayoutVars>
      </dgm:prSet>
      <dgm:spPr/>
    </dgm:pt>
    <dgm:pt modelId="{6AC4F10F-C175-44BA-9A5C-D7A88F18B97D}" type="pres">
      <dgm:prSet presAssocID="{20B98002-8A0D-4BE0-9275-369558F548E3}" presName="parTx" presStyleLbl="alignNode1" presStyleIdx="6" presStyleCnt="11">
        <dgm:presLayoutVars>
          <dgm:chMax val="0"/>
          <dgm:chPref val="0"/>
          <dgm:bulletEnabled val="1"/>
        </dgm:presLayoutVars>
      </dgm:prSet>
      <dgm:spPr>
        <a:xfrm>
          <a:off x="7945777" y="3025833"/>
          <a:ext cx="1423290" cy="698269"/>
        </a:xfrm>
        <a:prstGeom prst="chevron">
          <a:avLst>
            <a:gd name="adj" fmla="val 25000"/>
          </a:avLst>
        </a:prstGeom>
      </dgm:spPr>
    </dgm:pt>
    <dgm:pt modelId="{6CC29B28-8C6D-4DE6-A815-6BFBD7F7E72F}" type="pres">
      <dgm:prSet presAssocID="{20B98002-8A0D-4BE0-9275-369558F548E3}" presName="desTx" presStyleLbl="revTx" presStyleIdx="6" presStyleCnt="11">
        <dgm:presLayoutVars>
          <dgm:chMax val="0"/>
          <dgm:chPref val="0"/>
          <dgm:bulletEnabled val="1"/>
        </dgm:presLayoutVars>
      </dgm:prSet>
      <dgm:spPr/>
    </dgm:pt>
    <dgm:pt modelId="{7413B625-D621-4740-AE30-5CFFA7F665F1}" type="pres">
      <dgm:prSet presAssocID="{20B98002-8A0D-4BE0-9275-369558F548E3}" presName="EmptyPlaceHolder" presStyleCnt="0"/>
      <dgm:spPr/>
    </dgm:pt>
    <dgm:pt modelId="{5302A72E-C49D-4064-861F-00A15AF4296A}" type="pres">
      <dgm:prSet presAssocID="{B094E19C-87BD-486D-A040-A52EF6581C00}" presName="space" presStyleCnt="0"/>
      <dgm:spPr/>
    </dgm:pt>
    <dgm:pt modelId="{F18033DD-702D-4CDB-97A9-B2B3D6116D1D}" type="pres">
      <dgm:prSet presAssocID="{D0581B01-9E64-42BF-97A2-1C2170DE731B}" presName="composite" presStyleCnt="0"/>
      <dgm:spPr/>
    </dgm:pt>
    <dgm:pt modelId="{1E1581F0-5F92-47F0-AFAF-9D8CC76F8561}" type="pres">
      <dgm:prSet presAssocID="{D0581B01-9E64-42BF-97A2-1C2170DE731B}" presName="L" presStyleLbl="solidFgAcc1" presStyleIdx="7" presStyleCnt="11">
        <dgm:presLayoutVars>
          <dgm:chMax val="0"/>
          <dgm:chPref val="0"/>
        </dgm:presLayoutVars>
      </dgm:prSet>
      <dgm:spPr/>
    </dgm:pt>
    <dgm:pt modelId="{39DBD438-B786-4990-B925-56BF7772A2F6}" type="pres">
      <dgm:prSet presAssocID="{D0581B01-9E64-42BF-97A2-1C2170DE731B}" presName="parTx" presStyleLbl="alignNode1" presStyleIdx="7" presStyleCnt="11">
        <dgm:presLayoutVars>
          <dgm:chMax val="0"/>
          <dgm:chPref val="0"/>
          <dgm:bulletEnabled val="1"/>
        </dgm:presLayoutVars>
      </dgm:prSet>
      <dgm:spPr>
        <a:xfrm>
          <a:off x="9269437" y="3025833"/>
          <a:ext cx="1423290" cy="698269"/>
        </a:xfrm>
        <a:prstGeom prst="chevron">
          <a:avLst>
            <a:gd name="adj" fmla="val 25000"/>
          </a:avLst>
        </a:prstGeom>
      </dgm:spPr>
    </dgm:pt>
    <dgm:pt modelId="{F072D133-7C2D-494C-AFB0-120C82B6E632}" type="pres">
      <dgm:prSet presAssocID="{D0581B01-9E64-42BF-97A2-1C2170DE731B}" presName="desTx" presStyleLbl="revTx" presStyleIdx="7" presStyleCnt="11">
        <dgm:presLayoutVars>
          <dgm:chMax val="0"/>
          <dgm:chPref val="0"/>
          <dgm:bulletEnabled val="1"/>
        </dgm:presLayoutVars>
      </dgm:prSet>
      <dgm:spPr/>
    </dgm:pt>
    <dgm:pt modelId="{8209EC41-5E81-4B18-8FA3-873434CD93FB}" type="pres">
      <dgm:prSet presAssocID="{D0581B01-9E64-42BF-97A2-1C2170DE731B}" presName="EmptyPlaceHolder" presStyleCnt="0"/>
      <dgm:spPr/>
    </dgm:pt>
    <dgm:pt modelId="{BD4DDEA1-5283-4BD9-8A19-D76CF620C79D}" type="pres">
      <dgm:prSet presAssocID="{4E6DBF21-248A-44CA-8C14-2F87281BCA21}" presName="space" presStyleCnt="0"/>
      <dgm:spPr/>
    </dgm:pt>
    <dgm:pt modelId="{7844B76D-F2ED-42D4-85F0-3D8035B4224D}" type="pres">
      <dgm:prSet presAssocID="{A2A0AD8B-E0B1-434E-B8E2-3FA071335E76}" presName="composite" presStyleCnt="0"/>
      <dgm:spPr/>
    </dgm:pt>
    <dgm:pt modelId="{E815B558-081C-4330-A7C5-6AA3518D9ACF}" type="pres">
      <dgm:prSet presAssocID="{A2A0AD8B-E0B1-434E-B8E2-3FA071335E76}" presName="L" presStyleLbl="solidFgAcc1" presStyleIdx="8" presStyleCnt="11">
        <dgm:presLayoutVars>
          <dgm:chMax val="0"/>
          <dgm:chPref val="0"/>
        </dgm:presLayoutVars>
      </dgm:prSet>
      <dgm:spPr/>
    </dgm:pt>
    <dgm:pt modelId="{E86563A8-7342-4D5E-AE0A-106AE4768657}" type="pres">
      <dgm:prSet presAssocID="{A2A0AD8B-E0B1-434E-B8E2-3FA071335E76}" presName="parTx" presStyleLbl="alignNode1" presStyleIdx="8" presStyleCnt="11">
        <dgm:presLayoutVars>
          <dgm:chMax val="0"/>
          <dgm:chPref val="0"/>
          <dgm:bulletEnabled val="1"/>
        </dgm:presLayoutVars>
      </dgm:prSet>
      <dgm:spPr>
        <a:xfrm>
          <a:off x="10593098" y="3025833"/>
          <a:ext cx="1423290" cy="698269"/>
        </a:xfrm>
        <a:prstGeom prst="chevron">
          <a:avLst>
            <a:gd name="adj" fmla="val 25000"/>
          </a:avLst>
        </a:prstGeom>
      </dgm:spPr>
    </dgm:pt>
    <dgm:pt modelId="{2B641735-2191-4682-8AED-A629779057C9}" type="pres">
      <dgm:prSet presAssocID="{A2A0AD8B-E0B1-434E-B8E2-3FA071335E76}" presName="desTx" presStyleLbl="revTx" presStyleIdx="8" presStyleCnt="11">
        <dgm:presLayoutVars>
          <dgm:chMax val="0"/>
          <dgm:chPref val="0"/>
          <dgm:bulletEnabled val="1"/>
        </dgm:presLayoutVars>
      </dgm:prSet>
      <dgm:spPr/>
    </dgm:pt>
    <dgm:pt modelId="{785F0341-23E5-4634-9A1F-316814284149}" type="pres">
      <dgm:prSet presAssocID="{A2A0AD8B-E0B1-434E-B8E2-3FA071335E76}" presName="EmptyPlaceHolder" presStyleCnt="0"/>
      <dgm:spPr/>
    </dgm:pt>
    <dgm:pt modelId="{57C341D7-218E-42EA-A4EA-C5C58E9063DC}" type="pres">
      <dgm:prSet presAssocID="{F9D417BB-5425-4057-9FB3-2845BF3FFC89}" presName="space" presStyleCnt="0"/>
      <dgm:spPr/>
    </dgm:pt>
    <dgm:pt modelId="{2AA902AC-5D2D-40E1-87DD-CF70D3FB3ED5}" type="pres">
      <dgm:prSet presAssocID="{84C41DC7-0817-40C0-AB48-8F007B2CFEA0}" presName="composite" presStyleCnt="0"/>
      <dgm:spPr/>
    </dgm:pt>
    <dgm:pt modelId="{75B85C22-CB9D-4589-B795-903F6B1165BA}" type="pres">
      <dgm:prSet presAssocID="{84C41DC7-0817-40C0-AB48-8F007B2CFEA0}" presName="L" presStyleLbl="solidFgAcc1" presStyleIdx="9" presStyleCnt="11">
        <dgm:presLayoutVars>
          <dgm:chMax val="0"/>
          <dgm:chPref val="0"/>
        </dgm:presLayoutVars>
      </dgm:prSet>
      <dgm:spPr/>
    </dgm:pt>
    <dgm:pt modelId="{05E889CB-53EE-4FD8-83C5-F662108D63CF}" type="pres">
      <dgm:prSet presAssocID="{84C41DC7-0817-40C0-AB48-8F007B2CFEA0}" presName="parTx" presStyleLbl="alignNode1" presStyleIdx="9" presStyleCnt="11">
        <dgm:presLayoutVars>
          <dgm:chMax val="0"/>
          <dgm:chPref val="0"/>
          <dgm:bulletEnabled val="1"/>
        </dgm:presLayoutVars>
      </dgm:prSet>
      <dgm:spPr>
        <a:xfrm>
          <a:off x="10593717" y="3011578"/>
          <a:ext cx="1293165" cy="694979"/>
        </a:xfrm>
        <a:prstGeom prst="chevron">
          <a:avLst>
            <a:gd name="adj" fmla="val 25000"/>
          </a:avLst>
        </a:prstGeom>
      </dgm:spPr>
    </dgm:pt>
    <dgm:pt modelId="{54E4101C-5CBE-4D37-9E40-C593C77936F4}" type="pres">
      <dgm:prSet presAssocID="{84C41DC7-0817-40C0-AB48-8F007B2CFEA0}" presName="desTx" presStyleLbl="revTx" presStyleIdx="9" presStyleCnt="11">
        <dgm:presLayoutVars>
          <dgm:chMax val="0"/>
          <dgm:chPref val="0"/>
          <dgm:bulletEnabled val="1"/>
        </dgm:presLayoutVars>
      </dgm:prSet>
      <dgm:spPr/>
    </dgm:pt>
    <dgm:pt modelId="{59DAA37F-4EAF-43E7-8343-453FC38E25C2}" type="pres">
      <dgm:prSet presAssocID="{84C41DC7-0817-40C0-AB48-8F007B2CFEA0}" presName="EmptyPlaceHolder" presStyleCnt="0"/>
      <dgm:spPr/>
    </dgm:pt>
    <dgm:pt modelId="{9EDAE030-28B8-474F-AF5F-FF8DE100712A}" type="pres">
      <dgm:prSet presAssocID="{F826D824-F528-468F-9B17-A3D3B8D60365}" presName="space" presStyleCnt="0"/>
      <dgm:spPr/>
    </dgm:pt>
    <dgm:pt modelId="{F17B88C5-097E-4BEA-99A5-F9B0C8D5E51D}" type="pres">
      <dgm:prSet presAssocID="{C46B1AF8-D17C-4929-85FE-0BBF74991E6E}" presName="composite" presStyleCnt="0"/>
      <dgm:spPr/>
    </dgm:pt>
    <dgm:pt modelId="{81206DC1-244D-4604-8A31-EF0C60C2B1E5}" type="pres">
      <dgm:prSet presAssocID="{C46B1AF8-D17C-4929-85FE-0BBF74991E6E}" presName="L" presStyleLbl="solidFgAcc1" presStyleIdx="10" presStyleCnt="11">
        <dgm:presLayoutVars>
          <dgm:chMax val="0"/>
          <dgm:chPref val="0"/>
        </dgm:presLayoutVars>
      </dgm:prSet>
      <dgm:spPr/>
    </dgm:pt>
    <dgm:pt modelId="{40C4D3CE-EFC8-40A1-A039-C4B7EC760B8E}" type="pres">
      <dgm:prSet presAssocID="{C46B1AF8-D17C-4929-85FE-0BBF74991E6E}" presName="parTx" presStyleLbl="alignNode1" presStyleIdx="10" presStyleCnt="11" custLinFactNeighborX="171" custLinFactNeighborY="89">
        <dgm:presLayoutVars>
          <dgm:chMax val="0"/>
          <dgm:chPref val="0"/>
          <dgm:bulletEnabled val="1"/>
        </dgm:presLayoutVars>
      </dgm:prSet>
      <dgm:spPr/>
    </dgm:pt>
    <dgm:pt modelId="{00BDD36A-AD06-45C2-925C-8779A6EA02F2}" type="pres">
      <dgm:prSet presAssocID="{C46B1AF8-D17C-4929-85FE-0BBF74991E6E}" presName="desTx" presStyleLbl="revTx" presStyleIdx="10" presStyleCnt="11">
        <dgm:presLayoutVars>
          <dgm:chMax val="0"/>
          <dgm:chPref val="0"/>
          <dgm:bulletEnabled val="1"/>
        </dgm:presLayoutVars>
      </dgm:prSet>
      <dgm:spPr/>
    </dgm:pt>
    <dgm:pt modelId="{EBD286E9-77D1-4826-93D1-41C7B7029BCA}" type="pres">
      <dgm:prSet presAssocID="{C46B1AF8-D17C-4929-85FE-0BBF74991E6E}" presName="EmptyPlaceHolder" presStyleCnt="0"/>
      <dgm:spPr/>
    </dgm:pt>
  </dgm:ptLst>
  <dgm:cxnLst>
    <dgm:cxn modelId="{9B653804-5BD9-4E24-B324-17FCF2031EC6}" srcId="{EBDDCF65-2FC5-4BE9-85FD-422D0688F75C}" destId="{5C4A1D83-670E-44BA-8CD2-267A13D9190E}" srcOrd="2" destOrd="0" parTransId="{E8043453-E399-4B8F-B3BC-04618437F415}" sibTransId="{AB181A6A-8172-422D-A899-F5BB31BECB29}"/>
    <dgm:cxn modelId="{BEC18E0C-0E0A-483F-990B-5F467339DE63}" srcId="{3B63C03B-1BDC-474B-B394-7226BAB901F8}" destId="{C5BD53F1-FE70-4698-A45E-8FDB466C1A3F}" srcOrd="0" destOrd="0" parTransId="{D11E9C4C-615F-4AE6-B70A-DF9757FB5FEF}" sibTransId="{E93367DE-7340-4347-ACD6-34AC795DE878}"/>
    <dgm:cxn modelId="{8B7E9E11-72AC-4D85-8B64-CD4D0E831400}" srcId="{EBDDCF65-2FC5-4BE9-85FD-422D0688F75C}" destId="{A2A0AD8B-E0B1-434E-B8E2-3FA071335E76}" srcOrd="8" destOrd="0" parTransId="{D6236D48-EF10-4929-ABEC-BFF3669B49D3}" sibTransId="{F9D417BB-5425-4057-9FB3-2845BF3FFC89}"/>
    <dgm:cxn modelId="{8965A415-A33F-40F5-BDCF-10E9BB584A0E}" type="presOf" srcId="{20B98002-8A0D-4BE0-9275-369558F548E3}" destId="{6AC4F10F-C175-44BA-9A5C-D7A88F18B97D}" srcOrd="0" destOrd="0" presId="urn:microsoft.com/office/officeart/2016/7/layout/AccentHomeChevronProcess"/>
    <dgm:cxn modelId="{2E39A116-F1C0-47FA-8547-B8A396E14849}" srcId="{EBDDCF65-2FC5-4BE9-85FD-422D0688F75C}" destId="{C5A83DC9-3BA0-497D-9679-BB385C325459}" srcOrd="1" destOrd="0" parTransId="{FB268588-BDEA-4044-82FD-B60F83027437}" sibTransId="{C5F0B08F-054E-4526-83CA-E2A983347F6D}"/>
    <dgm:cxn modelId="{0B065318-8AEE-4059-858D-308A38FA9C89}" type="presOf" srcId="{5C4A1D83-670E-44BA-8CD2-267A13D9190E}" destId="{8F8FD579-649D-4D63-AAA7-F4FA0188BC33}" srcOrd="0" destOrd="0" presId="urn:microsoft.com/office/officeart/2016/7/layout/AccentHomeChevronProcess"/>
    <dgm:cxn modelId="{2B00401B-39BB-4489-8102-CE8BDE8E0CB9}" type="presOf" srcId="{FA478FE9-9BA0-4AC4-8DBA-421725AA9E5F}" destId="{00BDD36A-AD06-45C2-925C-8779A6EA02F2}" srcOrd="0" destOrd="0" presId="urn:microsoft.com/office/officeart/2016/7/layout/AccentHomeChevronProcess"/>
    <dgm:cxn modelId="{60821A22-FE16-40E1-BB2F-4C75B53D57BC}" srcId="{EBDDCF65-2FC5-4BE9-85FD-422D0688F75C}" destId="{C9AC8331-5618-4363-829E-E994D663F5E5}" srcOrd="0" destOrd="0" parTransId="{56D76C45-8199-456C-9E3B-D749131454DE}" sibTransId="{7469D9F8-70AF-4E13-8D3F-FE42C72C958E}"/>
    <dgm:cxn modelId="{30649822-A7BE-4875-8880-EA39182CEFF3}" srcId="{EBDDCF65-2FC5-4BE9-85FD-422D0688F75C}" destId="{C46B1AF8-D17C-4929-85FE-0BBF74991E6E}" srcOrd="10" destOrd="0" parTransId="{5EA19889-5F66-4A6C-A290-9A455871C9FF}" sibTransId="{1183AD74-7468-47B2-84E4-0C73BE1BA399}"/>
    <dgm:cxn modelId="{3E98E029-CC27-4EB6-8CFF-4E3B9CDDC2F6}" srcId="{EBDDCF65-2FC5-4BE9-85FD-422D0688F75C}" destId="{84C41DC7-0817-40C0-AB48-8F007B2CFEA0}" srcOrd="9" destOrd="0" parTransId="{6FC05E22-A2FE-4488-9457-88426E0E8081}" sibTransId="{F826D824-F528-468F-9B17-A3D3B8D60365}"/>
    <dgm:cxn modelId="{57083C2F-0596-48E9-841F-78D367C24563}" type="presOf" srcId="{84C41DC7-0817-40C0-AB48-8F007B2CFEA0}" destId="{05E889CB-53EE-4FD8-83C5-F662108D63CF}" srcOrd="0" destOrd="0" presId="urn:microsoft.com/office/officeart/2016/7/layout/AccentHomeChevronProcess"/>
    <dgm:cxn modelId="{88E28333-A4A3-4B38-AA34-A85E8B33F4A9}" srcId="{84C41DC7-0817-40C0-AB48-8F007B2CFEA0}" destId="{0603CBF5-8DBF-46AA-A1D8-F07DD0C73BC3}" srcOrd="0" destOrd="0" parTransId="{EA1266F7-C64F-485F-B63D-1F599AFC2E0C}" sibTransId="{54B46E0D-583E-4839-BF72-489306CB2D7D}"/>
    <dgm:cxn modelId="{8862D23B-972E-4801-96CB-F3877B540EEF}" srcId="{C5A83DC9-3BA0-497D-9679-BB385C325459}" destId="{E039CAEE-610C-4A9E-8FA0-967C54A7DEE6}" srcOrd="0" destOrd="0" parTransId="{A2EA5EEA-B879-47ED-98A8-AFCA38D80A67}" sibTransId="{19E114A9-8140-48D3-8FA6-740DB6C86D64}"/>
    <dgm:cxn modelId="{F8AA1F5B-5509-4720-B0CB-C52B3CCE706A}" srcId="{20B98002-8A0D-4BE0-9275-369558F548E3}" destId="{6E66A86E-2AE6-40CD-B5B0-C5D160088A2A}" srcOrd="0" destOrd="0" parTransId="{B61F1307-3711-409B-81BD-159B143101F1}" sibTransId="{DFEE46FF-26AD-4581-A213-87FA80C9A19E}"/>
    <dgm:cxn modelId="{A8274961-D117-4E42-BCC6-B692C40BA02F}" srcId="{C46B1AF8-D17C-4929-85FE-0BBF74991E6E}" destId="{FA478FE9-9BA0-4AC4-8DBA-421725AA9E5F}" srcOrd="0" destOrd="0" parTransId="{1169A018-B664-47B1-9C89-3F23AFE9E768}" sibTransId="{BBDFA5DE-4BF8-46A3-AB30-419A8997D443}"/>
    <dgm:cxn modelId="{F2874063-D697-4B2B-93D5-B4DE1F92C29F}" srcId="{33A84EA2-F85A-4F21-A088-AFEC6A0BF1A5}" destId="{C01E0629-D6CA-4A02-9BFD-313CA2C6DFF2}" srcOrd="0" destOrd="0" parTransId="{C2A937F1-3646-4D57-B164-92930A262FF7}" sibTransId="{D69AF2C7-0D05-4C59-9601-D395CDB94EE6}"/>
    <dgm:cxn modelId="{C90FE344-E063-4721-9089-1CD4A5C6D4AC}" srcId="{D26A4E7A-0547-476A-B547-2A49B0CA5DC7}" destId="{F53F4419-4CCD-4F8E-9395-DD43574D32F5}" srcOrd="0" destOrd="0" parTransId="{987FDDC3-75CB-44FA-82F4-390E535F0ABF}" sibTransId="{204CC0EB-82E9-4495-8A35-46A25C127114}"/>
    <dgm:cxn modelId="{C51C8D45-C012-4720-90BB-BE996DBC53D7}" type="presOf" srcId="{9C03C4D5-21EA-40B1-95EE-072F78324079}" destId="{6FB23486-F6C2-4782-B10A-BEF7C89BC9B3}" srcOrd="0" destOrd="0" presId="urn:microsoft.com/office/officeart/2016/7/layout/AccentHomeChevronProcess"/>
    <dgm:cxn modelId="{31B5E14B-A3B3-4E65-9093-57EF6F51FF71}" type="presOf" srcId="{56BCC57A-A5FE-4AEA-8219-35B5CC72045C}" destId="{2B641735-2191-4682-8AED-A629779057C9}" srcOrd="0" destOrd="0" presId="urn:microsoft.com/office/officeart/2016/7/layout/AccentHomeChevronProcess"/>
    <dgm:cxn modelId="{B5CB114C-BDB7-4A82-ADF9-49121BE8BAC4}" type="presOf" srcId="{33A84EA2-F85A-4F21-A088-AFEC6A0BF1A5}" destId="{39AC7ECF-8536-4A38-9F28-E9F4C32A31AE}" srcOrd="0" destOrd="0" presId="urn:microsoft.com/office/officeart/2016/7/layout/AccentHomeChevronProcess"/>
    <dgm:cxn modelId="{4F72714E-F069-4F5D-A611-7FA6E2FB3BC4}" srcId="{EBDDCF65-2FC5-4BE9-85FD-422D0688F75C}" destId="{D0581B01-9E64-42BF-97A2-1C2170DE731B}" srcOrd="7" destOrd="0" parTransId="{C7730E22-3575-4C6A-9E8A-DA0C969898BD}" sibTransId="{4E6DBF21-248A-44CA-8C14-2F87281BCA21}"/>
    <dgm:cxn modelId="{A77F5970-E5DB-4E58-8439-F1F31BCF2992}" type="presOf" srcId="{3B63C03B-1BDC-474B-B394-7226BAB901F8}" destId="{1CE62E60-67FF-4638-9AA0-F5CEB1F325A6}" srcOrd="0" destOrd="0" presId="urn:microsoft.com/office/officeart/2016/7/layout/AccentHomeChevronProcess"/>
    <dgm:cxn modelId="{26A4C150-6016-464F-A326-B98CB106C209}" type="presOf" srcId="{C5BD53F1-FE70-4698-A45E-8FDB466C1A3F}" destId="{2565BE3F-5B5B-48FD-9070-A964CCEB75CF}" srcOrd="0" destOrd="0" presId="urn:microsoft.com/office/officeart/2016/7/layout/AccentHomeChevronProcess"/>
    <dgm:cxn modelId="{D59CFE71-3B79-4596-A492-964E9AE2BCD7}" type="presOf" srcId="{F2D8570D-775D-4CB7-BA34-441AAC6818CD}" destId="{37454050-7284-4CC8-B906-E07AA4E74AFD}" srcOrd="0" destOrd="0" presId="urn:microsoft.com/office/officeart/2016/7/layout/AccentHomeChevronProcess"/>
    <dgm:cxn modelId="{73339353-D79C-4EB8-89CF-3F0EFDC52BDD}" srcId="{EBDDCF65-2FC5-4BE9-85FD-422D0688F75C}" destId="{20B98002-8A0D-4BE0-9275-369558F548E3}" srcOrd="6" destOrd="0" parTransId="{045C9B17-BB02-4957-9759-FBBF774A1DA6}" sibTransId="{B094E19C-87BD-486D-A040-A52EF6581C00}"/>
    <dgm:cxn modelId="{65303759-D871-46D7-BA1D-92A0586A25D7}" srcId="{EBDDCF65-2FC5-4BE9-85FD-422D0688F75C}" destId="{33A84EA2-F85A-4F21-A088-AFEC6A0BF1A5}" srcOrd="5" destOrd="0" parTransId="{B17B5F30-9213-440C-9EC0-04F708E55E71}" sibTransId="{C6EE4294-61B0-4167-9404-99657322E46F}"/>
    <dgm:cxn modelId="{B2FAAF7B-8568-4353-B44F-D92C89379A6E}" type="presOf" srcId="{A2A0AD8B-E0B1-434E-B8E2-3FA071335E76}" destId="{E86563A8-7342-4D5E-AE0A-106AE4768657}" srcOrd="0" destOrd="0" presId="urn:microsoft.com/office/officeart/2016/7/layout/AccentHomeChevronProcess"/>
    <dgm:cxn modelId="{51FB7D85-C4F3-4AB0-99D6-6BECCA9CEB3B}" type="presOf" srcId="{E039CAEE-610C-4A9E-8FA0-967C54A7DEE6}" destId="{B272054C-E03D-4E06-8790-431E73457B03}" srcOrd="0" destOrd="0" presId="urn:microsoft.com/office/officeart/2016/7/layout/AccentHomeChevronProcess"/>
    <dgm:cxn modelId="{9641C588-F5D1-4BA9-B269-9168D4668ED2}" type="presOf" srcId="{C01E0629-D6CA-4A02-9BFD-313CA2C6DFF2}" destId="{FDEB5D75-29ED-4DB2-8956-B95D36E5472A}" srcOrd="0" destOrd="0" presId="urn:microsoft.com/office/officeart/2016/7/layout/AccentHomeChevronProcess"/>
    <dgm:cxn modelId="{E4A37E8C-5CA9-425A-A4FB-C6958D95994A}" type="presOf" srcId="{EBDDCF65-2FC5-4BE9-85FD-422D0688F75C}" destId="{971571C6-E5ED-4C00-B532-98A2553EBA04}" srcOrd="0" destOrd="0" presId="urn:microsoft.com/office/officeart/2016/7/layout/AccentHomeChevronProcess"/>
    <dgm:cxn modelId="{7F05AC9B-AE37-4B00-A149-80BAD0BC9A90}" type="presOf" srcId="{D26A4E7A-0547-476A-B547-2A49B0CA5DC7}" destId="{8B20509C-5841-40E0-ABE2-0979F9BB4BDB}" srcOrd="0" destOrd="0" presId="urn:microsoft.com/office/officeart/2016/7/layout/AccentHomeChevronProcess"/>
    <dgm:cxn modelId="{B450AC9F-321B-43BA-AED5-8BC10A982EA4}" type="presOf" srcId="{0603CBF5-8DBF-46AA-A1D8-F07DD0C73BC3}" destId="{54E4101C-5CBE-4D37-9E40-C593C77936F4}" srcOrd="0" destOrd="0" presId="urn:microsoft.com/office/officeart/2016/7/layout/AccentHomeChevronProcess"/>
    <dgm:cxn modelId="{F9E864AB-EF93-4B9D-9302-3A8EC48E59B6}" srcId="{5C4A1D83-670E-44BA-8CD2-267A13D9190E}" destId="{F2D8570D-775D-4CB7-BA34-441AAC6818CD}" srcOrd="0" destOrd="0" parTransId="{4386843E-31D1-4C22-BDF8-679C15B54B84}" sibTransId="{5E518550-D988-4B4A-87A3-AA289927156E}"/>
    <dgm:cxn modelId="{C63D77B0-4854-42B2-9A40-DA86D99E606C}" type="presOf" srcId="{C5A83DC9-3BA0-497D-9679-BB385C325459}" destId="{B2F2BB6A-A585-4690-A93D-B67E9D5B1C85}" srcOrd="0" destOrd="0" presId="urn:microsoft.com/office/officeart/2016/7/layout/AccentHomeChevronProcess"/>
    <dgm:cxn modelId="{BA0FE6B1-34FE-453C-880D-91973677A7B5}" type="presOf" srcId="{C9AC8331-5618-4363-829E-E994D663F5E5}" destId="{589A5946-433C-4E85-A147-C01BB45CFF48}" srcOrd="0" destOrd="0" presId="urn:microsoft.com/office/officeart/2016/7/layout/AccentHomeChevronProcess"/>
    <dgm:cxn modelId="{D573F4BA-7E72-44F8-96D5-147917089C0B}" srcId="{C9AC8331-5618-4363-829E-E994D663F5E5}" destId="{9C03C4D5-21EA-40B1-95EE-072F78324079}" srcOrd="0" destOrd="0" parTransId="{649C9ABA-6206-498E-96FE-A5CC743DD9FF}" sibTransId="{F507E32A-BFF9-47B2-994A-0E131EC1710D}"/>
    <dgm:cxn modelId="{F65ACABD-4814-499D-BCC2-84C249893431}" type="presOf" srcId="{6E66A86E-2AE6-40CD-B5B0-C5D160088A2A}" destId="{6CC29B28-8C6D-4DE6-A815-6BFBD7F7E72F}" srcOrd="0" destOrd="0" presId="urn:microsoft.com/office/officeart/2016/7/layout/AccentHomeChevronProcess"/>
    <dgm:cxn modelId="{0C1148BF-E0A7-41A2-BC35-8CCAF9D67F35}" srcId="{EBDDCF65-2FC5-4BE9-85FD-422D0688F75C}" destId="{3B63C03B-1BDC-474B-B394-7226BAB901F8}" srcOrd="3" destOrd="0" parTransId="{63AB3544-DD48-4805-91F7-0E004ABF7238}" sibTransId="{FDBF56D2-1431-456F-9BBB-30289244E26F}"/>
    <dgm:cxn modelId="{B8C45EC5-E610-4510-BA18-3821E843A83C}" type="presOf" srcId="{C46B1AF8-D17C-4929-85FE-0BBF74991E6E}" destId="{40C4D3CE-EFC8-40A1-A039-C4B7EC760B8E}" srcOrd="0" destOrd="0" presId="urn:microsoft.com/office/officeart/2016/7/layout/AccentHomeChevronProcess"/>
    <dgm:cxn modelId="{4E34AAD0-AA11-4CAB-BF10-70B7001DA0A6}" srcId="{EBDDCF65-2FC5-4BE9-85FD-422D0688F75C}" destId="{D26A4E7A-0547-476A-B547-2A49B0CA5DC7}" srcOrd="4" destOrd="0" parTransId="{1A9C872B-968F-4D70-A291-F3C28EFE2B99}" sibTransId="{57D640B9-6DB4-4785-BF4A-B77BC6E664AD}"/>
    <dgm:cxn modelId="{D0EEAED9-DB29-4175-A9BC-406FBDA8D4E2}" type="presOf" srcId="{F53F4419-4CCD-4F8E-9395-DD43574D32F5}" destId="{93B5632A-D267-49B0-A1D2-2D9A5C806953}" srcOrd="0" destOrd="0" presId="urn:microsoft.com/office/officeart/2016/7/layout/AccentHomeChevronProcess"/>
    <dgm:cxn modelId="{1D2471DB-9742-40F2-B0D8-0562CA8B3D1F}" srcId="{A2A0AD8B-E0B1-434E-B8E2-3FA071335E76}" destId="{56BCC57A-A5FE-4AEA-8219-35B5CC72045C}" srcOrd="0" destOrd="0" parTransId="{87B97223-950E-49B0-B747-B4D8AFE2913D}" sibTransId="{59513A76-D36C-4713-8BCB-A65195B4CC61}"/>
    <dgm:cxn modelId="{FC10CFEA-F71B-4B7C-809B-8DE7A8F2AD6B}" type="presOf" srcId="{D0581B01-9E64-42BF-97A2-1C2170DE731B}" destId="{39DBD438-B786-4990-B925-56BF7772A2F6}" srcOrd="0" destOrd="0" presId="urn:microsoft.com/office/officeart/2016/7/layout/AccentHomeChevronProcess"/>
    <dgm:cxn modelId="{7477BAF0-102E-4C0F-95C2-6704AE1DE477}" type="presOf" srcId="{DF94B412-C5F2-4C21-AC9F-5CAA3A445E34}" destId="{F072D133-7C2D-494C-AFB0-120C82B6E632}" srcOrd="0" destOrd="0" presId="urn:microsoft.com/office/officeart/2016/7/layout/AccentHomeChevronProcess"/>
    <dgm:cxn modelId="{64E540F9-120D-4660-B80C-73770D98964D}" srcId="{D0581B01-9E64-42BF-97A2-1C2170DE731B}" destId="{DF94B412-C5F2-4C21-AC9F-5CAA3A445E34}" srcOrd="0" destOrd="0" parTransId="{DAB4814E-545A-414E-A4F7-4F9A078D20F6}" sibTransId="{0B03FF0C-D442-4F7A-B85C-F20378D7D5FB}"/>
    <dgm:cxn modelId="{7BF76DC8-7D72-4677-A791-F1C5BB48F0B0}" type="presParOf" srcId="{971571C6-E5ED-4C00-B532-98A2553EBA04}" destId="{764750E7-2893-4750-A112-80FC3CF0B769}" srcOrd="0" destOrd="0" presId="urn:microsoft.com/office/officeart/2016/7/layout/AccentHomeChevronProcess"/>
    <dgm:cxn modelId="{27AF7BAA-829E-4840-B073-DCDAA52BFF2D}" type="presParOf" srcId="{764750E7-2893-4750-A112-80FC3CF0B769}" destId="{8CCE7CFD-6BDD-490A-833E-CEC10AB0367A}" srcOrd="0" destOrd="0" presId="urn:microsoft.com/office/officeart/2016/7/layout/AccentHomeChevronProcess"/>
    <dgm:cxn modelId="{917300F9-BE1F-48BB-A347-4A03E8FA3AF9}" type="presParOf" srcId="{764750E7-2893-4750-A112-80FC3CF0B769}" destId="{589A5946-433C-4E85-A147-C01BB45CFF48}" srcOrd="1" destOrd="0" presId="urn:microsoft.com/office/officeart/2016/7/layout/AccentHomeChevronProcess"/>
    <dgm:cxn modelId="{D3796462-EBAF-4B88-AA40-4EFCF8E2131B}" type="presParOf" srcId="{764750E7-2893-4750-A112-80FC3CF0B769}" destId="{6FB23486-F6C2-4782-B10A-BEF7C89BC9B3}" srcOrd="2" destOrd="0" presId="urn:microsoft.com/office/officeart/2016/7/layout/AccentHomeChevronProcess"/>
    <dgm:cxn modelId="{7F16EDA1-E352-46E3-BACA-D491EDB05207}" type="presParOf" srcId="{764750E7-2893-4750-A112-80FC3CF0B769}" destId="{10E7EDE4-C7EA-40D8-9DCE-5218A694B780}" srcOrd="3" destOrd="0" presId="urn:microsoft.com/office/officeart/2016/7/layout/AccentHomeChevronProcess"/>
    <dgm:cxn modelId="{2CA4EAC2-B80E-43EC-B34F-5FD1B6AEB08E}" type="presParOf" srcId="{971571C6-E5ED-4C00-B532-98A2553EBA04}" destId="{DC529FF8-2F1C-4920-9C16-4F62077C24C6}" srcOrd="1" destOrd="0" presId="urn:microsoft.com/office/officeart/2016/7/layout/AccentHomeChevronProcess"/>
    <dgm:cxn modelId="{885AA24F-093B-4F19-82A6-773D94ABFDAE}" type="presParOf" srcId="{971571C6-E5ED-4C00-B532-98A2553EBA04}" destId="{7F7E8449-01FF-412D-8980-6DEB40B03E7A}" srcOrd="2" destOrd="0" presId="urn:microsoft.com/office/officeart/2016/7/layout/AccentHomeChevronProcess"/>
    <dgm:cxn modelId="{D755E080-EC49-4841-AAB1-9D65994833A2}" type="presParOf" srcId="{7F7E8449-01FF-412D-8980-6DEB40B03E7A}" destId="{766C4F5A-374A-4C4B-B832-57CB37EA659F}" srcOrd="0" destOrd="0" presId="urn:microsoft.com/office/officeart/2016/7/layout/AccentHomeChevronProcess"/>
    <dgm:cxn modelId="{4B258A33-7F20-4368-BD54-ED15D3BDF55A}" type="presParOf" srcId="{7F7E8449-01FF-412D-8980-6DEB40B03E7A}" destId="{B2F2BB6A-A585-4690-A93D-B67E9D5B1C85}" srcOrd="1" destOrd="0" presId="urn:microsoft.com/office/officeart/2016/7/layout/AccentHomeChevronProcess"/>
    <dgm:cxn modelId="{02A6EC73-728D-4133-9736-5D9A59D86EDF}" type="presParOf" srcId="{7F7E8449-01FF-412D-8980-6DEB40B03E7A}" destId="{B272054C-E03D-4E06-8790-431E73457B03}" srcOrd="2" destOrd="0" presId="urn:microsoft.com/office/officeart/2016/7/layout/AccentHomeChevronProcess"/>
    <dgm:cxn modelId="{373CC3FC-8D41-4648-9D99-DDED8BD7F5A2}" type="presParOf" srcId="{7F7E8449-01FF-412D-8980-6DEB40B03E7A}" destId="{3A87C795-7055-43D2-93B0-C62BB90E02CC}" srcOrd="3" destOrd="0" presId="urn:microsoft.com/office/officeart/2016/7/layout/AccentHomeChevronProcess"/>
    <dgm:cxn modelId="{BD744A6E-E86C-4D66-938D-BCD22FB63466}" type="presParOf" srcId="{971571C6-E5ED-4C00-B532-98A2553EBA04}" destId="{16F20DD2-4AE6-4A72-9A90-4B2F28A06FBC}" srcOrd="3" destOrd="0" presId="urn:microsoft.com/office/officeart/2016/7/layout/AccentHomeChevronProcess"/>
    <dgm:cxn modelId="{92B00DF4-3DEB-456E-B313-A18BB0F4DA1E}" type="presParOf" srcId="{971571C6-E5ED-4C00-B532-98A2553EBA04}" destId="{3A893E4B-4D47-4E7D-A665-B38062B3D432}" srcOrd="4" destOrd="0" presId="urn:microsoft.com/office/officeart/2016/7/layout/AccentHomeChevronProcess"/>
    <dgm:cxn modelId="{F103F23B-6B1E-4AAE-BBA4-6DCC30B79C20}" type="presParOf" srcId="{3A893E4B-4D47-4E7D-A665-B38062B3D432}" destId="{A8326841-5DE1-42EF-8953-514A38DF5BCC}" srcOrd="0" destOrd="0" presId="urn:microsoft.com/office/officeart/2016/7/layout/AccentHomeChevronProcess"/>
    <dgm:cxn modelId="{F767B135-D6E2-4105-9AD5-99E6830550CA}" type="presParOf" srcId="{3A893E4B-4D47-4E7D-A665-B38062B3D432}" destId="{8F8FD579-649D-4D63-AAA7-F4FA0188BC33}" srcOrd="1" destOrd="0" presId="urn:microsoft.com/office/officeart/2016/7/layout/AccentHomeChevronProcess"/>
    <dgm:cxn modelId="{4C4D8ECC-4A7E-4EE3-AA98-4793FAF60100}" type="presParOf" srcId="{3A893E4B-4D47-4E7D-A665-B38062B3D432}" destId="{37454050-7284-4CC8-B906-E07AA4E74AFD}" srcOrd="2" destOrd="0" presId="urn:microsoft.com/office/officeart/2016/7/layout/AccentHomeChevronProcess"/>
    <dgm:cxn modelId="{A6F2BDEC-8457-4827-A6D8-F09DD6586C7E}" type="presParOf" srcId="{3A893E4B-4D47-4E7D-A665-B38062B3D432}" destId="{C687D196-1EB2-48B3-82A4-E84F2DEC842A}" srcOrd="3" destOrd="0" presId="urn:microsoft.com/office/officeart/2016/7/layout/AccentHomeChevronProcess"/>
    <dgm:cxn modelId="{BE9E27FE-7B43-46FD-817D-5A5982536859}" type="presParOf" srcId="{971571C6-E5ED-4C00-B532-98A2553EBA04}" destId="{44650E3E-2734-41AE-993E-01374C61446A}" srcOrd="5" destOrd="0" presId="urn:microsoft.com/office/officeart/2016/7/layout/AccentHomeChevronProcess"/>
    <dgm:cxn modelId="{88EDDF02-6C0D-4FCA-8E73-466458E46B62}" type="presParOf" srcId="{971571C6-E5ED-4C00-B532-98A2553EBA04}" destId="{068D4428-1E6E-48DC-92D2-02C78C6A1C06}" srcOrd="6" destOrd="0" presId="urn:microsoft.com/office/officeart/2016/7/layout/AccentHomeChevronProcess"/>
    <dgm:cxn modelId="{ADB54849-0226-4C06-9F5B-D52E5DAD4326}" type="presParOf" srcId="{068D4428-1E6E-48DC-92D2-02C78C6A1C06}" destId="{75586946-7F02-4186-AA78-2F740E9829C8}" srcOrd="0" destOrd="0" presId="urn:microsoft.com/office/officeart/2016/7/layout/AccentHomeChevronProcess"/>
    <dgm:cxn modelId="{A2FD60F3-C5A9-429A-BC48-BBC4DA73491D}" type="presParOf" srcId="{068D4428-1E6E-48DC-92D2-02C78C6A1C06}" destId="{1CE62E60-67FF-4638-9AA0-F5CEB1F325A6}" srcOrd="1" destOrd="0" presId="urn:microsoft.com/office/officeart/2016/7/layout/AccentHomeChevronProcess"/>
    <dgm:cxn modelId="{DEEB7385-471F-4C88-BFED-AC071AF6CA9B}" type="presParOf" srcId="{068D4428-1E6E-48DC-92D2-02C78C6A1C06}" destId="{2565BE3F-5B5B-48FD-9070-A964CCEB75CF}" srcOrd="2" destOrd="0" presId="urn:microsoft.com/office/officeart/2016/7/layout/AccentHomeChevronProcess"/>
    <dgm:cxn modelId="{CFA8527A-EB1F-4C69-824E-2C7DAFEAFA3B}" type="presParOf" srcId="{068D4428-1E6E-48DC-92D2-02C78C6A1C06}" destId="{1CA92760-3A14-4935-A85C-8CFBBCC0A7A3}" srcOrd="3" destOrd="0" presId="urn:microsoft.com/office/officeart/2016/7/layout/AccentHomeChevronProcess"/>
    <dgm:cxn modelId="{6C0E1E09-5E7A-4227-95FC-F3CEA08650B7}" type="presParOf" srcId="{971571C6-E5ED-4C00-B532-98A2553EBA04}" destId="{E09D1806-1270-4507-8673-D0D2F87A5308}" srcOrd="7" destOrd="0" presId="urn:microsoft.com/office/officeart/2016/7/layout/AccentHomeChevronProcess"/>
    <dgm:cxn modelId="{EDBDE3CE-2767-4681-94AD-D50F54EFE39D}" type="presParOf" srcId="{971571C6-E5ED-4C00-B532-98A2553EBA04}" destId="{99071320-7763-433F-A4C6-EB066C784084}" srcOrd="8" destOrd="0" presId="urn:microsoft.com/office/officeart/2016/7/layout/AccentHomeChevronProcess"/>
    <dgm:cxn modelId="{C4C05199-000F-4781-B472-7E44C2D1AF0D}" type="presParOf" srcId="{99071320-7763-433F-A4C6-EB066C784084}" destId="{F7ECBA53-CE4A-48E6-83D0-1D03B53B7ED8}" srcOrd="0" destOrd="0" presId="urn:microsoft.com/office/officeart/2016/7/layout/AccentHomeChevronProcess"/>
    <dgm:cxn modelId="{816A6984-4627-4AC3-9CB6-5BD25C313464}" type="presParOf" srcId="{99071320-7763-433F-A4C6-EB066C784084}" destId="{8B20509C-5841-40E0-ABE2-0979F9BB4BDB}" srcOrd="1" destOrd="0" presId="urn:microsoft.com/office/officeart/2016/7/layout/AccentHomeChevronProcess"/>
    <dgm:cxn modelId="{68098CFC-F0CF-457C-8570-A2C39869DC04}" type="presParOf" srcId="{99071320-7763-433F-A4C6-EB066C784084}" destId="{93B5632A-D267-49B0-A1D2-2D9A5C806953}" srcOrd="2" destOrd="0" presId="urn:microsoft.com/office/officeart/2016/7/layout/AccentHomeChevronProcess"/>
    <dgm:cxn modelId="{D2C92457-AACF-4846-9111-607F11A66AAB}" type="presParOf" srcId="{99071320-7763-433F-A4C6-EB066C784084}" destId="{CA028009-0C18-4B65-AEAD-F5336957F9A8}" srcOrd="3" destOrd="0" presId="urn:microsoft.com/office/officeart/2016/7/layout/AccentHomeChevronProcess"/>
    <dgm:cxn modelId="{2C12E7DE-40B0-4921-BC4E-A8B220336E22}" type="presParOf" srcId="{971571C6-E5ED-4C00-B532-98A2553EBA04}" destId="{7584213C-3CC2-4F14-9EBB-4DF750CFA2E1}" srcOrd="9" destOrd="0" presId="urn:microsoft.com/office/officeart/2016/7/layout/AccentHomeChevronProcess"/>
    <dgm:cxn modelId="{0882BD3F-02FC-468C-9361-B6D4A5B10CB7}" type="presParOf" srcId="{971571C6-E5ED-4C00-B532-98A2553EBA04}" destId="{DD9352A7-1AD7-47B9-B54B-FBFEF11D088D}" srcOrd="10" destOrd="0" presId="urn:microsoft.com/office/officeart/2016/7/layout/AccentHomeChevronProcess"/>
    <dgm:cxn modelId="{E3C0F7AB-BA4D-4575-AFAE-25B317C688FB}" type="presParOf" srcId="{DD9352A7-1AD7-47B9-B54B-FBFEF11D088D}" destId="{2E050BDA-1A53-426A-88E9-88EFF5E95E98}" srcOrd="0" destOrd="0" presId="urn:microsoft.com/office/officeart/2016/7/layout/AccentHomeChevronProcess"/>
    <dgm:cxn modelId="{1B9B80F9-FF3C-47F1-BADF-F6E5150D0035}" type="presParOf" srcId="{DD9352A7-1AD7-47B9-B54B-FBFEF11D088D}" destId="{39AC7ECF-8536-4A38-9F28-E9F4C32A31AE}" srcOrd="1" destOrd="0" presId="urn:microsoft.com/office/officeart/2016/7/layout/AccentHomeChevronProcess"/>
    <dgm:cxn modelId="{6DB5E311-FD87-4668-BBEC-0208299C10FA}" type="presParOf" srcId="{DD9352A7-1AD7-47B9-B54B-FBFEF11D088D}" destId="{FDEB5D75-29ED-4DB2-8956-B95D36E5472A}" srcOrd="2" destOrd="0" presId="urn:microsoft.com/office/officeart/2016/7/layout/AccentHomeChevronProcess"/>
    <dgm:cxn modelId="{5BCAB5E0-1F59-4EB5-BC67-E4204E3E40B1}" type="presParOf" srcId="{DD9352A7-1AD7-47B9-B54B-FBFEF11D088D}" destId="{17FE6BB1-5DF9-4ED8-958F-65F9C2D81356}" srcOrd="3" destOrd="0" presId="urn:microsoft.com/office/officeart/2016/7/layout/AccentHomeChevronProcess"/>
    <dgm:cxn modelId="{D9D38352-4C3E-4D00-B5CD-79A29AB1BC0B}" type="presParOf" srcId="{971571C6-E5ED-4C00-B532-98A2553EBA04}" destId="{5DD4D6B1-7001-42E4-AB4F-AF63873742C9}" srcOrd="11" destOrd="0" presId="urn:microsoft.com/office/officeart/2016/7/layout/AccentHomeChevronProcess"/>
    <dgm:cxn modelId="{94235D27-CDAF-4FC3-9BE1-4798777DAFE8}" type="presParOf" srcId="{971571C6-E5ED-4C00-B532-98A2553EBA04}" destId="{0FFB8729-40C8-4E4F-9937-BBA6F2946644}" srcOrd="12" destOrd="0" presId="urn:microsoft.com/office/officeart/2016/7/layout/AccentHomeChevronProcess"/>
    <dgm:cxn modelId="{854CB12B-EAC2-4FF6-B5A9-94CE26B0D274}" type="presParOf" srcId="{0FFB8729-40C8-4E4F-9937-BBA6F2946644}" destId="{68E36AC4-C82D-44AC-AF48-5AEEBD4A4465}" srcOrd="0" destOrd="0" presId="urn:microsoft.com/office/officeart/2016/7/layout/AccentHomeChevronProcess"/>
    <dgm:cxn modelId="{CD051CF6-6C5C-49FE-8245-F8148689833F}" type="presParOf" srcId="{0FFB8729-40C8-4E4F-9937-BBA6F2946644}" destId="{6AC4F10F-C175-44BA-9A5C-D7A88F18B97D}" srcOrd="1" destOrd="0" presId="urn:microsoft.com/office/officeart/2016/7/layout/AccentHomeChevronProcess"/>
    <dgm:cxn modelId="{13308268-261D-436E-9173-76E074830FDB}" type="presParOf" srcId="{0FFB8729-40C8-4E4F-9937-BBA6F2946644}" destId="{6CC29B28-8C6D-4DE6-A815-6BFBD7F7E72F}" srcOrd="2" destOrd="0" presId="urn:microsoft.com/office/officeart/2016/7/layout/AccentHomeChevronProcess"/>
    <dgm:cxn modelId="{02873D11-CAFF-4456-9F18-A049962787E9}" type="presParOf" srcId="{0FFB8729-40C8-4E4F-9937-BBA6F2946644}" destId="{7413B625-D621-4740-AE30-5CFFA7F665F1}" srcOrd="3" destOrd="0" presId="urn:microsoft.com/office/officeart/2016/7/layout/AccentHomeChevronProcess"/>
    <dgm:cxn modelId="{B454755B-FD72-407F-A3E0-655DDAB44840}" type="presParOf" srcId="{971571C6-E5ED-4C00-B532-98A2553EBA04}" destId="{5302A72E-C49D-4064-861F-00A15AF4296A}" srcOrd="13" destOrd="0" presId="urn:microsoft.com/office/officeart/2016/7/layout/AccentHomeChevronProcess"/>
    <dgm:cxn modelId="{6C79F603-E500-416E-ADFA-FBF753A7D006}" type="presParOf" srcId="{971571C6-E5ED-4C00-B532-98A2553EBA04}" destId="{F18033DD-702D-4CDB-97A9-B2B3D6116D1D}" srcOrd="14" destOrd="0" presId="urn:microsoft.com/office/officeart/2016/7/layout/AccentHomeChevronProcess"/>
    <dgm:cxn modelId="{D71B8F61-F99A-4764-BA91-887B30192175}" type="presParOf" srcId="{F18033DD-702D-4CDB-97A9-B2B3D6116D1D}" destId="{1E1581F0-5F92-47F0-AFAF-9D8CC76F8561}" srcOrd="0" destOrd="0" presId="urn:microsoft.com/office/officeart/2016/7/layout/AccentHomeChevronProcess"/>
    <dgm:cxn modelId="{B3BFD96B-D968-4E78-A898-FE8E4DC2B879}" type="presParOf" srcId="{F18033DD-702D-4CDB-97A9-B2B3D6116D1D}" destId="{39DBD438-B786-4990-B925-56BF7772A2F6}" srcOrd="1" destOrd="0" presId="urn:microsoft.com/office/officeart/2016/7/layout/AccentHomeChevronProcess"/>
    <dgm:cxn modelId="{C3619496-064B-46A0-B6B5-F4E215A465A9}" type="presParOf" srcId="{F18033DD-702D-4CDB-97A9-B2B3D6116D1D}" destId="{F072D133-7C2D-494C-AFB0-120C82B6E632}" srcOrd="2" destOrd="0" presId="urn:microsoft.com/office/officeart/2016/7/layout/AccentHomeChevronProcess"/>
    <dgm:cxn modelId="{0EA68C38-48A9-486F-B7C9-6FE29A18F420}" type="presParOf" srcId="{F18033DD-702D-4CDB-97A9-B2B3D6116D1D}" destId="{8209EC41-5E81-4B18-8FA3-873434CD93FB}" srcOrd="3" destOrd="0" presId="urn:microsoft.com/office/officeart/2016/7/layout/AccentHomeChevronProcess"/>
    <dgm:cxn modelId="{8C4DD455-A829-4700-AE35-5560579305BE}" type="presParOf" srcId="{971571C6-E5ED-4C00-B532-98A2553EBA04}" destId="{BD4DDEA1-5283-4BD9-8A19-D76CF620C79D}" srcOrd="15" destOrd="0" presId="urn:microsoft.com/office/officeart/2016/7/layout/AccentHomeChevronProcess"/>
    <dgm:cxn modelId="{CFBFCBC8-95E9-486A-8029-43DD1E3D96D1}" type="presParOf" srcId="{971571C6-E5ED-4C00-B532-98A2553EBA04}" destId="{7844B76D-F2ED-42D4-85F0-3D8035B4224D}" srcOrd="16" destOrd="0" presId="urn:microsoft.com/office/officeart/2016/7/layout/AccentHomeChevronProcess"/>
    <dgm:cxn modelId="{C6225ECC-A17E-4A1C-8970-8D3D627DD5BB}" type="presParOf" srcId="{7844B76D-F2ED-42D4-85F0-3D8035B4224D}" destId="{E815B558-081C-4330-A7C5-6AA3518D9ACF}" srcOrd="0" destOrd="0" presId="urn:microsoft.com/office/officeart/2016/7/layout/AccentHomeChevronProcess"/>
    <dgm:cxn modelId="{C4234F32-A4FB-4978-9CE2-6F04BF8BE8ED}" type="presParOf" srcId="{7844B76D-F2ED-42D4-85F0-3D8035B4224D}" destId="{E86563A8-7342-4D5E-AE0A-106AE4768657}" srcOrd="1" destOrd="0" presId="urn:microsoft.com/office/officeart/2016/7/layout/AccentHomeChevronProcess"/>
    <dgm:cxn modelId="{EA73D51E-5F32-4733-AFEE-6C629E4BE817}" type="presParOf" srcId="{7844B76D-F2ED-42D4-85F0-3D8035B4224D}" destId="{2B641735-2191-4682-8AED-A629779057C9}" srcOrd="2" destOrd="0" presId="urn:microsoft.com/office/officeart/2016/7/layout/AccentHomeChevronProcess"/>
    <dgm:cxn modelId="{33E115DC-4057-4A09-8CEF-A1DCFC74B626}" type="presParOf" srcId="{7844B76D-F2ED-42D4-85F0-3D8035B4224D}" destId="{785F0341-23E5-4634-9A1F-316814284149}" srcOrd="3" destOrd="0" presId="urn:microsoft.com/office/officeart/2016/7/layout/AccentHomeChevronProcess"/>
    <dgm:cxn modelId="{6C5E2B21-9C41-49C0-9A55-A190F933A484}" type="presParOf" srcId="{971571C6-E5ED-4C00-B532-98A2553EBA04}" destId="{57C341D7-218E-42EA-A4EA-C5C58E9063DC}" srcOrd="17" destOrd="0" presId="urn:microsoft.com/office/officeart/2016/7/layout/AccentHomeChevronProcess"/>
    <dgm:cxn modelId="{E16D76AE-E8E7-49C3-952F-D7E80E0AD38A}" type="presParOf" srcId="{971571C6-E5ED-4C00-B532-98A2553EBA04}" destId="{2AA902AC-5D2D-40E1-87DD-CF70D3FB3ED5}" srcOrd="18" destOrd="0" presId="urn:microsoft.com/office/officeart/2016/7/layout/AccentHomeChevronProcess"/>
    <dgm:cxn modelId="{DF1CA173-CA9C-42F7-8D4F-125484C62E21}" type="presParOf" srcId="{2AA902AC-5D2D-40E1-87DD-CF70D3FB3ED5}" destId="{75B85C22-CB9D-4589-B795-903F6B1165BA}" srcOrd="0" destOrd="0" presId="urn:microsoft.com/office/officeart/2016/7/layout/AccentHomeChevronProcess"/>
    <dgm:cxn modelId="{880E531A-F787-4265-A4AE-E468C7E2292D}" type="presParOf" srcId="{2AA902AC-5D2D-40E1-87DD-CF70D3FB3ED5}" destId="{05E889CB-53EE-4FD8-83C5-F662108D63CF}" srcOrd="1" destOrd="0" presId="urn:microsoft.com/office/officeart/2016/7/layout/AccentHomeChevronProcess"/>
    <dgm:cxn modelId="{3D4C9960-796D-470C-B887-69161DF7E4B9}" type="presParOf" srcId="{2AA902AC-5D2D-40E1-87DD-CF70D3FB3ED5}" destId="{54E4101C-5CBE-4D37-9E40-C593C77936F4}" srcOrd="2" destOrd="0" presId="urn:microsoft.com/office/officeart/2016/7/layout/AccentHomeChevronProcess"/>
    <dgm:cxn modelId="{8047C0D1-6723-459C-8D97-67100D62A43F}" type="presParOf" srcId="{2AA902AC-5D2D-40E1-87DD-CF70D3FB3ED5}" destId="{59DAA37F-4EAF-43E7-8343-453FC38E25C2}" srcOrd="3" destOrd="0" presId="urn:microsoft.com/office/officeart/2016/7/layout/AccentHomeChevronProcess"/>
    <dgm:cxn modelId="{7C6B4D29-B9E3-4472-991A-28693BB68683}" type="presParOf" srcId="{971571C6-E5ED-4C00-B532-98A2553EBA04}" destId="{9EDAE030-28B8-474F-AF5F-FF8DE100712A}" srcOrd="19" destOrd="0" presId="urn:microsoft.com/office/officeart/2016/7/layout/AccentHomeChevronProcess"/>
    <dgm:cxn modelId="{E8FE554D-D919-442D-A2FE-93872265C8E8}" type="presParOf" srcId="{971571C6-E5ED-4C00-B532-98A2553EBA04}" destId="{F17B88C5-097E-4BEA-99A5-F9B0C8D5E51D}" srcOrd="20" destOrd="0" presId="urn:microsoft.com/office/officeart/2016/7/layout/AccentHomeChevronProcess"/>
    <dgm:cxn modelId="{7A1B5A96-974D-4869-8963-2E9738A2CEA3}" type="presParOf" srcId="{F17B88C5-097E-4BEA-99A5-F9B0C8D5E51D}" destId="{81206DC1-244D-4604-8A31-EF0C60C2B1E5}" srcOrd="0" destOrd="0" presId="urn:microsoft.com/office/officeart/2016/7/layout/AccentHomeChevronProcess"/>
    <dgm:cxn modelId="{3580B0CE-6B2C-49F0-8DBC-5C4B52B4A061}" type="presParOf" srcId="{F17B88C5-097E-4BEA-99A5-F9B0C8D5E51D}" destId="{40C4D3CE-EFC8-40A1-A039-C4B7EC760B8E}" srcOrd="1" destOrd="0" presId="urn:microsoft.com/office/officeart/2016/7/layout/AccentHomeChevronProcess"/>
    <dgm:cxn modelId="{98273C0E-DADD-4A70-A829-BF3E6E4786E3}" type="presParOf" srcId="{F17B88C5-097E-4BEA-99A5-F9B0C8D5E51D}" destId="{00BDD36A-AD06-45C2-925C-8779A6EA02F2}" srcOrd="2" destOrd="0" presId="urn:microsoft.com/office/officeart/2016/7/layout/AccentHomeChevronProcess"/>
    <dgm:cxn modelId="{1FC50AA2-D981-47F6-A8D4-10332A75C3B2}" type="presParOf" srcId="{F17B88C5-097E-4BEA-99A5-F9B0C8D5E51D}" destId="{EBD286E9-77D1-4826-93D1-41C7B7029BCA}" srcOrd="3" destOrd="0" presId="urn:microsoft.com/office/officeart/2016/7/layout/AccentHomeChevronProcess"/>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A5599C-6BDC-4A5A-982C-7F258BC8E74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C1C7E43-16CF-4EE7-A1B3-E3E227BBA058}">
      <dgm:prSet phldrT="[Text]" custT="1"/>
      <dgm:spPr>
        <a:xfrm>
          <a:off x="0" y="59436"/>
          <a:ext cx="3139588" cy="1761999"/>
        </a:xfrm>
        <a:prstGeom prst="roundRect">
          <a:avLst/>
        </a:prstGeom>
        <a:solidFill>
          <a:srgbClr val="E89C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ZA" sz="2400" b="0" dirty="0">
              <a:solidFill>
                <a:srgbClr val="FFFFFF"/>
              </a:solidFill>
              <a:latin typeface="Arial" panose="020B0604020202020204" pitchFamily="34" charset="0"/>
              <a:ea typeface="+mn-ea"/>
              <a:cs typeface="Arial" panose="020B0604020202020204" pitchFamily="34" charset="0"/>
            </a:rPr>
            <a:t>1.  Funding for Emergency Response</a:t>
          </a:r>
          <a:endParaRPr lang="en-US" sz="2400" b="0" dirty="0">
            <a:solidFill>
              <a:srgbClr val="FFFFFF"/>
            </a:solidFill>
            <a:latin typeface="Arial" panose="020B0604020202020204" pitchFamily="34" charset="0"/>
            <a:ea typeface="+mn-ea"/>
            <a:cs typeface="Arial" panose="020B0604020202020204" pitchFamily="34" charset="0"/>
          </a:endParaRPr>
        </a:p>
      </dgm:t>
    </dgm:pt>
    <dgm:pt modelId="{ECD9DE0C-1AD9-49C5-94D1-1BE3C0E01546}" type="parTrans" cxnId="{195D5DA0-F7BA-4086-9225-0959028F9F8F}">
      <dgm:prSet/>
      <dgm:spPr/>
      <dgm:t>
        <a:bodyPr/>
        <a:lstStyle/>
        <a:p>
          <a:endParaRPr lang="en-US"/>
        </a:p>
      </dgm:t>
    </dgm:pt>
    <dgm:pt modelId="{8024213D-3676-48F5-9AB7-6BA9384B9ECD}" type="sibTrans" cxnId="{195D5DA0-F7BA-4086-9225-0959028F9F8F}">
      <dgm:prSet/>
      <dgm:spPr/>
      <dgm:t>
        <a:bodyPr/>
        <a:lstStyle/>
        <a:p>
          <a:endParaRPr lang="en-US"/>
        </a:p>
      </dgm:t>
    </dgm:pt>
    <dgm:pt modelId="{70AEE5BE-A94A-4784-963F-D4B3E1678F3F}">
      <dgm:prSet phldrT="[Text]" custT="1"/>
      <dgm:spPr>
        <a:xfrm rot="5400000">
          <a:off x="5138222" y="-1908167"/>
          <a:ext cx="1584222" cy="5581489"/>
        </a:xfrm>
        <a:prstGeom prst="round2SameRect">
          <a:avLst/>
        </a:prstGeom>
        <a:solidFill>
          <a:srgbClr val="E89C00">
            <a:alpha val="90000"/>
            <a:tint val="40000"/>
            <a:hueOff val="0"/>
            <a:satOff val="0"/>
            <a:lumOff val="0"/>
            <a:alphaOff val="0"/>
          </a:srgbClr>
        </a:solidFill>
        <a:ln w="12700" cap="flat" cmpd="sng" algn="ctr">
          <a:solidFill>
            <a:srgbClr val="E89C00">
              <a:alpha val="90000"/>
              <a:tint val="40000"/>
              <a:hueOff val="0"/>
              <a:satOff val="0"/>
              <a:lumOff val="0"/>
              <a:alphaOff val="0"/>
            </a:srgbClr>
          </a:solidFill>
          <a:prstDash val="solid"/>
          <a:miter lim="800000"/>
        </a:ln>
        <a:effectLst/>
      </dgm:spPr>
      <dgm:t>
        <a:bodyPr/>
        <a:lstStyle/>
        <a:p>
          <a:pPr>
            <a:buChar char="•"/>
          </a:pPr>
          <a:r>
            <a:rPr lang="en-US" sz="2500" kern="1200" dirty="0">
              <a:solidFill>
                <a:srgbClr val="000000">
                  <a:hueOff val="0"/>
                  <a:satOff val="0"/>
                  <a:lumOff val="0"/>
                  <a:alphaOff val="0"/>
                </a:srgbClr>
              </a:solidFill>
              <a:latin typeface="Arial" panose="020B0604020202020204"/>
              <a:ea typeface="+mn-ea"/>
              <a:cs typeface="+mn-cs"/>
            </a:rPr>
            <a:t>Municipal Disaster Response Grant </a:t>
          </a:r>
        </a:p>
      </dgm:t>
    </dgm:pt>
    <dgm:pt modelId="{D6E30C6F-147A-4F1D-9E6F-C0E98FD89470}" type="parTrans" cxnId="{C5EACD2B-56AD-447D-9BA9-A65E37F81818}">
      <dgm:prSet/>
      <dgm:spPr/>
      <dgm:t>
        <a:bodyPr/>
        <a:lstStyle/>
        <a:p>
          <a:endParaRPr lang="en-US"/>
        </a:p>
      </dgm:t>
    </dgm:pt>
    <dgm:pt modelId="{6DEFDD45-DEE8-45D0-960F-507D2842AE5C}" type="sibTrans" cxnId="{C5EACD2B-56AD-447D-9BA9-A65E37F81818}">
      <dgm:prSet/>
      <dgm:spPr/>
      <dgm:t>
        <a:bodyPr/>
        <a:lstStyle/>
        <a:p>
          <a:endParaRPr lang="en-US"/>
        </a:p>
      </dgm:t>
    </dgm:pt>
    <dgm:pt modelId="{1B5393D0-B7C4-47FA-9D81-289868AC42B2}">
      <dgm:prSet phldrT="[Text]" custT="1"/>
      <dgm:spPr>
        <a:xfrm rot="5400000">
          <a:off x="5138222" y="-1908167"/>
          <a:ext cx="1584222" cy="5581489"/>
        </a:xfrm>
        <a:prstGeom prst="round2SameRect">
          <a:avLst/>
        </a:prstGeom>
        <a:solidFill>
          <a:srgbClr val="E89C00">
            <a:alpha val="90000"/>
            <a:tint val="40000"/>
            <a:hueOff val="0"/>
            <a:satOff val="0"/>
            <a:lumOff val="0"/>
            <a:alphaOff val="0"/>
          </a:srgbClr>
        </a:solidFill>
        <a:ln w="12700" cap="flat" cmpd="sng" algn="ctr">
          <a:solidFill>
            <a:srgbClr val="E89C00">
              <a:alpha val="90000"/>
              <a:tint val="40000"/>
              <a:hueOff val="0"/>
              <a:satOff val="0"/>
              <a:lumOff val="0"/>
              <a:alphaOff val="0"/>
            </a:srgbClr>
          </a:solidFill>
          <a:prstDash val="solid"/>
          <a:miter lim="800000"/>
        </a:ln>
        <a:effectLst/>
      </dgm:spPr>
      <dgm:t>
        <a:bodyPr/>
        <a:lstStyle/>
        <a:p>
          <a:pPr>
            <a:buChar char="•"/>
          </a:pPr>
          <a:r>
            <a:rPr lang="en-US" sz="2500" kern="1200" dirty="0">
              <a:solidFill>
                <a:srgbClr val="000000">
                  <a:hueOff val="0"/>
                  <a:satOff val="0"/>
                  <a:lumOff val="0"/>
                  <a:alphaOff val="0"/>
                </a:srgbClr>
              </a:solidFill>
              <a:latin typeface="Arial" panose="020B0604020202020204"/>
              <a:ea typeface="+mn-ea"/>
              <a:cs typeface="+mn-cs"/>
            </a:rPr>
            <a:t>Provincial Disaster Response Grant</a:t>
          </a:r>
        </a:p>
      </dgm:t>
    </dgm:pt>
    <dgm:pt modelId="{EF395623-785B-460C-8B15-6D878E74E281}" type="parTrans" cxnId="{D255E2E1-F16B-4ACD-80C9-45DDA9EFF774}">
      <dgm:prSet/>
      <dgm:spPr/>
      <dgm:t>
        <a:bodyPr/>
        <a:lstStyle/>
        <a:p>
          <a:endParaRPr lang="en-US"/>
        </a:p>
      </dgm:t>
    </dgm:pt>
    <dgm:pt modelId="{6786E72B-1B86-4F68-943C-C7D963A57653}" type="sibTrans" cxnId="{D255E2E1-F16B-4ACD-80C9-45DDA9EFF774}">
      <dgm:prSet/>
      <dgm:spPr/>
      <dgm:t>
        <a:bodyPr/>
        <a:lstStyle/>
        <a:p>
          <a:endParaRPr lang="en-US"/>
        </a:p>
      </dgm:t>
    </dgm:pt>
    <dgm:pt modelId="{9A165010-A3B6-4028-9FCE-2E9A6623FB18}">
      <dgm:prSet phldrT="[Text]" custT="1"/>
      <dgm:spPr>
        <a:xfrm>
          <a:off x="0" y="1905854"/>
          <a:ext cx="3139588" cy="1683963"/>
        </a:xfrm>
        <a:prstGeom prst="roundRect">
          <a:avLst/>
        </a:prstGeom>
        <a:solidFill>
          <a:srgbClr val="E89C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400" dirty="0">
              <a:solidFill>
                <a:srgbClr val="FFFFFF"/>
              </a:solidFill>
              <a:latin typeface="Arial" panose="020B0604020202020204" pitchFamily="34" charset="0"/>
              <a:ea typeface="+mn-ea"/>
              <a:cs typeface="Arial" panose="020B0604020202020204" pitchFamily="34" charset="0"/>
            </a:rPr>
            <a:t>2.   Funding for Reconstruction &amp; Rehabilitation</a:t>
          </a:r>
        </a:p>
      </dgm:t>
    </dgm:pt>
    <dgm:pt modelId="{DB88E697-DE80-4BFA-A08E-400D7D6697EB}" type="parTrans" cxnId="{2D62ECAB-DC22-490F-9BA0-C3EABC63473D}">
      <dgm:prSet/>
      <dgm:spPr/>
      <dgm:t>
        <a:bodyPr/>
        <a:lstStyle/>
        <a:p>
          <a:endParaRPr lang="en-US"/>
        </a:p>
      </dgm:t>
    </dgm:pt>
    <dgm:pt modelId="{0DAAD2B3-F4E8-4B8B-BA7D-44618B53DD2A}" type="sibTrans" cxnId="{2D62ECAB-DC22-490F-9BA0-C3EABC63473D}">
      <dgm:prSet/>
      <dgm:spPr/>
      <dgm:t>
        <a:bodyPr/>
        <a:lstStyle/>
        <a:p>
          <a:endParaRPr lang="en-US"/>
        </a:p>
      </dgm:t>
    </dgm:pt>
    <dgm:pt modelId="{AE1FB426-0DAF-4BB5-A52C-4B44FA9A38B6}">
      <dgm:prSet phldrT="[Text]"/>
      <dgm:spPr>
        <a:xfrm rot="5400000">
          <a:off x="5085425" y="-42909"/>
          <a:ext cx="1689816" cy="5581489"/>
        </a:xfrm>
        <a:prstGeom prst="round2SameRect">
          <a:avLst/>
        </a:prstGeom>
        <a:solidFill>
          <a:srgbClr val="E89C00">
            <a:alpha val="90000"/>
            <a:tint val="40000"/>
            <a:hueOff val="0"/>
            <a:satOff val="0"/>
            <a:lumOff val="0"/>
            <a:alphaOff val="0"/>
          </a:srgbClr>
        </a:solidFill>
        <a:ln w="12700" cap="flat" cmpd="sng" algn="ctr">
          <a:solidFill>
            <a:srgbClr val="E89C00">
              <a:alpha val="90000"/>
              <a:tint val="40000"/>
              <a:hueOff val="0"/>
              <a:satOff val="0"/>
              <a:lumOff val="0"/>
              <a:alphaOff val="0"/>
            </a:srgbClr>
          </a:solidFill>
          <a:prstDash val="solid"/>
          <a:miter lim="800000"/>
        </a:ln>
        <a:effectLst/>
      </dgm:spPr>
      <dgm:t>
        <a:bodyPr/>
        <a:lstStyle/>
        <a:p>
          <a:pPr>
            <a:buChar char="•"/>
          </a:pPr>
          <a:r>
            <a:rPr lang="en-US" dirty="0">
              <a:solidFill>
                <a:srgbClr val="000000">
                  <a:hueOff val="0"/>
                  <a:satOff val="0"/>
                  <a:lumOff val="0"/>
                  <a:alphaOff val="0"/>
                </a:srgbClr>
              </a:solidFill>
              <a:latin typeface="Arial" panose="020B0604020202020204"/>
              <a:ea typeface="+mn-ea"/>
              <a:cs typeface="+mn-cs"/>
            </a:rPr>
            <a:t>Municipal Disaster Recovery Grant </a:t>
          </a:r>
        </a:p>
      </dgm:t>
    </dgm:pt>
    <dgm:pt modelId="{286DF514-A37B-402C-A57E-E38717B1925A}" type="sibTrans" cxnId="{882AF9D5-AE61-47C6-AD5B-DDAE7974282E}">
      <dgm:prSet/>
      <dgm:spPr/>
      <dgm:t>
        <a:bodyPr/>
        <a:lstStyle/>
        <a:p>
          <a:endParaRPr lang="en-US"/>
        </a:p>
      </dgm:t>
    </dgm:pt>
    <dgm:pt modelId="{9B38D3D0-9A24-417F-AFB6-8CDDED1FEEE8}" type="parTrans" cxnId="{882AF9D5-AE61-47C6-AD5B-DDAE7974282E}">
      <dgm:prSet/>
      <dgm:spPr/>
      <dgm:t>
        <a:bodyPr/>
        <a:lstStyle/>
        <a:p>
          <a:endParaRPr lang="en-US"/>
        </a:p>
      </dgm:t>
    </dgm:pt>
    <dgm:pt modelId="{138C3114-282C-4626-A126-74A9BA5068EF}">
      <dgm:prSet phldrT="[Text]"/>
      <dgm:spPr>
        <a:xfrm rot="5400000">
          <a:off x="5085425" y="-42909"/>
          <a:ext cx="1689816" cy="5581489"/>
        </a:xfrm>
        <a:prstGeom prst="round2SameRect">
          <a:avLst/>
        </a:prstGeom>
        <a:solidFill>
          <a:srgbClr val="E89C00">
            <a:alpha val="90000"/>
            <a:tint val="40000"/>
            <a:hueOff val="0"/>
            <a:satOff val="0"/>
            <a:lumOff val="0"/>
            <a:alphaOff val="0"/>
          </a:srgbClr>
        </a:solidFill>
        <a:ln w="12700" cap="flat" cmpd="sng" algn="ctr">
          <a:solidFill>
            <a:srgbClr val="E89C00">
              <a:alpha val="90000"/>
              <a:tint val="40000"/>
              <a:hueOff val="0"/>
              <a:satOff val="0"/>
              <a:lumOff val="0"/>
              <a:alphaOff val="0"/>
            </a:srgbClr>
          </a:solidFill>
          <a:prstDash val="solid"/>
          <a:miter lim="800000"/>
        </a:ln>
        <a:effectLst/>
      </dgm:spPr>
      <dgm:t>
        <a:bodyPr/>
        <a:lstStyle/>
        <a:p>
          <a:pPr>
            <a:buChar char="•"/>
          </a:pPr>
          <a:r>
            <a:rPr lang="en-US" dirty="0">
              <a:solidFill>
                <a:srgbClr val="000000">
                  <a:hueOff val="0"/>
                  <a:satOff val="0"/>
                  <a:lumOff val="0"/>
                  <a:alphaOff val="0"/>
                </a:srgbClr>
              </a:solidFill>
              <a:latin typeface="Arial" panose="020B0604020202020204"/>
              <a:ea typeface="+mn-ea"/>
              <a:cs typeface="+mn-cs"/>
            </a:rPr>
            <a:t>Provincial Disaster Recovery Grant</a:t>
          </a:r>
        </a:p>
      </dgm:t>
    </dgm:pt>
    <dgm:pt modelId="{1AC1A985-7666-443B-B16B-F824C34211C9}" type="sibTrans" cxnId="{087CA1D5-1DC0-44A5-B7C9-F9C36C7E330E}">
      <dgm:prSet/>
      <dgm:spPr/>
      <dgm:t>
        <a:bodyPr/>
        <a:lstStyle/>
        <a:p>
          <a:endParaRPr lang="en-US"/>
        </a:p>
      </dgm:t>
    </dgm:pt>
    <dgm:pt modelId="{8413FB45-B624-451F-AABB-A73EDA9623D3}" type="parTrans" cxnId="{087CA1D5-1DC0-44A5-B7C9-F9C36C7E330E}">
      <dgm:prSet/>
      <dgm:spPr/>
      <dgm:t>
        <a:bodyPr/>
        <a:lstStyle/>
        <a:p>
          <a:endParaRPr lang="en-US"/>
        </a:p>
      </dgm:t>
    </dgm:pt>
    <dgm:pt modelId="{CFE41CB6-DE84-49E0-9B12-EFEE5F353267}" type="pres">
      <dgm:prSet presAssocID="{60A5599C-6BDC-4A5A-982C-7F258BC8E744}" presName="Name0" presStyleCnt="0">
        <dgm:presLayoutVars>
          <dgm:dir/>
          <dgm:animLvl val="lvl"/>
          <dgm:resizeHandles val="exact"/>
        </dgm:presLayoutVars>
      </dgm:prSet>
      <dgm:spPr/>
    </dgm:pt>
    <dgm:pt modelId="{5671B69F-9EDD-481A-91F5-22635562757A}" type="pres">
      <dgm:prSet presAssocID="{7C1C7E43-16CF-4EE7-A1B3-E3E227BBA058}" presName="linNode" presStyleCnt="0"/>
      <dgm:spPr/>
    </dgm:pt>
    <dgm:pt modelId="{4D30DB68-24C9-47D7-B894-197A6B011B5B}" type="pres">
      <dgm:prSet presAssocID="{7C1C7E43-16CF-4EE7-A1B3-E3E227BBA058}" presName="parentText" presStyleLbl="node1" presStyleIdx="0" presStyleCnt="2" custScaleY="63222" custLinFactNeighborY="2076">
        <dgm:presLayoutVars>
          <dgm:chMax val="1"/>
          <dgm:bulletEnabled val="1"/>
        </dgm:presLayoutVars>
      </dgm:prSet>
      <dgm:spPr/>
    </dgm:pt>
    <dgm:pt modelId="{5CAAF819-14CF-49A5-875B-35D60EAFE77D}" type="pres">
      <dgm:prSet presAssocID="{7C1C7E43-16CF-4EE7-A1B3-E3E227BBA058}" presName="descendantText" presStyleLbl="alignAccFollowNode1" presStyleIdx="0" presStyleCnt="2" custScaleY="71054">
        <dgm:presLayoutVars>
          <dgm:bulletEnabled val="1"/>
        </dgm:presLayoutVars>
      </dgm:prSet>
      <dgm:spPr/>
    </dgm:pt>
    <dgm:pt modelId="{9A24F48F-C79C-49DA-BADA-A19C53E2DFD6}" type="pres">
      <dgm:prSet presAssocID="{8024213D-3676-48F5-9AB7-6BA9384B9ECD}" presName="sp" presStyleCnt="0"/>
      <dgm:spPr/>
    </dgm:pt>
    <dgm:pt modelId="{ED945B06-40EC-4989-9F29-3457F0D2A0E3}" type="pres">
      <dgm:prSet presAssocID="{9A165010-A3B6-4028-9FCE-2E9A6623FB18}" presName="linNode" presStyleCnt="0"/>
      <dgm:spPr/>
    </dgm:pt>
    <dgm:pt modelId="{992FF98F-BC95-4552-BFE4-3CBC7727B8EE}" type="pres">
      <dgm:prSet presAssocID="{9A165010-A3B6-4028-9FCE-2E9A6623FB18}" presName="parentText" presStyleLbl="node1" presStyleIdx="1" presStyleCnt="2" custScaleY="60422">
        <dgm:presLayoutVars>
          <dgm:chMax val="1"/>
          <dgm:bulletEnabled val="1"/>
        </dgm:presLayoutVars>
      </dgm:prSet>
      <dgm:spPr/>
    </dgm:pt>
    <dgm:pt modelId="{744D17B1-717E-4542-A5DA-21F981E2FC9A}" type="pres">
      <dgm:prSet presAssocID="{9A165010-A3B6-4028-9FCE-2E9A6623FB18}" presName="descendantText" presStyleLbl="alignAccFollowNode1" presStyleIdx="1" presStyleCnt="2" custScaleY="75790" custLinFactNeighborY="0">
        <dgm:presLayoutVars>
          <dgm:bulletEnabled val="1"/>
        </dgm:presLayoutVars>
      </dgm:prSet>
      <dgm:spPr/>
    </dgm:pt>
  </dgm:ptLst>
  <dgm:cxnLst>
    <dgm:cxn modelId="{C5EACD2B-56AD-447D-9BA9-A65E37F81818}" srcId="{7C1C7E43-16CF-4EE7-A1B3-E3E227BBA058}" destId="{70AEE5BE-A94A-4784-963F-D4B3E1678F3F}" srcOrd="0" destOrd="0" parTransId="{D6E30C6F-147A-4F1D-9E6F-C0E98FD89470}" sibTransId="{6DEFDD45-DEE8-45D0-960F-507D2842AE5C}"/>
    <dgm:cxn modelId="{DD1F5839-311C-439E-ACEF-429CC4780D9E}" type="presOf" srcId="{9A165010-A3B6-4028-9FCE-2E9A6623FB18}" destId="{992FF98F-BC95-4552-BFE4-3CBC7727B8EE}" srcOrd="0" destOrd="0" presId="urn:microsoft.com/office/officeart/2005/8/layout/vList5"/>
    <dgm:cxn modelId="{3F1AFB65-541A-47F1-8831-E3208BAC6042}" type="presOf" srcId="{7C1C7E43-16CF-4EE7-A1B3-E3E227BBA058}" destId="{4D30DB68-24C9-47D7-B894-197A6B011B5B}" srcOrd="0" destOrd="0" presId="urn:microsoft.com/office/officeart/2005/8/layout/vList5"/>
    <dgm:cxn modelId="{456DF26A-724B-4E73-B05B-AEF0717F4226}" type="presOf" srcId="{70AEE5BE-A94A-4784-963F-D4B3E1678F3F}" destId="{5CAAF819-14CF-49A5-875B-35D60EAFE77D}" srcOrd="0" destOrd="0" presId="urn:microsoft.com/office/officeart/2005/8/layout/vList5"/>
    <dgm:cxn modelId="{823C607B-C4C2-4D1A-BC11-5395421940E7}" type="presOf" srcId="{138C3114-282C-4626-A126-74A9BA5068EF}" destId="{744D17B1-717E-4542-A5DA-21F981E2FC9A}" srcOrd="0" destOrd="1" presId="urn:microsoft.com/office/officeart/2005/8/layout/vList5"/>
    <dgm:cxn modelId="{195D5DA0-F7BA-4086-9225-0959028F9F8F}" srcId="{60A5599C-6BDC-4A5A-982C-7F258BC8E744}" destId="{7C1C7E43-16CF-4EE7-A1B3-E3E227BBA058}" srcOrd="0" destOrd="0" parTransId="{ECD9DE0C-1AD9-49C5-94D1-1BE3C0E01546}" sibTransId="{8024213D-3676-48F5-9AB7-6BA9384B9ECD}"/>
    <dgm:cxn modelId="{35B29EA7-4643-4227-8605-12C439F92002}" type="presOf" srcId="{1B5393D0-B7C4-47FA-9D81-289868AC42B2}" destId="{5CAAF819-14CF-49A5-875B-35D60EAFE77D}" srcOrd="0" destOrd="1" presId="urn:microsoft.com/office/officeart/2005/8/layout/vList5"/>
    <dgm:cxn modelId="{2D62ECAB-DC22-490F-9BA0-C3EABC63473D}" srcId="{60A5599C-6BDC-4A5A-982C-7F258BC8E744}" destId="{9A165010-A3B6-4028-9FCE-2E9A6623FB18}" srcOrd="1" destOrd="0" parTransId="{DB88E697-DE80-4BFA-A08E-400D7D6697EB}" sibTransId="{0DAAD2B3-F4E8-4B8B-BA7D-44618B53DD2A}"/>
    <dgm:cxn modelId="{97BCE2C9-2DCD-4D9D-9328-EBE599A600A2}" type="presOf" srcId="{AE1FB426-0DAF-4BB5-A52C-4B44FA9A38B6}" destId="{744D17B1-717E-4542-A5DA-21F981E2FC9A}" srcOrd="0" destOrd="0" presId="urn:microsoft.com/office/officeart/2005/8/layout/vList5"/>
    <dgm:cxn modelId="{446C62D3-5CF3-473C-BCEE-0C354C26C1E4}" type="presOf" srcId="{60A5599C-6BDC-4A5A-982C-7F258BC8E744}" destId="{CFE41CB6-DE84-49E0-9B12-EFEE5F353267}" srcOrd="0" destOrd="0" presId="urn:microsoft.com/office/officeart/2005/8/layout/vList5"/>
    <dgm:cxn modelId="{087CA1D5-1DC0-44A5-B7C9-F9C36C7E330E}" srcId="{9A165010-A3B6-4028-9FCE-2E9A6623FB18}" destId="{138C3114-282C-4626-A126-74A9BA5068EF}" srcOrd="1" destOrd="0" parTransId="{8413FB45-B624-451F-AABB-A73EDA9623D3}" sibTransId="{1AC1A985-7666-443B-B16B-F824C34211C9}"/>
    <dgm:cxn modelId="{882AF9D5-AE61-47C6-AD5B-DDAE7974282E}" srcId="{9A165010-A3B6-4028-9FCE-2E9A6623FB18}" destId="{AE1FB426-0DAF-4BB5-A52C-4B44FA9A38B6}" srcOrd="0" destOrd="0" parTransId="{9B38D3D0-9A24-417F-AFB6-8CDDED1FEEE8}" sibTransId="{286DF514-A37B-402C-A57E-E38717B1925A}"/>
    <dgm:cxn modelId="{D255E2E1-F16B-4ACD-80C9-45DDA9EFF774}" srcId="{7C1C7E43-16CF-4EE7-A1B3-E3E227BBA058}" destId="{1B5393D0-B7C4-47FA-9D81-289868AC42B2}" srcOrd="1" destOrd="0" parTransId="{EF395623-785B-460C-8B15-6D878E74E281}" sibTransId="{6786E72B-1B86-4F68-943C-C7D963A57653}"/>
    <dgm:cxn modelId="{86408D48-C632-4098-8550-EC20DE606EC4}" type="presParOf" srcId="{CFE41CB6-DE84-49E0-9B12-EFEE5F353267}" destId="{5671B69F-9EDD-481A-91F5-22635562757A}" srcOrd="0" destOrd="0" presId="urn:microsoft.com/office/officeart/2005/8/layout/vList5"/>
    <dgm:cxn modelId="{DC7DCEED-00D0-48A6-BBA7-0387B8B79A53}" type="presParOf" srcId="{5671B69F-9EDD-481A-91F5-22635562757A}" destId="{4D30DB68-24C9-47D7-B894-197A6B011B5B}" srcOrd="0" destOrd="0" presId="urn:microsoft.com/office/officeart/2005/8/layout/vList5"/>
    <dgm:cxn modelId="{D4B6FBEE-BB9D-4500-A61D-7B48FCB7A01C}" type="presParOf" srcId="{5671B69F-9EDD-481A-91F5-22635562757A}" destId="{5CAAF819-14CF-49A5-875B-35D60EAFE77D}" srcOrd="1" destOrd="0" presId="urn:microsoft.com/office/officeart/2005/8/layout/vList5"/>
    <dgm:cxn modelId="{8987CE9D-3E89-4B04-83C2-0DC24F776131}" type="presParOf" srcId="{CFE41CB6-DE84-49E0-9B12-EFEE5F353267}" destId="{9A24F48F-C79C-49DA-BADA-A19C53E2DFD6}" srcOrd="1" destOrd="0" presId="urn:microsoft.com/office/officeart/2005/8/layout/vList5"/>
    <dgm:cxn modelId="{0EE983F0-6221-47E8-9452-0B09F184B745}" type="presParOf" srcId="{CFE41CB6-DE84-49E0-9B12-EFEE5F353267}" destId="{ED945B06-40EC-4989-9F29-3457F0D2A0E3}" srcOrd="2" destOrd="0" presId="urn:microsoft.com/office/officeart/2005/8/layout/vList5"/>
    <dgm:cxn modelId="{1BC50A65-FB46-4BAE-B873-0CCBEE0E2CF7}" type="presParOf" srcId="{ED945B06-40EC-4989-9F29-3457F0D2A0E3}" destId="{992FF98F-BC95-4552-BFE4-3CBC7727B8EE}" srcOrd="0" destOrd="0" presId="urn:microsoft.com/office/officeart/2005/8/layout/vList5"/>
    <dgm:cxn modelId="{532EBB29-F3FB-4338-881A-6DB797F2B295}" type="presParOf" srcId="{ED945B06-40EC-4989-9F29-3457F0D2A0E3}" destId="{744D17B1-717E-4542-A5DA-21F981E2FC9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E7CFD-6BDD-490A-833E-CEC10AB0367A}">
      <dsp:nvSpPr>
        <dsp:cNvPr id="0" name=""/>
        <dsp:cNvSpPr/>
      </dsp:nvSpPr>
      <dsp:spPr>
        <a:xfrm rot="5400000">
          <a:off x="-1061328"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9A5946-433C-4E85-A147-C01BB45CFF48}">
      <dsp:nvSpPr>
        <dsp:cNvPr id="0" name=""/>
        <dsp:cNvSpPr/>
      </dsp:nvSpPr>
      <dsp:spPr>
        <a:xfrm>
          <a:off x="653" y="3203972"/>
          <a:ext cx="1177135" cy="739378"/>
        </a:xfrm>
        <a:prstGeom prst="homePlate">
          <a:avLst>
            <a:gd name="adj" fmla="val 25000"/>
          </a:avLst>
        </a:prstGeom>
        <a:solidFill>
          <a:srgbClr val="629DD1">
            <a:lumMod val="50000"/>
          </a:srgbClr>
        </a:solidFill>
        <a:ln w="25400" cap="flat" cmpd="sng" algn="ctr">
          <a:solidFill>
            <a:srgbClr val="5AA2AE">
              <a:hueOff val="2003568"/>
              <a:satOff val="-8793"/>
              <a:lumOff val="2614"/>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14–19 June 2023</a:t>
          </a:r>
        </a:p>
      </dsp:txBody>
      <dsp:txXfrm>
        <a:off x="653" y="3203972"/>
        <a:ext cx="1084713" cy="739378"/>
      </dsp:txXfrm>
    </dsp:sp>
    <dsp:sp modelId="{6FB23486-F6C2-4782-B10A-BEF7C89BC9B3}">
      <dsp:nvSpPr>
        <dsp:cNvPr id="0" name=""/>
        <dsp:cNvSpPr/>
      </dsp:nvSpPr>
      <dsp:spPr>
        <a:xfrm>
          <a:off x="94823"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a:t>Severe Weather Event: Floods</a:t>
          </a:r>
        </a:p>
      </dsp:txBody>
      <dsp:txXfrm>
        <a:off x="94823" y="1042340"/>
        <a:ext cx="955834" cy="1590894"/>
      </dsp:txXfrm>
    </dsp:sp>
    <dsp:sp modelId="{766C4F5A-374A-4C4B-B832-57CB37EA659F}">
      <dsp:nvSpPr>
        <dsp:cNvPr id="0" name=""/>
        <dsp:cNvSpPr/>
      </dsp:nvSpPr>
      <dsp:spPr>
        <a:xfrm rot="5400000">
          <a:off x="9864"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601070"/>
              <a:satOff val="-2638"/>
              <a:lumOff val="784"/>
              <a:alphaOff val="0"/>
            </a:schemeClr>
          </a:solidFill>
          <a:prstDash val="solid"/>
        </a:ln>
        <a:effectLst/>
      </dsp:spPr>
      <dsp:style>
        <a:lnRef idx="2">
          <a:scrgbClr r="0" g="0" b="0"/>
        </a:lnRef>
        <a:fillRef idx="1">
          <a:scrgbClr r="0" g="0" b="0"/>
        </a:fillRef>
        <a:effectRef idx="0">
          <a:scrgbClr r="0" g="0" b="0"/>
        </a:effectRef>
        <a:fontRef idx="minor"/>
      </dsp:style>
    </dsp:sp>
    <dsp:sp modelId="{B2F2BB6A-A585-4690-A93D-B67E9D5B1C85}">
      <dsp:nvSpPr>
        <dsp:cNvPr id="0" name=""/>
        <dsp:cNvSpPr/>
      </dsp:nvSpPr>
      <dsp:spPr>
        <a:xfrm>
          <a:off x="1071846" y="3203972"/>
          <a:ext cx="1177135" cy="739378"/>
        </a:xfrm>
        <a:prstGeom prst="chevron">
          <a:avLst>
            <a:gd name="adj" fmla="val 25000"/>
          </a:avLst>
        </a:prstGeom>
        <a:solidFill>
          <a:srgbClr val="629DD1">
            <a:lumMod val="50000"/>
          </a:srgbClr>
        </a:solidFill>
        <a:ln w="25400" cap="flat" cmpd="sng" algn="ctr">
          <a:solidFill>
            <a:srgbClr val="5AA2AE">
              <a:hueOff val="2003568"/>
              <a:satOff val="-8793"/>
              <a:lumOff val="2614"/>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24–26 Sept 2023</a:t>
          </a:r>
        </a:p>
      </dsp:txBody>
      <dsp:txXfrm>
        <a:off x="1256691" y="3203972"/>
        <a:ext cx="807446" cy="739378"/>
      </dsp:txXfrm>
    </dsp:sp>
    <dsp:sp modelId="{B272054C-E03D-4E06-8790-431E73457B03}">
      <dsp:nvSpPr>
        <dsp:cNvPr id="0" name=""/>
        <dsp:cNvSpPr/>
      </dsp:nvSpPr>
      <dsp:spPr>
        <a:xfrm>
          <a:off x="1166017"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a:t>Severe Weather Event: Floods</a:t>
          </a:r>
        </a:p>
      </dsp:txBody>
      <dsp:txXfrm>
        <a:off x="1166017" y="1042340"/>
        <a:ext cx="955834" cy="1590894"/>
      </dsp:txXfrm>
    </dsp:sp>
    <dsp:sp modelId="{A8326841-5DE1-42EF-8953-514A38DF5BCC}">
      <dsp:nvSpPr>
        <dsp:cNvPr id="0" name=""/>
        <dsp:cNvSpPr/>
      </dsp:nvSpPr>
      <dsp:spPr>
        <a:xfrm rot="5400000">
          <a:off x="1083070" y="2048477"/>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1202141"/>
              <a:satOff val="-5276"/>
              <a:lumOff val="1569"/>
              <a:alphaOff val="0"/>
            </a:schemeClr>
          </a:solidFill>
          <a:prstDash val="solid"/>
        </a:ln>
        <a:effectLst/>
      </dsp:spPr>
      <dsp:style>
        <a:lnRef idx="2">
          <a:scrgbClr r="0" g="0" b="0"/>
        </a:lnRef>
        <a:fillRef idx="1">
          <a:scrgbClr r="0" g="0" b="0"/>
        </a:fillRef>
        <a:effectRef idx="0">
          <a:scrgbClr r="0" g="0" b="0"/>
        </a:effectRef>
        <a:fontRef idx="minor"/>
      </dsp:style>
    </dsp:sp>
    <dsp:sp modelId="{8F8FD579-649D-4D63-AAA7-F4FA0188BC33}">
      <dsp:nvSpPr>
        <dsp:cNvPr id="0" name=""/>
        <dsp:cNvSpPr/>
      </dsp:nvSpPr>
      <dsp:spPr>
        <a:xfrm>
          <a:off x="2145052" y="3204630"/>
          <a:ext cx="1177135" cy="739378"/>
        </a:xfrm>
        <a:prstGeom prst="chevron">
          <a:avLst>
            <a:gd name="adj" fmla="val 25000"/>
          </a:avLst>
        </a:prstGeom>
        <a:solidFill>
          <a:schemeClr val="accent2">
            <a:lumMod val="50000"/>
          </a:schemeClr>
        </a:solidFill>
        <a:ln w="25400" cap="flat" cmpd="sng" algn="ctr">
          <a:solidFill>
            <a:schemeClr val="accent5">
              <a:hueOff val="1202141"/>
              <a:satOff val="-5276"/>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dirty="0"/>
            <a:t>Nov 2023 – April 2024</a:t>
          </a:r>
        </a:p>
      </dsp:txBody>
      <dsp:txXfrm>
        <a:off x="2329897" y="3204630"/>
        <a:ext cx="807446" cy="739378"/>
      </dsp:txXfrm>
    </dsp:sp>
    <dsp:sp modelId="{37454050-7284-4CC8-B906-E07AA4E74AFD}">
      <dsp:nvSpPr>
        <dsp:cNvPr id="0" name=""/>
        <dsp:cNvSpPr/>
      </dsp:nvSpPr>
      <dsp:spPr>
        <a:xfrm>
          <a:off x="2239223" y="1042998"/>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dirty="0"/>
            <a:t>Multiple Wildland</a:t>
          </a:r>
        </a:p>
        <a:p>
          <a:pPr marL="0" lvl="0" indent="0" algn="l" defTabSz="711200">
            <a:lnSpc>
              <a:spcPct val="90000"/>
            </a:lnSpc>
            <a:spcBef>
              <a:spcPct val="0"/>
            </a:spcBef>
            <a:spcAft>
              <a:spcPct val="35000"/>
            </a:spcAft>
            <a:buNone/>
          </a:pPr>
          <a:r>
            <a:rPr lang="en-US" sz="1600" b="1" kern="1200" dirty="0"/>
            <a:t>&amp; Informal</a:t>
          </a:r>
        </a:p>
        <a:p>
          <a:pPr marL="0" lvl="0" indent="0" algn="l" defTabSz="711200">
            <a:lnSpc>
              <a:spcPct val="90000"/>
            </a:lnSpc>
            <a:spcBef>
              <a:spcPct val="0"/>
            </a:spcBef>
            <a:spcAft>
              <a:spcPct val="35000"/>
            </a:spcAft>
            <a:buNone/>
          </a:pPr>
          <a:r>
            <a:rPr lang="en-US" sz="1600" b="1" kern="1200" dirty="0"/>
            <a:t>Settlement</a:t>
          </a:r>
        </a:p>
        <a:p>
          <a:pPr marL="0" lvl="0" indent="0" algn="l" defTabSz="711200">
            <a:lnSpc>
              <a:spcPct val="90000"/>
            </a:lnSpc>
            <a:spcBef>
              <a:spcPct val="0"/>
            </a:spcBef>
            <a:spcAft>
              <a:spcPct val="35000"/>
            </a:spcAft>
            <a:buNone/>
          </a:pPr>
          <a:r>
            <a:rPr lang="en-US" sz="1600" b="1" kern="1200" dirty="0"/>
            <a:t>Fires </a:t>
          </a:r>
        </a:p>
      </dsp:txBody>
      <dsp:txXfrm>
        <a:off x="2239223" y="1042998"/>
        <a:ext cx="955834" cy="1590894"/>
      </dsp:txXfrm>
    </dsp:sp>
    <dsp:sp modelId="{75586946-7F02-4186-AA78-2F740E9829C8}">
      <dsp:nvSpPr>
        <dsp:cNvPr id="0" name=""/>
        <dsp:cNvSpPr/>
      </dsp:nvSpPr>
      <dsp:spPr>
        <a:xfrm rot="5400000">
          <a:off x="2152251"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1803211"/>
              <a:satOff val="-7914"/>
              <a:lumOff val="2353"/>
              <a:alphaOff val="0"/>
            </a:schemeClr>
          </a:solidFill>
          <a:prstDash val="solid"/>
        </a:ln>
        <a:effectLst/>
      </dsp:spPr>
      <dsp:style>
        <a:lnRef idx="2">
          <a:scrgbClr r="0" g="0" b="0"/>
        </a:lnRef>
        <a:fillRef idx="1">
          <a:scrgbClr r="0" g="0" b="0"/>
        </a:fillRef>
        <a:effectRef idx="0">
          <a:scrgbClr r="0" g="0" b="0"/>
        </a:effectRef>
        <a:fontRef idx="minor"/>
      </dsp:style>
    </dsp:sp>
    <dsp:sp modelId="{1CE62E60-67FF-4638-9AA0-F5CEB1F325A6}">
      <dsp:nvSpPr>
        <dsp:cNvPr id="0" name=""/>
        <dsp:cNvSpPr/>
      </dsp:nvSpPr>
      <dsp:spPr>
        <a:xfrm>
          <a:off x="3214233"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prstClr val="white"/>
              </a:solidFill>
              <a:latin typeface="Century Gothic"/>
              <a:ea typeface="+mn-ea"/>
              <a:cs typeface="+mn-cs"/>
            </a:rPr>
            <a:t>5–16 Feb 2024</a:t>
          </a:r>
        </a:p>
      </dsp:txBody>
      <dsp:txXfrm>
        <a:off x="3399078" y="3203972"/>
        <a:ext cx="807446" cy="739378"/>
      </dsp:txXfrm>
    </dsp:sp>
    <dsp:sp modelId="{2565BE3F-5B5B-48FD-9070-A964CCEB75CF}">
      <dsp:nvSpPr>
        <dsp:cNvPr id="0" name=""/>
        <dsp:cNvSpPr/>
      </dsp:nvSpPr>
      <dsp:spPr>
        <a:xfrm>
          <a:off x="3308403"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a:t>Regional Black-out: Central Karoo &amp; Garden Route DM</a:t>
          </a:r>
        </a:p>
      </dsp:txBody>
      <dsp:txXfrm>
        <a:off x="3308403" y="1042340"/>
        <a:ext cx="955834" cy="1590894"/>
      </dsp:txXfrm>
    </dsp:sp>
    <dsp:sp modelId="{F7ECBA53-CE4A-48E6-83D0-1D03B53B7ED8}">
      <dsp:nvSpPr>
        <dsp:cNvPr id="0" name=""/>
        <dsp:cNvSpPr/>
      </dsp:nvSpPr>
      <dsp:spPr>
        <a:xfrm rot="5400000">
          <a:off x="3223444"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2404281"/>
              <a:satOff val="-10552"/>
              <a:lumOff val="3137"/>
              <a:alphaOff val="0"/>
            </a:schemeClr>
          </a:solidFill>
          <a:prstDash val="solid"/>
        </a:ln>
        <a:effectLst/>
      </dsp:spPr>
      <dsp:style>
        <a:lnRef idx="2">
          <a:scrgbClr r="0" g="0" b="0"/>
        </a:lnRef>
        <a:fillRef idx="1">
          <a:scrgbClr r="0" g="0" b="0"/>
        </a:fillRef>
        <a:effectRef idx="0">
          <a:scrgbClr r="0" g="0" b="0"/>
        </a:effectRef>
        <a:fontRef idx="minor"/>
      </dsp:style>
    </dsp:sp>
    <dsp:sp modelId="{8B20509C-5841-40E0-ABE2-0979F9BB4BDB}">
      <dsp:nvSpPr>
        <dsp:cNvPr id="0" name=""/>
        <dsp:cNvSpPr/>
      </dsp:nvSpPr>
      <dsp:spPr>
        <a:xfrm>
          <a:off x="4285426"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7–10 April 2024</a:t>
          </a:r>
        </a:p>
      </dsp:txBody>
      <dsp:txXfrm>
        <a:off x="4470271" y="3203972"/>
        <a:ext cx="807446" cy="739378"/>
      </dsp:txXfrm>
    </dsp:sp>
    <dsp:sp modelId="{93B5632A-D267-49B0-A1D2-2D9A5C806953}">
      <dsp:nvSpPr>
        <dsp:cNvPr id="0" name=""/>
        <dsp:cNvSpPr/>
      </dsp:nvSpPr>
      <dsp:spPr>
        <a:xfrm>
          <a:off x="4379597"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a:t>Severe Weather Event: Floods</a:t>
          </a:r>
        </a:p>
      </dsp:txBody>
      <dsp:txXfrm>
        <a:off x="4379597" y="1042340"/>
        <a:ext cx="955834" cy="1590894"/>
      </dsp:txXfrm>
    </dsp:sp>
    <dsp:sp modelId="{2E050BDA-1A53-426A-88E9-88EFF5E95E98}">
      <dsp:nvSpPr>
        <dsp:cNvPr id="0" name=""/>
        <dsp:cNvSpPr/>
      </dsp:nvSpPr>
      <dsp:spPr>
        <a:xfrm rot="5400000">
          <a:off x="4294637"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3005351"/>
              <a:satOff val="-13190"/>
              <a:lumOff val="3921"/>
              <a:alphaOff val="0"/>
            </a:schemeClr>
          </a:solidFill>
          <a:prstDash val="solid"/>
        </a:ln>
        <a:effectLst/>
      </dsp:spPr>
      <dsp:style>
        <a:lnRef idx="2">
          <a:scrgbClr r="0" g="0" b="0"/>
        </a:lnRef>
        <a:fillRef idx="1">
          <a:scrgbClr r="0" g="0" b="0"/>
        </a:fillRef>
        <a:effectRef idx="0">
          <a:scrgbClr r="0" g="0" b="0"/>
        </a:effectRef>
        <a:fontRef idx="minor"/>
      </dsp:style>
    </dsp:sp>
    <dsp:sp modelId="{39AC7ECF-8536-4A38-9F28-E9F4C32A31AE}">
      <dsp:nvSpPr>
        <dsp:cNvPr id="0" name=""/>
        <dsp:cNvSpPr/>
      </dsp:nvSpPr>
      <dsp:spPr>
        <a:xfrm>
          <a:off x="5356619"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6 May 2024</a:t>
          </a:r>
        </a:p>
      </dsp:txBody>
      <dsp:txXfrm>
        <a:off x="5541464" y="3203972"/>
        <a:ext cx="807446" cy="739378"/>
      </dsp:txXfrm>
    </dsp:sp>
    <dsp:sp modelId="{FDEB5D75-29ED-4DB2-8956-B95D36E5472A}">
      <dsp:nvSpPr>
        <dsp:cNvPr id="0" name=""/>
        <dsp:cNvSpPr/>
      </dsp:nvSpPr>
      <dsp:spPr>
        <a:xfrm>
          <a:off x="5450790"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a:t>George Building Collapse</a:t>
          </a:r>
        </a:p>
      </dsp:txBody>
      <dsp:txXfrm>
        <a:off x="5450790" y="1042340"/>
        <a:ext cx="955834" cy="1590894"/>
      </dsp:txXfrm>
    </dsp:sp>
    <dsp:sp modelId="{68E36AC4-C82D-44AC-AF48-5AEEBD4A4465}">
      <dsp:nvSpPr>
        <dsp:cNvPr id="0" name=""/>
        <dsp:cNvSpPr/>
      </dsp:nvSpPr>
      <dsp:spPr>
        <a:xfrm rot="5400000">
          <a:off x="5365831"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3606422"/>
              <a:satOff val="-15828"/>
              <a:lumOff val="4706"/>
              <a:alphaOff val="0"/>
            </a:schemeClr>
          </a:solidFill>
          <a:prstDash val="solid"/>
        </a:ln>
        <a:effectLst/>
      </dsp:spPr>
      <dsp:style>
        <a:lnRef idx="2">
          <a:scrgbClr r="0" g="0" b="0"/>
        </a:lnRef>
        <a:fillRef idx="1">
          <a:scrgbClr r="0" g="0" b="0"/>
        </a:fillRef>
        <a:effectRef idx="0">
          <a:scrgbClr r="0" g="0" b="0"/>
        </a:effectRef>
        <a:fontRef idx="minor"/>
      </dsp:style>
    </dsp:sp>
    <dsp:sp modelId="{6AC4F10F-C175-44BA-9A5C-D7A88F18B97D}">
      <dsp:nvSpPr>
        <dsp:cNvPr id="0" name=""/>
        <dsp:cNvSpPr/>
      </dsp:nvSpPr>
      <dsp:spPr>
        <a:xfrm>
          <a:off x="6427813"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2-6 June 2024</a:t>
          </a:r>
        </a:p>
      </dsp:txBody>
      <dsp:txXfrm>
        <a:off x="6612658" y="3203972"/>
        <a:ext cx="807446" cy="739378"/>
      </dsp:txXfrm>
    </dsp:sp>
    <dsp:sp modelId="{6CC29B28-8C6D-4DE6-A815-6BFBD7F7E72F}">
      <dsp:nvSpPr>
        <dsp:cNvPr id="0" name=""/>
        <dsp:cNvSpPr/>
      </dsp:nvSpPr>
      <dsp:spPr>
        <a:xfrm>
          <a:off x="6521983"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1" kern="1200"/>
            <a:t>Severe Weather Event: Floods</a:t>
          </a:r>
          <a:endParaRPr lang="en-US" sz="1300" b="1" kern="1200"/>
        </a:p>
      </dsp:txBody>
      <dsp:txXfrm>
        <a:off x="6521983" y="1042340"/>
        <a:ext cx="955834" cy="1590894"/>
      </dsp:txXfrm>
    </dsp:sp>
    <dsp:sp modelId="{1E1581F0-5F92-47F0-AFAF-9D8CC76F8561}">
      <dsp:nvSpPr>
        <dsp:cNvPr id="0" name=""/>
        <dsp:cNvSpPr/>
      </dsp:nvSpPr>
      <dsp:spPr>
        <a:xfrm rot="5400000">
          <a:off x="6437024"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4207492"/>
              <a:satOff val="-18466"/>
              <a:lumOff val="5490"/>
              <a:alphaOff val="0"/>
            </a:schemeClr>
          </a:solidFill>
          <a:prstDash val="solid"/>
        </a:ln>
        <a:effectLst/>
      </dsp:spPr>
      <dsp:style>
        <a:lnRef idx="2">
          <a:scrgbClr r="0" g="0" b="0"/>
        </a:lnRef>
        <a:fillRef idx="1">
          <a:scrgbClr r="0" g="0" b="0"/>
        </a:fillRef>
        <a:effectRef idx="0">
          <a:scrgbClr r="0" g="0" b="0"/>
        </a:effectRef>
        <a:fontRef idx="minor"/>
      </dsp:style>
    </dsp:sp>
    <dsp:sp modelId="{39DBD438-B786-4990-B925-56BF7772A2F6}">
      <dsp:nvSpPr>
        <dsp:cNvPr id="0" name=""/>
        <dsp:cNvSpPr/>
      </dsp:nvSpPr>
      <dsp:spPr>
        <a:xfrm>
          <a:off x="7499006"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8-14 July 2024</a:t>
          </a:r>
        </a:p>
      </dsp:txBody>
      <dsp:txXfrm>
        <a:off x="7683851" y="3203972"/>
        <a:ext cx="807446" cy="739378"/>
      </dsp:txXfrm>
    </dsp:sp>
    <dsp:sp modelId="{F072D133-7C2D-494C-AFB0-120C82B6E632}">
      <dsp:nvSpPr>
        <dsp:cNvPr id="0" name=""/>
        <dsp:cNvSpPr/>
      </dsp:nvSpPr>
      <dsp:spPr>
        <a:xfrm>
          <a:off x="7593177"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pPr>
          <a:r>
            <a:rPr lang="en-US" sz="1600" b="1" kern="1200">
              <a:solidFill>
                <a:prstClr val="black">
                  <a:hueOff val="0"/>
                  <a:satOff val="0"/>
                  <a:lumOff val="0"/>
                  <a:alphaOff val="0"/>
                </a:prstClr>
              </a:solidFill>
              <a:latin typeface="Century Gothic"/>
              <a:ea typeface="+mn-ea"/>
              <a:cs typeface="+mn-cs"/>
            </a:rPr>
            <a:t>Severe Weather Event: Floods</a:t>
          </a:r>
        </a:p>
      </dsp:txBody>
      <dsp:txXfrm>
        <a:off x="7593177" y="1042340"/>
        <a:ext cx="955834" cy="1590894"/>
      </dsp:txXfrm>
    </dsp:sp>
    <dsp:sp modelId="{E815B558-081C-4330-A7C5-6AA3518D9ACF}">
      <dsp:nvSpPr>
        <dsp:cNvPr id="0" name=""/>
        <dsp:cNvSpPr/>
      </dsp:nvSpPr>
      <dsp:spPr>
        <a:xfrm rot="5400000">
          <a:off x="7508217"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4808562"/>
              <a:satOff val="-21104"/>
              <a:lumOff val="6274"/>
              <a:alphaOff val="0"/>
            </a:schemeClr>
          </a:solidFill>
          <a:prstDash val="solid"/>
        </a:ln>
        <a:effectLst/>
      </dsp:spPr>
      <dsp:style>
        <a:lnRef idx="2">
          <a:scrgbClr r="0" g="0" b="0"/>
        </a:lnRef>
        <a:fillRef idx="1">
          <a:scrgbClr r="0" g="0" b="0"/>
        </a:fillRef>
        <a:effectRef idx="0">
          <a:scrgbClr r="0" g="0" b="0"/>
        </a:effectRef>
        <a:fontRef idx="minor"/>
      </dsp:style>
    </dsp:sp>
    <dsp:sp modelId="{E86563A8-7342-4D5E-AE0A-106AE4768657}">
      <dsp:nvSpPr>
        <dsp:cNvPr id="0" name=""/>
        <dsp:cNvSpPr/>
      </dsp:nvSpPr>
      <dsp:spPr>
        <a:xfrm>
          <a:off x="8570199"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latin typeface="Century Gothic"/>
              <a:ea typeface="+mn-ea"/>
              <a:cs typeface="+mn-cs"/>
            </a:rPr>
            <a:t>18-19 July 2024</a:t>
          </a:r>
        </a:p>
      </dsp:txBody>
      <dsp:txXfrm>
        <a:off x="8755044" y="3203972"/>
        <a:ext cx="807446" cy="739378"/>
      </dsp:txXfrm>
    </dsp:sp>
    <dsp:sp modelId="{2B641735-2191-4682-8AED-A629779057C9}">
      <dsp:nvSpPr>
        <dsp:cNvPr id="0" name=""/>
        <dsp:cNvSpPr/>
      </dsp:nvSpPr>
      <dsp:spPr>
        <a:xfrm>
          <a:off x="8664370"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pPr>
          <a:r>
            <a:rPr lang="en-US" b="1" kern="1200"/>
            <a:t>Severe Weather Event: Floods</a:t>
          </a:r>
          <a:endParaRPr lang="en-US" sz="1600" b="1" kern="1200"/>
        </a:p>
      </dsp:txBody>
      <dsp:txXfrm>
        <a:off x="8664370" y="1042340"/>
        <a:ext cx="955834" cy="1590894"/>
      </dsp:txXfrm>
    </dsp:sp>
    <dsp:sp modelId="{75B85C22-CB9D-4589-B795-903F6B1165BA}">
      <dsp:nvSpPr>
        <dsp:cNvPr id="0" name=""/>
        <dsp:cNvSpPr/>
      </dsp:nvSpPr>
      <dsp:spPr>
        <a:xfrm rot="5400000">
          <a:off x="8579411" y="2047819"/>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5409632"/>
              <a:satOff val="-23742"/>
              <a:lumOff val="7059"/>
              <a:alphaOff val="0"/>
            </a:schemeClr>
          </a:solidFill>
          <a:prstDash val="solid"/>
        </a:ln>
        <a:effectLst/>
      </dsp:spPr>
      <dsp:style>
        <a:lnRef idx="2">
          <a:scrgbClr r="0" g="0" b="0"/>
        </a:lnRef>
        <a:fillRef idx="1">
          <a:scrgbClr r="0" g="0" b="0"/>
        </a:fillRef>
        <a:effectRef idx="0">
          <a:scrgbClr r="0" g="0" b="0"/>
        </a:effectRef>
        <a:fontRef idx="minor"/>
      </dsp:style>
    </dsp:sp>
    <dsp:sp modelId="{05E889CB-53EE-4FD8-83C5-F662108D63CF}">
      <dsp:nvSpPr>
        <dsp:cNvPr id="0" name=""/>
        <dsp:cNvSpPr/>
      </dsp:nvSpPr>
      <dsp:spPr>
        <a:xfrm>
          <a:off x="9641393" y="3203972"/>
          <a:ext cx="1177135" cy="739378"/>
        </a:xfrm>
        <a:prstGeom prst="chevron">
          <a:avLst>
            <a:gd name="adj" fmla="val 25000"/>
          </a:avLst>
        </a:prstGeom>
        <a:solidFill>
          <a:srgbClr val="629DD1">
            <a:lumMod val="50000"/>
          </a:srgbClr>
        </a:solidFill>
        <a:ln w="25400" cap="flat" cmpd="sng" algn="ctr">
          <a:solidFill>
            <a:srgbClr val="5AA2AE">
              <a:hueOff val="1502676"/>
              <a:satOff val="-6595"/>
              <a:lumOff val="1961"/>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127000" rIns="63500" bIns="127000" numCol="1" spcCol="1270" anchor="ctr" anchorCtr="0">
          <a:noAutofit/>
        </a:bodyPr>
        <a:lstStyle/>
        <a:p>
          <a:pPr marL="0" lvl="0" indent="0" algn="ctr" defTabSz="577850">
            <a:lnSpc>
              <a:spcPct val="90000"/>
            </a:lnSpc>
            <a:spcBef>
              <a:spcPct val="0"/>
            </a:spcBef>
            <a:spcAft>
              <a:spcPct val="35000"/>
            </a:spcAft>
            <a:buNone/>
          </a:pPr>
          <a:r>
            <a:rPr lang="en-US" sz="1300" b="1" kern="1200"/>
            <a:t>8 &amp;17 August 2024</a:t>
          </a:r>
          <a:endParaRPr lang="en-US" b="1" kern="1200"/>
        </a:p>
      </dsp:txBody>
      <dsp:txXfrm>
        <a:off x="9826238" y="3203972"/>
        <a:ext cx="807446" cy="739378"/>
      </dsp:txXfrm>
    </dsp:sp>
    <dsp:sp modelId="{54E4101C-5CBE-4D37-9E40-C593C77936F4}">
      <dsp:nvSpPr>
        <dsp:cNvPr id="0" name=""/>
        <dsp:cNvSpPr/>
      </dsp:nvSpPr>
      <dsp:spPr>
        <a:xfrm>
          <a:off x="9735563" y="1042340"/>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b="1" kern="1200" dirty="0"/>
            <a:t>Riverlands flooding cause by dam bursts </a:t>
          </a:r>
          <a:endParaRPr lang="en-US" b="1" kern="1200" dirty="0"/>
        </a:p>
      </dsp:txBody>
      <dsp:txXfrm>
        <a:off x="9735563" y="1042340"/>
        <a:ext cx="955834" cy="1590894"/>
      </dsp:txXfrm>
    </dsp:sp>
    <dsp:sp modelId="{81206DC1-244D-4604-8A31-EF0C60C2B1E5}">
      <dsp:nvSpPr>
        <dsp:cNvPr id="0" name=""/>
        <dsp:cNvSpPr/>
      </dsp:nvSpPr>
      <dsp:spPr>
        <a:xfrm rot="5400000">
          <a:off x="9651257" y="2048477"/>
          <a:ext cx="2218134" cy="94170"/>
        </a:xfrm>
        <a:prstGeom prst="corner">
          <a:avLst>
            <a:gd name="adj1" fmla="val 1000"/>
            <a:gd name="adj2" fmla="val 1000"/>
          </a:avLst>
        </a:prstGeom>
        <a:solidFill>
          <a:schemeClr val="lt1">
            <a:hueOff val="0"/>
            <a:satOff val="0"/>
            <a:lumOff val="0"/>
            <a:alphaOff val="0"/>
          </a:schemeClr>
        </a:solidFill>
        <a:ln w="25400" cap="flat" cmpd="sng" algn="ctr">
          <a:solidFill>
            <a:schemeClr val="accent5">
              <a:hueOff val="6010703"/>
              <a:satOff val="-26380"/>
              <a:lumOff val="7843"/>
              <a:alphaOff val="0"/>
            </a:schemeClr>
          </a:solidFill>
          <a:prstDash val="solid"/>
        </a:ln>
        <a:effectLst/>
      </dsp:spPr>
      <dsp:style>
        <a:lnRef idx="2">
          <a:scrgbClr r="0" g="0" b="0"/>
        </a:lnRef>
        <a:fillRef idx="1">
          <a:scrgbClr r="0" g="0" b="0"/>
        </a:fillRef>
        <a:effectRef idx="0">
          <a:scrgbClr r="0" g="0" b="0"/>
        </a:effectRef>
        <a:fontRef idx="minor"/>
      </dsp:style>
    </dsp:sp>
    <dsp:sp modelId="{40C4D3CE-EFC8-40A1-A039-C4B7EC760B8E}">
      <dsp:nvSpPr>
        <dsp:cNvPr id="0" name=""/>
        <dsp:cNvSpPr/>
      </dsp:nvSpPr>
      <dsp:spPr>
        <a:xfrm>
          <a:off x="10713239" y="3204630"/>
          <a:ext cx="1177135" cy="739378"/>
        </a:xfrm>
        <a:prstGeom prst="chevron">
          <a:avLst>
            <a:gd name="adj" fmla="val 25000"/>
          </a:avLst>
        </a:prstGeom>
        <a:solidFill>
          <a:schemeClr val="accent2">
            <a:lumMod val="50000"/>
          </a:schemeClr>
        </a:solidFill>
        <a:ln w="25400" cap="flat" cmpd="sng" algn="ctr">
          <a:solidFill>
            <a:schemeClr val="accent5">
              <a:hueOff val="6010703"/>
              <a:satOff val="-26380"/>
              <a:lumOff val="78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b="1" kern="1200" dirty="0"/>
            <a:t>Nov 2024 – Current</a:t>
          </a:r>
        </a:p>
      </dsp:txBody>
      <dsp:txXfrm>
        <a:off x="10898084" y="3204630"/>
        <a:ext cx="807446" cy="739378"/>
      </dsp:txXfrm>
    </dsp:sp>
    <dsp:sp modelId="{00BDD36A-AD06-45C2-925C-8779A6EA02F2}">
      <dsp:nvSpPr>
        <dsp:cNvPr id="0" name=""/>
        <dsp:cNvSpPr/>
      </dsp:nvSpPr>
      <dsp:spPr>
        <a:xfrm>
          <a:off x="10807410" y="1042998"/>
          <a:ext cx="955834" cy="159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b="1" kern="1200" dirty="0"/>
            <a:t>Multiple Wildland fires</a:t>
          </a:r>
        </a:p>
      </dsp:txBody>
      <dsp:txXfrm>
        <a:off x="10807410" y="1042998"/>
        <a:ext cx="955834" cy="15908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AF819-14CF-49A5-875B-35D60EAFE77D}">
      <dsp:nvSpPr>
        <dsp:cNvPr id="0" name=""/>
        <dsp:cNvSpPr/>
      </dsp:nvSpPr>
      <dsp:spPr>
        <a:xfrm rot="5400000">
          <a:off x="5138222" y="-1908167"/>
          <a:ext cx="1584222" cy="5581489"/>
        </a:xfrm>
        <a:prstGeom prst="round2SameRect">
          <a:avLst/>
        </a:prstGeom>
        <a:solidFill>
          <a:srgbClr val="E89C00">
            <a:alpha val="90000"/>
            <a:tint val="40000"/>
            <a:hueOff val="0"/>
            <a:satOff val="0"/>
            <a:lumOff val="0"/>
            <a:alphaOff val="0"/>
          </a:srgbClr>
        </a:solidFill>
        <a:ln w="12700" cap="flat" cmpd="sng" algn="ctr">
          <a:solidFill>
            <a:srgbClr val="E89C00">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solidFill>
                <a:srgbClr val="000000">
                  <a:hueOff val="0"/>
                  <a:satOff val="0"/>
                  <a:lumOff val="0"/>
                  <a:alphaOff val="0"/>
                </a:srgbClr>
              </a:solidFill>
              <a:latin typeface="Arial" panose="020B0604020202020204"/>
              <a:ea typeface="+mn-ea"/>
              <a:cs typeface="+mn-cs"/>
            </a:rPr>
            <a:t>Municipal Disaster Response Grant </a:t>
          </a:r>
        </a:p>
        <a:p>
          <a:pPr marL="228600" lvl="1" indent="-228600" algn="l" defTabSz="1111250">
            <a:lnSpc>
              <a:spcPct val="90000"/>
            </a:lnSpc>
            <a:spcBef>
              <a:spcPct val="0"/>
            </a:spcBef>
            <a:spcAft>
              <a:spcPct val="15000"/>
            </a:spcAft>
            <a:buChar char="•"/>
          </a:pPr>
          <a:r>
            <a:rPr lang="en-US" sz="2500" kern="1200" dirty="0">
              <a:solidFill>
                <a:srgbClr val="000000">
                  <a:hueOff val="0"/>
                  <a:satOff val="0"/>
                  <a:lumOff val="0"/>
                  <a:alphaOff val="0"/>
                </a:srgbClr>
              </a:solidFill>
              <a:latin typeface="Arial" panose="020B0604020202020204"/>
              <a:ea typeface="+mn-ea"/>
              <a:cs typeface="+mn-cs"/>
            </a:rPr>
            <a:t>Provincial Disaster Response Grant</a:t>
          </a:r>
        </a:p>
      </dsp:txBody>
      <dsp:txXfrm rot="-5400000">
        <a:off x="3139589" y="167801"/>
        <a:ext cx="5504154" cy="1429552"/>
      </dsp:txXfrm>
    </dsp:sp>
    <dsp:sp modelId="{4D30DB68-24C9-47D7-B894-197A6B011B5B}">
      <dsp:nvSpPr>
        <dsp:cNvPr id="0" name=""/>
        <dsp:cNvSpPr/>
      </dsp:nvSpPr>
      <dsp:spPr>
        <a:xfrm>
          <a:off x="0" y="59436"/>
          <a:ext cx="3139588" cy="1761999"/>
        </a:xfrm>
        <a:prstGeom prst="roundRect">
          <a:avLst/>
        </a:prstGeom>
        <a:solidFill>
          <a:srgbClr val="E89C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ZA" sz="2400" b="0" kern="1200" dirty="0">
              <a:solidFill>
                <a:srgbClr val="FFFFFF"/>
              </a:solidFill>
              <a:latin typeface="Arial" panose="020B0604020202020204" pitchFamily="34" charset="0"/>
              <a:ea typeface="+mn-ea"/>
              <a:cs typeface="Arial" panose="020B0604020202020204" pitchFamily="34" charset="0"/>
            </a:rPr>
            <a:t>1.  Funding for Emergency Response</a:t>
          </a:r>
          <a:endParaRPr lang="en-US" sz="2400" b="0" kern="1200" dirty="0">
            <a:solidFill>
              <a:srgbClr val="FFFFFF"/>
            </a:solidFill>
            <a:latin typeface="Arial" panose="020B0604020202020204" pitchFamily="34" charset="0"/>
            <a:ea typeface="+mn-ea"/>
            <a:cs typeface="Arial" panose="020B0604020202020204" pitchFamily="34" charset="0"/>
          </a:endParaRPr>
        </a:p>
      </dsp:txBody>
      <dsp:txXfrm>
        <a:off x="86014" y="145450"/>
        <a:ext cx="2967560" cy="1589971"/>
      </dsp:txXfrm>
    </dsp:sp>
    <dsp:sp modelId="{744D17B1-717E-4542-A5DA-21F981E2FC9A}">
      <dsp:nvSpPr>
        <dsp:cNvPr id="0" name=""/>
        <dsp:cNvSpPr/>
      </dsp:nvSpPr>
      <dsp:spPr>
        <a:xfrm rot="5400000">
          <a:off x="5085425" y="-42909"/>
          <a:ext cx="1689816" cy="5581489"/>
        </a:xfrm>
        <a:prstGeom prst="round2SameRect">
          <a:avLst/>
        </a:prstGeom>
        <a:solidFill>
          <a:srgbClr val="E89C00">
            <a:alpha val="90000"/>
            <a:tint val="40000"/>
            <a:hueOff val="0"/>
            <a:satOff val="0"/>
            <a:lumOff val="0"/>
            <a:alphaOff val="0"/>
          </a:srgbClr>
        </a:solidFill>
        <a:ln w="12700" cap="flat" cmpd="sng" algn="ctr">
          <a:solidFill>
            <a:srgbClr val="E89C00">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solidFill>
                <a:srgbClr val="000000">
                  <a:hueOff val="0"/>
                  <a:satOff val="0"/>
                  <a:lumOff val="0"/>
                  <a:alphaOff val="0"/>
                </a:srgbClr>
              </a:solidFill>
              <a:latin typeface="Arial" panose="020B0604020202020204"/>
              <a:ea typeface="+mn-ea"/>
              <a:cs typeface="+mn-cs"/>
            </a:rPr>
            <a:t>Municipal Disaster Recovery Grant </a:t>
          </a:r>
        </a:p>
        <a:p>
          <a:pPr marL="228600" lvl="1" indent="-228600" algn="l" defTabSz="1155700">
            <a:lnSpc>
              <a:spcPct val="90000"/>
            </a:lnSpc>
            <a:spcBef>
              <a:spcPct val="0"/>
            </a:spcBef>
            <a:spcAft>
              <a:spcPct val="15000"/>
            </a:spcAft>
            <a:buChar char="•"/>
          </a:pPr>
          <a:r>
            <a:rPr lang="en-US" sz="2600" kern="1200" dirty="0">
              <a:solidFill>
                <a:srgbClr val="000000">
                  <a:hueOff val="0"/>
                  <a:satOff val="0"/>
                  <a:lumOff val="0"/>
                  <a:alphaOff val="0"/>
                </a:srgbClr>
              </a:solidFill>
              <a:latin typeface="Arial" panose="020B0604020202020204"/>
              <a:ea typeface="+mn-ea"/>
              <a:cs typeface="+mn-cs"/>
            </a:rPr>
            <a:t>Provincial Disaster Recovery Grant</a:t>
          </a:r>
        </a:p>
      </dsp:txBody>
      <dsp:txXfrm rot="-5400000">
        <a:off x="3139589" y="1985417"/>
        <a:ext cx="5498999" cy="1524836"/>
      </dsp:txXfrm>
    </dsp:sp>
    <dsp:sp modelId="{992FF98F-BC95-4552-BFE4-3CBC7727B8EE}">
      <dsp:nvSpPr>
        <dsp:cNvPr id="0" name=""/>
        <dsp:cNvSpPr/>
      </dsp:nvSpPr>
      <dsp:spPr>
        <a:xfrm>
          <a:off x="0" y="1905854"/>
          <a:ext cx="3139588" cy="1683963"/>
        </a:xfrm>
        <a:prstGeom prst="roundRect">
          <a:avLst/>
        </a:prstGeom>
        <a:solidFill>
          <a:srgbClr val="E89C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FF"/>
              </a:solidFill>
              <a:latin typeface="Arial" panose="020B0604020202020204" pitchFamily="34" charset="0"/>
              <a:ea typeface="+mn-ea"/>
              <a:cs typeface="Arial" panose="020B0604020202020204" pitchFamily="34" charset="0"/>
            </a:rPr>
            <a:t>2.   Funding for Reconstruction &amp; Rehabilitation</a:t>
          </a:r>
        </a:p>
      </dsp:txBody>
      <dsp:txXfrm>
        <a:off x="82204" y="1988058"/>
        <a:ext cx="2975180" cy="1519555"/>
      </dsp:txXfrm>
    </dsp:sp>
  </dsp:spTree>
</dsp:drawing>
</file>

<file path=ppt/diagrams/layout1.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5/23/2025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5923F-580B-A047-9C0E-6EE78A3965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153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25923F-580B-A047-9C0E-6EE78A396537}" type="slidenum">
              <a:rPr lang="en-US" smtClean="0"/>
              <a:t>2</a:t>
            </a:fld>
            <a:endParaRPr lang="en-US"/>
          </a:p>
        </p:txBody>
      </p:sp>
    </p:spTree>
    <p:extLst>
      <p:ext uri="{BB962C8B-B14F-4D97-AF65-F5344CB8AC3E}">
        <p14:creationId xmlns:p14="http://schemas.microsoft.com/office/powerpoint/2010/main" val="243994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5923F-580B-A047-9C0E-6EE78A3965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2319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5923F-580B-A047-9C0E-6EE78A3965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470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26</a:t>
            </a:fld>
            <a:endParaRPr lang="en-US" dirty="0"/>
          </a:p>
        </p:txBody>
      </p:sp>
    </p:spTree>
    <p:extLst>
      <p:ext uri="{BB962C8B-B14F-4D97-AF65-F5344CB8AC3E}">
        <p14:creationId xmlns:p14="http://schemas.microsoft.com/office/powerpoint/2010/main" val="1595975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0.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2.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4.xml"/><Relationship Id="rId1" Type="http://schemas.openxmlformats.org/officeDocument/2006/relationships/tags" Target="../tags/tag33.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6.xml"/><Relationship Id="rId1" Type="http://schemas.openxmlformats.org/officeDocument/2006/relationships/tags" Target="../tags/tag35.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8.xml"/><Relationship Id="rId1" Type="http://schemas.openxmlformats.org/officeDocument/2006/relationships/tags" Target="../tags/tag37.xml"/></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0.xml"/><Relationship Id="rId1" Type="http://schemas.openxmlformats.org/officeDocument/2006/relationships/tags" Target="../tags/tag39.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2.xml"/><Relationship Id="rId1" Type="http://schemas.openxmlformats.org/officeDocument/2006/relationships/tags" Target="../tags/tag4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4.xml"/><Relationship Id="rId1" Type="http://schemas.openxmlformats.org/officeDocument/2006/relationships/tags" Target="../tags/tag43.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tags" Target="../tags/tag45.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8.xml"/><Relationship Id="rId1" Type="http://schemas.openxmlformats.org/officeDocument/2006/relationships/tags" Target="../tags/tag47.xml"/></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0.xml"/><Relationship Id="rId1" Type="http://schemas.openxmlformats.org/officeDocument/2006/relationships/tags" Target="../tags/tag49.xml"/></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2.xml"/><Relationship Id="rId1" Type="http://schemas.openxmlformats.org/officeDocument/2006/relationships/tags" Target="../tags/tag5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4.xml"/><Relationship Id="rId1" Type="http://schemas.openxmlformats.org/officeDocument/2006/relationships/tags" Target="../tags/tag53.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6.xml"/><Relationship Id="rId1" Type="http://schemas.openxmlformats.org/officeDocument/2006/relationships/tags" Target="../tags/tag55.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8.xml"/><Relationship Id="rId1" Type="http://schemas.openxmlformats.org/officeDocument/2006/relationships/tags" Target="../tags/tag57.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0.xml"/><Relationship Id="rId1" Type="http://schemas.openxmlformats.org/officeDocument/2006/relationships/tags" Target="../tags/tag59.xml"/></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2.xml"/><Relationship Id="rId1" Type="http://schemas.openxmlformats.org/officeDocument/2006/relationships/tags" Target="../tags/tag61.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4.xml"/><Relationship Id="rId1" Type="http://schemas.openxmlformats.org/officeDocument/2006/relationships/tags" Target="../tags/tag63.xml"/></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6.xml"/><Relationship Id="rId1" Type="http://schemas.openxmlformats.org/officeDocument/2006/relationships/tags" Target="../tags/tag65.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8.xml"/><Relationship Id="rId1" Type="http://schemas.openxmlformats.org/officeDocument/2006/relationships/tags" Target="../tags/tag6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18.jpeg"/></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image" Target="../media/image19.jpeg"/></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9.xml"/><Relationship Id="rId1" Type="http://schemas.openxmlformats.org/officeDocument/2006/relationships/tags" Target="../tags/tag78.xml"/><Relationship Id="rId4" Type="http://schemas.openxmlformats.org/officeDocument/2006/relationships/image" Target="../media/image19.jpeg"/></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image" Target="../media/image19.jpeg"/></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image" Target="../media/image19.jpeg"/></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5.xml"/><Relationship Id="rId1" Type="http://schemas.openxmlformats.org/officeDocument/2006/relationships/tags" Target="../tags/tag84.xml"/><Relationship Id="rId4" Type="http://schemas.openxmlformats.org/officeDocument/2006/relationships/image" Target="../media/image19.jpeg"/></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7.xml"/><Relationship Id="rId1" Type="http://schemas.openxmlformats.org/officeDocument/2006/relationships/tags" Target="../tags/tag86.xml"/><Relationship Id="rId4" Type="http://schemas.openxmlformats.org/officeDocument/2006/relationships/image" Target="../media/image19.jpeg"/></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image" Target="../media/image19.jpeg"/></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1.xml"/><Relationship Id="rId1" Type="http://schemas.openxmlformats.org/officeDocument/2006/relationships/tags" Target="../tags/tag90.xml"/><Relationship Id="rId4" Type="http://schemas.openxmlformats.org/officeDocument/2006/relationships/image" Target="../media/image19.jpeg"/></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3.xml"/><Relationship Id="rId1" Type="http://schemas.openxmlformats.org/officeDocument/2006/relationships/tags" Target="../tags/tag92.xml"/><Relationship Id="rId4" Type="http://schemas.openxmlformats.org/officeDocument/2006/relationships/image" Target="../media/image19.jpeg"/></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image" Target="../media/image19.jpeg"/></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7.xml"/><Relationship Id="rId1" Type="http://schemas.openxmlformats.org/officeDocument/2006/relationships/tags" Target="../tags/tag96.xml"/><Relationship Id="rId4" Type="http://schemas.openxmlformats.org/officeDocument/2006/relationships/image" Target="../media/image19.jpeg"/></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9.xml"/><Relationship Id="rId1" Type="http://schemas.openxmlformats.org/officeDocument/2006/relationships/tags" Target="../tags/tag98.xml"/><Relationship Id="rId4" Type="http://schemas.openxmlformats.org/officeDocument/2006/relationships/image" Target="../media/image19.jpe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22.jpeg"/></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1.xml"/><Relationship Id="rId1" Type="http://schemas.openxmlformats.org/officeDocument/2006/relationships/tags" Target="../tags/tag100.xml"/><Relationship Id="rId4" Type="http://schemas.openxmlformats.org/officeDocument/2006/relationships/image" Target="../media/image19.jpeg"/></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image" Target="../media/image19.jpeg"/></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image" Target="../media/image19.jpeg"/></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image" Target="../media/image19.jpeg"/></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9.xml"/><Relationship Id="rId1" Type="http://schemas.openxmlformats.org/officeDocument/2006/relationships/tags" Target="../tags/tag108.xml"/><Relationship Id="rId4" Type="http://schemas.openxmlformats.org/officeDocument/2006/relationships/image" Target="../media/image19.jpeg"/></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image" Target="../media/image19.jpeg"/></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image" Target="../media/image19.jpeg"/></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5.xml"/><Relationship Id="rId1" Type="http://schemas.openxmlformats.org/officeDocument/2006/relationships/tags" Target="../tags/tag114.xml"/><Relationship Id="rId4" Type="http://schemas.openxmlformats.org/officeDocument/2006/relationships/image" Target="../media/image19.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3.xml"/><Relationship Id="rId1" Type="http://schemas.openxmlformats.org/officeDocument/2006/relationships/tags" Target="../tags/tag116.xml"/><Relationship Id="rId4" Type="http://schemas.openxmlformats.org/officeDocument/2006/relationships/image" Target="../media/image24.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22.xml"/><Relationship Id="rId1" Type="http://schemas.openxmlformats.org/officeDocument/2006/relationships/tags" Target="../tags/tag121.xml"/></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24.xml"/><Relationship Id="rId1" Type="http://schemas.openxmlformats.org/officeDocument/2006/relationships/tags" Target="../tags/tag123.xml"/></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26.xml"/><Relationship Id="rId1" Type="http://schemas.openxmlformats.org/officeDocument/2006/relationships/tags" Target="../tags/tag125.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28.xml"/><Relationship Id="rId1" Type="http://schemas.openxmlformats.org/officeDocument/2006/relationships/tags" Target="../tags/tag127.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0.xml"/><Relationship Id="rId1" Type="http://schemas.openxmlformats.org/officeDocument/2006/relationships/tags" Target="../tags/tag129.xml"/></Relationships>
</file>

<file path=ppt/slideLayouts/_rels/slideLayout8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2.xml"/><Relationship Id="rId1" Type="http://schemas.openxmlformats.org/officeDocument/2006/relationships/tags" Target="../tags/tag131.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4.xml"/><Relationship Id="rId1" Type="http://schemas.openxmlformats.org/officeDocument/2006/relationships/tags" Target="../tags/tag133.xml"/></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6.xml"/><Relationship Id="rId1" Type="http://schemas.openxmlformats.org/officeDocument/2006/relationships/tags" Target="../tags/tag135.xml"/></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38.xml"/><Relationship Id="rId1" Type="http://schemas.openxmlformats.org/officeDocument/2006/relationships/tags" Target="../tags/tag137.xml"/></Relationships>
</file>

<file path=ppt/slideLayouts/_rels/slideLayout8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0.xml"/><Relationship Id="rId1" Type="http://schemas.openxmlformats.org/officeDocument/2006/relationships/tags" Target="../tags/tag139.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2.xml"/><Relationship Id="rId1" Type="http://schemas.openxmlformats.org/officeDocument/2006/relationships/tags" Target="../tags/tag141.xml"/></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4.xml"/><Relationship Id="rId1" Type="http://schemas.openxmlformats.org/officeDocument/2006/relationships/tags" Target="../tags/tag14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6.xml"/><Relationship Id="rId1" Type="http://schemas.openxmlformats.org/officeDocument/2006/relationships/tags" Target="../tags/tag145.xml"/></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8.xml"/><Relationship Id="rId1" Type="http://schemas.openxmlformats.org/officeDocument/2006/relationships/tags" Target="../tags/tag147.xml"/></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0.xml"/><Relationship Id="rId1" Type="http://schemas.openxmlformats.org/officeDocument/2006/relationships/tags" Target="../tags/tag149.xml"/></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2.xml"/><Relationship Id="rId1" Type="http://schemas.openxmlformats.org/officeDocument/2006/relationships/tags" Target="../tags/tag151.xml"/></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4.xml"/><Relationship Id="rId1" Type="http://schemas.openxmlformats.org/officeDocument/2006/relationships/tags" Target="../tags/tag153.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6.xml"/><Relationship Id="rId1" Type="http://schemas.openxmlformats.org/officeDocument/2006/relationships/tags" Target="../tags/tag155.xml"/></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8.xml"/><Relationship Id="rId1" Type="http://schemas.openxmlformats.org/officeDocument/2006/relationships/tags" Target="../tags/tag157.xml"/></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0.xml"/><Relationship Id="rId1" Type="http://schemas.openxmlformats.org/officeDocument/2006/relationships/tags" Target="../tags/tag15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pic>
        <p:nvPicPr>
          <p:cNvPr id="8" name="Picture 7">
            <a:extLst>
              <a:ext uri="{FF2B5EF4-FFF2-40B4-BE49-F238E27FC236}">
                <a16:creationId xmlns:a16="http://schemas.microsoft.com/office/drawing/2014/main" id="{EC2DB1C1-7A27-488D-ADD4-A3F9F76E96D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421403" y="515857"/>
            <a:ext cx="2167754" cy="1128211"/>
          </a:xfrm>
          <a:prstGeom prst="rect">
            <a:avLst/>
          </a:prstGeom>
        </p:spPr>
      </p:pic>
    </p:spTree>
    <p:extLst>
      <p:ext uri="{BB962C8B-B14F-4D97-AF65-F5344CB8AC3E}">
        <p14:creationId xmlns:p14="http://schemas.microsoft.com/office/powerpoint/2010/main" val="33104530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6" name="Footer Placeholder 4"/>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1D3AF1FC-F656-47D2-9285-DE82788DAFCF}"/>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4" name="Footer Placeholder 4">
            <a:extLst>
              <a:ext uri="{FF2B5EF4-FFF2-40B4-BE49-F238E27FC236}">
                <a16:creationId xmlns:a16="http://schemas.microsoft.com/office/drawing/2014/main" id="{82295536-04D3-4EBA-AF75-57AA54A5A5B7}"/>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2CD10269-A7BC-4AEF-8C92-4CA5CA140DF9}"/>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4">
            <a:extLst>
              <a:ext uri="{FF2B5EF4-FFF2-40B4-BE49-F238E27FC236}">
                <a16:creationId xmlns:a16="http://schemas.microsoft.com/office/drawing/2014/main" id="{37E9E178-6ABE-417F-90FD-B4BE1D5B9F08}"/>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0AB086F6-D348-4C31-AD55-8DE5086F44F5}"/>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EC6EE705-195C-46DE-BEF4-5C7F4B654AA9}"/>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9EB69928-D327-4053-AF90-F3E48035E4FD}"/>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5" name="Footer Placeholder 4">
            <a:extLst>
              <a:ext uri="{FF2B5EF4-FFF2-40B4-BE49-F238E27FC236}">
                <a16:creationId xmlns:a16="http://schemas.microsoft.com/office/drawing/2014/main" id="{19503060-3EB1-4927-9232-97BD8F90639C}"/>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3857B8CF-9A46-497E-97F7-4A2262DB1A5F}"/>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4">
            <a:extLst>
              <a:ext uri="{FF2B5EF4-FFF2-40B4-BE49-F238E27FC236}">
                <a16:creationId xmlns:a16="http://schemas.microsoft.com/office/drawing/2014/main" id="{99F12AC9-D092-4099-ADD3-56AADB275F56}"/>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6" name="Footer Placeholder 4">
            <a:extLst>
              <a:ext uri="{FF2B5EF4-FFF2-40B4-BE49-F238E27FC236}">
                <a16:creationId xmlns:a16="http://schemas.microsoft.com/office/drawing/2014/main" id="{EA2D1C2F-7389-4651-9497-CF850ACB0F46}"/>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9620BD5-8271-499E-A22E-4D90C1EB4EE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186343" y="6224039"/>
            <a:ext cx="670296" cy="306165"/>
          </a:xfrm>
          <a:prstGeom prst="rect">
            <a:avLst/>
          </a:prstGeom>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763E617E-D3E5-42EF-80C8-821DEDAD6DE5}"/>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34A38764-8C19-4196-88F7-312343D140F8}"/>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Footer Placeholder 4">
            <a:extLst>
              <a:ext uri="{FF2B5EF4-FFF2-40B4-BE49-F238E27FC236}">
                <a16:creationId xmlns:a16="http://schemas.microsoft.com/office/drawing/2014/main" id="{82C4112F-1F66-435F-A0BA-46D439792CCD}"/>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Footer Placeholder 4">
            <a:extLst>
              <a:ext uri="{FF2B5EF4-FFF2-40B4-BE49-F238E27FC236}">
                <a16:creationId xmlns:a16="http://schemas.microsoft.com/office/drawing/2014/main" id="{B9C7304C-518E-4C72-BA86-B07BE1915C1D}"/>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9" name="Footer Placeholder 4">
            <a:extLst>
              <a:ext uri="{FF2B5EF4-FFF2-40B4-BE49-F238E27FC236}">
                <a16:creationId xmlns:a16="http://schemas.microsoft.com/office/drawing/2014/main" id="{4B2C099C-5050-4E25-AD95-F1F3D13FA64E}"/>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2" name="Footer Placeholder 4"/>
          <p:cNvSpPr>
            <a:spLocks noGrp="1"/>
          </p:cNvSpPr>
          <p:nvPr>
            <p:ph type="ftr" sz="quarter" idx="3"/>
            <p:custDataLst>
              <p:tags r:id="rId1"/>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1" name="Footer Placeholder 4">
            <a:extLst>
              <a:ext uri="{FF2B5EF4-FFF2-40B4-BE49-F238E27FC236}">
                <a16:creationId xmlns:a16="http://schemas.microsoft.com/office/drawing/2014/main" id="{EC4D7BC1-1A81-48DF-A283-3CD374BAB307}"/>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2" name="Footer Placeholder 4">
            <a:extLst>
              <a:ext uri="{FF2B5EF4-FFF2-40B4-BE49-F238E27FC236}">
                <a16:creationId xmlns:a16="http://schemas.microsoft.com/office/drawing/2014/main" id="{61BCABC3-1214-472E-B5E8-30A1A4A2F1E1}"/>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pic>
        <p:nvPicPr>
          <p:cNvPr id="21" name="Picture 20">
            <a:extLst>
              <a:ext uri="{FF2B5EF4-FFF2-40B4-BE49-F238E27FC236}">
                <a16:creationId xmlns:a16="http://schemas.microsoft.com/office/drawing/2014/main" id="{DA8D2C92-4EE7-49EC-A145-3B01C85A736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795191" y="1942011"/>
            <a:ext cx="1233523" cy="641989"/>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A26EADDE-A108-7793-97BA-4FCF6E67E0E4}"/>
              </a:ext>
            </a:extLst>
          </p:cNvPr>
          <p:cNvSpPr>
            <a:spLocks noGrp="1" noChangeArrowheads="1"/>
          </p:cNvSpPr>
          <p:nvPr>
            <p:ph type="dt" sz="half" idx="10"/>
          </p:nvPr>
        </p:nvSpPr>
        <p:spPr>
          <a:ln/>
        </p:spPr>
        <p:txBody>
          <a:bodyPr/>
          <a:lstStyle>
            <a:lvl1pPr>
              <a:defRPr/>
            </a:lvl1pPr>
          </a:lstStyle>
          <a:p>
            <a:pPr>
              <a:defRPr/>
            </a:pPr>
            <a:endParaRPr lang="en-ZA" altLang="en-US"/>
          </a:p>
        </p:txBody>
      </p:sp>
      <p:sp>
        <p:nvSpPr>
          <p:cNvPr id="5" name="Rectangle 5">
            <a:extLst>
              <a:ext uri="{FF2B5EF4-FFF2-40B4-BE49-F238E27FC236}">
                <a16:creationId xmlns:a16="http://schemas.microsoft.com/office/drawing/2014/main" id="{62E4B983-5CBB-CB66-6F09-DD7733CB2EF1}"/>
              </a:ext>
            </a:extLst>
          </p:cNvPr>
          <p:cNvSpPr>
            <a:spLocks noGrp="1" noChangeArrowheads="1"/>
          </p:cNvSpPr>
          <p:nvPr>
            <p:ph type="ftr" sz="quarter" idx="11"/>
          </p:nvPr>
        </p:nvSpPr>
        <p:spPr>
          <a:ln/>
        </p:spPr>
        <p:txBody>
          <a:bodyPr/>
          <a:lstStyle>
            <a:lvl1pPr>
              <a:defRPr/>
            </a:lvl1pPr>
          </a:lstStyle>
          <a:p>
            <a:pPr>
              <a:defRPr/>
            </a:pPr>
            <a:endParaRPr lang="en-ZA" altLang="en-US"/>
          </a:p>
        </p:txBody>
      </p:sp>
      <p:sp>
        <p:nvSpPr>
          <p:cNvPr id="6" name="Rectangle 6">
            <a:extLst>
              <a:ext uri="{FF2B5EF4-FFF2-40B4-BE49-F238E27FC236}">
                <a16:creationId xmlns:a16="http://schemas.microsoft.com/office/drawing/2014/main" id="{AF2A2361-9CF4-4D04-45F2-5630F2E7A5E6}"/>
              </a:ext>
            </a:extLst>
          </p:cNvPr>
          <p:cNvSpPr>
            <a:spLocks noGrp="1" noChangeArrowheads="1"/>
          </p:cNvSpPr>
          <p:nvPr>
            <p:ph type="sldNum" sz="quarter" idx="12"/>
          </p:nvPr>
        </p:nvSpPr>
        <p:spPr>
          <a:ln/>
        </p:spPr>
        <p:txBody>
          <a:bodyPr/>
          <a:lstStyle>
            <a:lvl1pPr>
              <a:defRPr/>
            </a:lvl1pPr>
          </a:lstStyle>
          <a:p>
            <a:fld id="{91B84938-7BCA-4FBC-AFF9-857CE006628B}" type="slidenum">
              <a:rPr lang="en-ZA" altLang="en-US"/>
              <a:pPr/>
              <a:t>‹#›</a:t>
            </a:fld>
            <a:endParaRPr lang="en-ZA" altLang="en-US"/>
          </a:p>
        </p:txBody>
      </p:sp>
    </p:spTree>
    <p:extLst>
      <p:ext uri="{BB962C8B-B14F-4D97-AF65-F5344CB8AC3E}">
        <p14:creationId xmlns:p14="http://schemas.microsoft.com/office/powerpoint/2010/main" val="2808494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621C-4771-84F6-2169-E8C3568F1A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FDF148-97C4-AED7-1035-D248293F65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37554-C79A-E7E4-620C-0F08D7E8394D}"/>
              </a:ext>
            </a:extLst>
          </p:cNvPr>
          <p:cNvSpPr>
            <a:spLocks noGrp="1"/>
          </p:cNvSpPr>
          <p:nvPr>
            <p:ph type="dt" sz="half" idx="10"/>
          </p:nvPr>
        </p:nvSpPr>
        <p:spPr/>
        <p:txBody>
          <a:bodyPr/>
          <a:lstStyle/>
          <a:p>
            <a:fld id="{F8039416-1660-4093-9772-197C7DBB14F3}" type="datetimeFigureOut">
              <a:rPr lang="en-US" smtClean="0"/>
              <a:t>5/23/2025</a:t>
            </a:fld>
            <a:endParaRPr lang="en-US"/>
          </a:p>
        </p:txBody>
      </p:sp>
      <p:sp>
        <p:nvSpPr>
          <p:cNvPr id="5" name="Footer Placeholder 4">
            <a:extLst>
              <a:ext uri="{FF2B5EF4-FFF2-40B4-BE49-F238E27FC236}">
                <a16:creationId xmlns:a16="http://schemas.microsoft.com/office/drawing/2014/main" id="{6C777CD9-B51A-2AA4-5BB0-D40C07E06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56D579-E416-0C86-1CE3-A7AB0999704F}"/>
              </a:ext>
            </a:extLst>
          </p:cNvPr>
          <p:cNvSpPr>
            <a:spLocks noGrp="1"/>
          </p:cNvSpPr>
          <p:nvPr>
            <p:ph type="sldNum" sz="quarter" idx="12"/>
          </p:nvPr>
        </p:nvSpPr>
        <p:spPr/>
        <p:txBody>
          <a:bodyPr/>
          <a:lstStyle/>
          <a:p>
            <a:fld id="{A4B4A559-55DD-4C7F-9A3C-D586007C939C}" type="slidenum">
              <a:rPr lang="en-US" smtClean="0"/>
              <a:t>‹#›</a:t>
            </a:fld>
            <a:endParaRPr lang="en-US"/>
          </a:p>
        </p:txBody>
      </p:sp>
    </p:spTree>
    <p:extLst>
      <p:ext uri="{BB962C8B-B14F-4D97-AF65-F5344CB8AC3E}">
        <p14:creationId xmlns:p14="http://schemas.microsoft.com/office/powerpoint/2010/main" val="20015695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a:t>Location   |</a:t>
            </a:r>
            <a:endParaRPr lang="en-GB"/>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a:t>Initial. Surname  |</a:t>
            </a:r>
            <a:endParaRPr lang="en-GB"/>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2185654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40267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1158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68231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0050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340858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6908422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64938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24617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a:t>Source: Xxx</a:t>
            </a:r>
          </a:p>
        </p:txBody>
      </p:sp>
    </p:spTree>
    <p:extLst>
      <p:ext uri="{BB962C8B-B14F-4D97-AF65-F5344CB8AC3E}">
        <p14:creationId xmlns:p14="http://schemas.microsoft.com/office/powerpoint/2010/main" val="8270706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25712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25844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712106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6389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1326490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601453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901636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9489314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930855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1771110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687526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6719753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a:t>Name Surname</a:t>
            </a:r>
            <a:endParaRPr lang="en-GB"/>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a:t>Directory</a:t>
            </a:r>
            <a:endParaRPr lang="en-GB"/>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a:t>+27 (0)21 XXX XXXX</a:t>
            </a:r>
            <a:endParaRPr lang="en-GB"/>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a:t>+27 (0)21 XXX XXXX</a:t>
            </a:r>
            <a:endParaRPr lang="en-GB"/>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a:t>Name.Surname@westerncape.gov.za</a:t>
            </a:r>
            <a:endParaRPr lang="en-GB"/>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2996910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1719537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1341120" y="6356351"/>
            <a:ext cx="2997973" cy="365125"/>
          </a:xfrm>
          <a:prstGeom prst="rect">
            <a:avLst/>
          </a:prstGeom>
        </p:spPr>
        <p:txBody>
          <a:bodyPr/>
          <a:lstStyle/>
          <a:p>
            <a:r>
              <a:rPr lang="en-US" err="1"/>
              <a:t>nfpa.org</a:t>
            </a:r>
            <a:endParaRPr lang="en-US"/>
          </a:p>
        </p:txBody>
      </p:sp>
      <p:sp>
        <p:nvSpPr>
          <p:cNvPr id="6" name="Slide Number Placeholder 5"/>
          <p:cNvSpPr>
            <a:spLocks noGrp="1"/>
          </p:cNvSpPr>
          <p:nvPr>
            <p:ph type="sldNum" sz="quarter" idx="12"/>
          </p:nvPr>
        </p:nvSpPr>
        <p:spPr>
          <a:xfrm>
            <a:off x="11170773" y="6468150"/>
            <a:ext cx="685867" cy="230832"/>
          </a:xfrm>
          <a:prstGeom prst="rect">
            <a:avLst/>
          </a:prstGeom>
        </p:spPr>
        <p:txBody>
          <a:bodyPr/>
          <a:lstStyle/>
          <a:p>
            <a:fld id="{78565E0F-8A53-514A-ACAD-798A577A52BF}" type="slidenum">
              <a:rPr lang="en-US" smtClean="0"/>
              <a:pPr/>
              <a:t>‹#›</a:t>
            </a:fld>
            <a:endParaRPr lang="en-US"/>
          </a:p>
        </p:txBody>
      </p:sp>
      <p:cxnSp>
        <p:nvCxnSpPr>
          <p:cNvPr id="9" name="Straight Connector 8"/>
          <p:cNvCxnSpPr/>
          <p:nvPr userDrawn="1"/>
        </p:nvCxnSpPr>
        <p:spPr>
          <a:xfrm rot="5400000">
            <a:off x="959941" y="6539045"/>
            <a:ext cx="419543" cy="2117"/>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0"/>
            <a:ext cx="12192000" cy="2746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3" name="Straight Connector 12"/>
          <p:cNvCxnSpPr/>
          <p:nvPr userDrawn="1"/>
        </p:nvCxnSpPr>
        <p:spPr>
          <a:xfrm>
            <a:off x="609600" y="1600200"/>
            <a:ext cx="10972800" cy="1588"/>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0" name="Picture 9" descr="NFPA_4c_logo.png"/>
          <p:cNvPicPr>
            <a:picLocks noChangeAspect="1"/>
          </p:cNvPicPr>
          <p:nvPr userDrawn="1"/>
        </p:nvPicPr>
        <p:blipFill>
          <a:blip r:embed="rId2"/>
          <a:stretch>
            <a:fillRect/>
          </a:stretch>
        </p:blipFill>
        <p:spPr>
          <a:xfrm>
            <a:off x="609600" y="6354920"/>
            <a:ext cx="457200" cy="342900"/>
          </a:xfrm>
          <a:prstGeom prst="rect">
            <a:avLst/>
          </a:prstGeom>
        </p:spPr>
      </p:pic>
    </p:spTree>
    <p:extLst>
      <p:ext uri="{BB962C8B-B14F-4D97-AF65-F5344CB8AC3E}">
        <p14:creationId xmlns:p14="http://schemas.microsoft.com/office/powerpoint/2010/main" val="1412540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2585688"/>
            <a:ext cx="12192000" cy="493486"/>
          </a:xfrm>
          <a:prstGeom prst="rect">
            <a:avLst/>
          </a:prstGeom>
        </p:spPr>
      </p:pic>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200">
                <a:solidFill>
                  <a:schemeClr val="bg1"/>
                </a:solidFill>
              </a:defRPr>
            </a:lvl1pPr>
          </a:lstStyle>
          <a:p>
            <a:fld id="{44DF0C3E-4E99-4E2E-BA98-3D852DE6B51F}" type="datetime3">
              <a:rPr lang="en-US" smtClean="0">
                <a:solidFill>
                  <a:prstClr val="white"/>
                </a:solidFill>
              </a:rPr>
              <a:pPr/>
              <a:t>23 May 2025</a:t>
            </a:fld>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2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200" b="0" baseline="0">
                <a:solidFill>
                  <a:schemeClr val="bg1"/>
                </a:solidFill>
              </a:defRPr>
            </a:lvl1pPr>
          </a:lstStyle>
          <a:p>
            <a:pPr lvl="0"/>
            <a:r>
              <a:rPr lang="en-US" dirty="0"/>
              <a:t>Initial. Surname  |</a:t>
            </a:r>
            <a:endParaRPr lang="en-GB" dirty="0"/>
          </a:p>
        </p:txBody>
      </p:sp>
      <p:pic>
        <p:nvPicPr>
          <p:cNvPr id="1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421081" y="382085"/>
            <a:ext cx="3072171" cy="8727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04659" y="333172"/>
            <a:ext cx="3451981" cy="970610"/>
          </a:xfrm>
          <a:prstGeom prst="rect">
            <a:avLst/>
          </a:prstGeom>
        </p:spPr>
      </p:pic>
    </p:spTree>
    <p:extLst>
      <p:ext uri="{BB962C8B-B14F-4D97-AF65-F5344CB8AC3E}">
        <p14:creationId xmlns:p14="http://schemas.microsoft.com/office/powerpoint/2010/main" val="23355245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574915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1"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15985015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29333631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39427501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1"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10804991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7241434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160423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25229787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pic>
        <p:nvPicPr>
          <p:cNvPr id="10"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1"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30847865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4" name="Picture 13"/>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19943294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4"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42356997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1759437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chemeClr val="tx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solidFill>
            <a:schemeClr val="tx2"/>
          </a:solid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6200" y="5516881"/>
            <a:ext cx="12115800" cy="170799"/>
          </a:xfrm>
          <a:prstGeom prst="rect">
            <a:avLst/>
          </a:prstGeom>
        </p:spPr>
      </p:pic>
      <p:pic>
        <p:nvPicPr>
          <p:cNvPr id="12" name="Picture 107" descr="C:\Users\Conny\Desktop\WCG\WCG - Logo\PNG\Logos blue\WCG - Logo - General - Blu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5132" y="6149079"/>
            <a:ext cx="1479157" cy="3462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28448" y="6203070"/>
            <a:ext cx="1348552" cy="379178"/>
          </a:xfrm>
          <a:prstGeom prst="rect">
            <a:avLst/>
          </a:prstGeom>
        </p:spPr>
      </p:pic>
    </p:spTree>
    <p:extLst>
      <p:ext uri="{BB962C8B-B14F-4D97-AF65-F5344CB8AC3E}">
        <p14:creationId xmlns:p14="http://schemas.microsoft.com/office/powerpoint/2010/main" val="37865062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23215728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4"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3706484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32322946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39602541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4" name="Picture 13"/>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14890162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4"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22297366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40225808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18" t="22957" r="36629" b="62083"/>
          <a:stretch/>
        </p:blipFill>
        <p:spPr>
          <a:xfrm>
            <a:off x="9210494" y="6165304"/>
            <a:ext cx="2166093" cy="593718"/>
          </a:xfrm>
          <a:prstGeom prst="rect">
            <a:avLst/>
          </a:prstGeom>
        </p:spPr>
      </p:pic>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dirty="0">
                <a:solidFill>
                  <a:srgbClr val="998F86"/>
                </a:solidFill>
              </a:rPr>
              <a:t>Go to Insert &gt;Enter presentation name into footer field</a:t>
            </a:r>
            <a:endParaRPr lang="en-GB" dirty="0">
              <a:solidFill>
                <a:srgbClr val="998F86"/>
              </a:solidFill>
            </a:endParaRPr>
          </a:p>
        </p:txBody>
      </p:sp>
    </p:spTree>
    <p:extLst>
      <p:ext uri="{BB962C8B-B14F-4D97-AF65-F5344CB8AC3E}">
        <p14:creationId xmlns:p14="http://schemas.microsoft.com/office/powerpoint/2010/main" val="21069230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329B"/>
        </a:solidFill>
        <a:effectLst/>
      </p:bgPr>
    </p:bg>
    <p:spTree>
      <p:nvGrpSpPr>
        <p:cNvPr id="1" name=""/>
        <p:cNvGrpSpPr/>
        <p:nvPr/>
      </p:nvGrpSpPr>
      <p:grpSpPr>
        <a:xfrm>
          <a:off x="0" y="0"/>
          <a:ext cx="0" cy="0"/>
          <a:chOff x="0" y="0"/>
          <a:chExt cx="0" cy="0"/>
        </a:xfrm>
      </p:grpSpPr>
      <p:grpSp>
        <p:nvGrpSpPr>
          <p:cNvPr id="22" name="Group 21"/>
          <p:cNvGrpSpPr/>
          <p:nvPr userDrawn="1"/>
        </p:nvGrpSpPr>
        <p:grpSpPr>
          <a:xfrm>
            <a:off x="2913435" y="1790072"/>
            <a:ext cx="6336704" cy="2880320"/>
            <a:chOff x="3635896" y="3356992"/>
            <a:chExt cx="4752528" cy="2880320"/>
          </a:xfrm>
          <a:effectLst>
            <a:outerShdw blurRad="50800" dist="38100" dir="2700000" algn="tl" rotWithShape="0">
              <a:prstClr val="black">
                <a:alpha val="40000"/>
              </a:prstClr>
            </a:outerShdw>
          </a:effectLst>
        </p:grpSpPr>
        <p:sp>
          <p:nvSpPr>
            <p:cNvPr id="2" name="Rectangle 1"/>
            <p:cNvSpPr/>
            <p:nvPr userDrawn="1"/>
          </p:nvSpPr>
          <p:spPr>
            <a:xfrm>
              <a:off x="3635896" y="3356992"/>
              <a:ext cx="4752528"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pic>
          <p:nvPicPr>
            <p:cNvPr id="11" name="Picture 10"/>
            <p:cNvPicPr>
              <a:picLocks noChangeAspect="1"/>
            </p:cNvPicPr>
            <p:nvPr userDrawn="1">
              <p:custDataLst>
                <p:tags r:id="rId1"/>
              </p:custDataLst>
            </p:nvPr>
          </p:nvPicPr>
          <p:blipFill rotWithShape="1">
            <a:blip r:embed="rId3" cstate="print">
              <a:extLst>
                <a:ext uri="{28A0092B-C50C-407E-A947-70E740481C1C}">
                  <a14:useLocalDpi xmlns:a14="http://schemas.microsoft.com/office/drawing/2010/main" val="0"/>
                </a:ext>
              </a:extLst>
            </a:blip>
            <a:srcRect/>
            <a:stretch/>
          </p:blipFill>
          <p:spPr>
            <a:xfrm>
              <a:off x="4125978" y="4761028"/>
              <a:ext cx="4262446" cy="334548"/>
            </a:xfrm>
            <a:prstGeom prst="rect">
              <a:avLst/>
            </a:prstGeom>
          </p:spPr>
        </p:pic>
      </p:gr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pic>
        <p:nvPicPr>
          <p:cNvPr id="21"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46701" y="1734838"/>
            <a:ext cx="3790448" cy="1082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spTree>
    <p:extLst>
      <p:ext uri="{BB962C8B-B14F-4D97-AF65-F5344CB8AC3E}">
        <p14:creationId xmlns:p14="http://schemas.microsoft.com/office/powerpoint/2010/main" val="26915032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329B"/>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3223801"/>
            <a:ext cx="12192000" cy="246743"/>
          </a:xfrm>
          <a:prstGeom prst="rect">
            <a:avLst/>
          </a:prstGeom>
        </p:spPr>
      </p:pic>
    </p:spTree>
    <p:extLst>
      <p:ext uri="{BB962C8B-B14F-4D97-AF65-F5344CB8AC3E}">
        <p14:creationId xmlns:p14="http://schemas.microsoft.com/office/powerpoint/2010/main" val="28661370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248400"/>
            <a:ext cx="2844800" cy="45720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5390774" y="6468150"/>
            <a:ext cx="5518097" cy="230832"/>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a:xfrm>
            <a:off x="11170773" y="6468150"/>
            <a:ext cx="685867" cy="230832"/>
          </a:xfrm>
          <a:prstGeom prst="rect">
            <a:avLst/>
          </a:prstGeom>
        </p:spPr>
        <p:txBody>
          <a:bodyPr/>
          <a:lstStyle>
            <a:lvl1pPr>
              <a:defRPr/>
            </a:lvl1pPr>
          </a:lstStyle>
          <a:p>
            <a:fld id="{5F9AE81C-4415-4095-9946-B233816D622F}" type="slidenum">
              <a:rPr lang="en-US" altLang="en-US"/>
              <a:pPr/>
              <a:t>‹#›</a:t>
            </a:fld>
            <a:endParaRPr lang="en-US" altLang="en-US"/>
          </a:p>
        </p:txBody>
      </p:sp>
    </p:spTree>
    <p:extLst>
      <p:ext uri="{BB962C8B-B14F-4D97-AF65-F5344CB8AC3E}">
        <p14:creationId xmlns:p14="http://schemas.microsoft.com/office/powerpoint/2010/main" val="3142193626"/>
      </p:ext>
    </p:extLst>
  </p:cSld>
  <p:clrMapOvr>
    <a:masterClrMapping/>
  </p:clrMapOvr>
  <p:transition>
    <p:blinds/>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341120" y="6356351"/>
            <a:ext cx="2997973" cy="365125"/>
          </a:xfrm>
          <a:prstGeom prst="rect">
            <a:avLst/>
          </a:prstGeom>
        </p:spPr>
        <p:txBody>
          <a:bodyPr/>
          <a:lstStyle/>
          <a:p>
            <a:r>
              <a:rPr lang="en-US" dirty="0" err="1"/>
              <a:t>nfpa.org</a:t>
            </a:r>
            <a:endParaRPr lang="en-US" dirty="0"/>
          </a:p>
        </p:txBody>
      </p:sp>
      <p:sp>
        <p:nvSpPr>
          <p:cNvPr id="6" name="Slide Number Placeholder 5"/>
          <p:cNvSpPr>
            <a:spLocks noGrp="1"/>
          </p:cNvSpPr>
          <p:nvPr>
            <p:ph type="sldNum" sz="quarter" idx="12"/>
          </p:nvPr>
        </p:nvSpPr>
        <p:spPr>
          <a:xfrm>
            <a:off x="11170773" y="6468150"/>
            <a:ext cx="685867" cy="230832"/>
          </a:xfrm>
          <a:prstGeom prst="rect">
            <a:avLst/>
          </a:prstGeom>
        </p:spPr>
        <p:txBody>
          <a:bodyPr/>
          <a:lstStyle/>
          <a:p>
            <a:fld id="{78565E0F-8A53-514A-ACAD-798A577A52BF}" type="slidenum">
              <a:rPr lang="en-US" smtClean="0"/>
              <a:pPr/>
              <a:t>‹#›</a:t>
            </a:fld>
            <a:endParaRPr lang="en-US"/>
          </a:p>
        </p:txBody>
      </p:sp>
      <p:cxnSp>
        <p:nvCxnSpPr>
          <p:cNvPr id="9" name="Straight Connector 8"/>
          <p:cNvCxnSpPr/>
          <p:nvPr userDrawn="1"/>
        </p:nvCxnSpPr>
        <p:spPr>
          <a:xfrm rot="5400000">
            <a:off x="959941" y="6539045"/>
            <a:ext cx="419543" cy="2117"/>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0"/>
            <a:ext cx="12192000" cy="2746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3" name="Straight Connector 12"/>
          <p:cNvCxnSpPr/>
          <p:nvPr userDrawn="1"/>
        </p:nvCxnSpPr>
        <p:spPr>
          <a:xfrm>
            <a:off x="609600" y="1600200"/>
            <a:ext cx="10972800" cy="1588"/>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0" name="Picture 9" descr="NFPA_4c_logo.png"/>
          <p:cNvPicPr>
            <a:picLocks noChangeAspect="1"/>
          </p:cNvPicPr>
          <p:nvPr userDrawn="1"/>
        </p:nvPicPr>
        <p:blipFill>
          <a:blip r:embed="rId2"/>
          <a:stretch>
            <a:fillRect/>
          </a:stretch>
        </p:blipFill>
        <p:spPr>
          <a:xfrm>
            <a:off x="609600" y="6354920"/>
            <a:ext cx="457200" cy="342900"/>
          </a:xfrm>
          <a:prstGeom prst="rect">
            <a:avLst/>
          </a:prstGeom>
        </p:spPr>
      </p:pic>
    </p:spTree>
    <p:extLst>
      <p:ext uri="{BB962C8B-B14F-4D97-AF65-F5344CB8AC3E}">
        <p14:creationId xmlns:p14="http://schemas.microsoft.com/office/powerpoint/2010/main" val="29940353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18764247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753348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492677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4863864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751077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53779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9256671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632707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796006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3623705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2001020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71329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42523686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0984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096057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4778411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523978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9008461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892100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7357214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2083660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6499494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165121309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233450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 y="0"/>
            <a:ext cx="12190095" cy="6858000"/>
          </a:xfrm>
          <a:prstGeom prst="rect">
            <a:avLst/>
          </a:prstGeom>
        </p:spPr>
      </p:pic>
      <p:sp>
        <p:nvSpPr>
          <p:cNvPr id="2" name="Title 1"/>
          <p:cNvSpPr>
            <a:spLocks noGrp="1"/>
          </p:cNvSpPr>
          <p:nvPr>
            <p:ph type="ctrTitle" hasCustomPrompt="1"/>
          </p:nvPr>
        </p:nvSpPr>
        <p:spPr>
          <a:xfrm>
            <a:off x="393701" y="180976"/>
            <a:ext cx="11341100" cy="876300"/>
          </a:xfrm>
          <a:prstGeom prst="rect">
            <a:avLst/>
          </a:prstGeom>
        </p:spPr>
        <p:txBody>
          <a:bodyPr anchor="ctr">
            <a:normAutofit/>
          </a:bodyPr>
          <a:lstStyle>
            <a:lvl1pPr algn="l">
              <a:defRPr sz="2800" b="1">
                <a:solidFill>
                  <a:srgbClr val="003399"/>
                </a:solidFill>
                <a:latin typeface="Century Gothic" pitchFamily="34" charset="0"/>
              </a:defRPr>
            </a:lvl1pPr>
          </a:lstStyle>
          <a:p>
            <a:r>
              <a:rPr lang="en-US" dirty="0"/>
              <a:t>Heading</a:t>
            </a:r>
            <a:endParaRPr lang="en-ZA" dirty="0"/>
          </a:p>
        </p:txBody>
      </p:sp>
      <p:sp>
        <p:nvSpPr>
          <p:cNvPr id="3" name="Subtitle 2"/>
          <p:cNvSpPr>
            <a:spLocks noGrp="1"/>
          </p:cNvSpPr>
          <p:nvPr>
            <p:ph type="subTitle" idx="1" hasCustomPrompt="1"/>
          </p:nvPr>
        </p:nvSpPr>
        <p:spPr>
          <a:xfrm>
            <a:off x="393701" y="1266826"/>
            <a:ext cx="11341100" cy="4524375"/>
          </a:xfrm>
          <a:prstGeom prst="rect">
            <a:avLst/>
          </a:prstGeom>
        </p:spPr>
        <p:txBody>
          <a:bodyPr>
            <a:normAutofit/>
          </a:bodyPr>
          <a:lstStyle>
            <a:lvl1pPr marL="0" indent="0" algn="l">
              <a:buNone/>
              <a:defRPr sz="1800">
                <a:solidFill>
                  <a:schemeClr val="tx1"/>
                </a:solidFill>
                <a:latin typeface="Century Gothic" pitchFamily="34" charset="0"/>
              </a:defRPr>
            </a:lvl1pPr>
            <a:lvl2pPr marL="180975" indent="-180975" algn="l">
              <a:buFont typeface="Arial" pitchFamily="34" charset="0"/>
              <a:buChar char="•"/>
              <a:defRPr sz="1400">
                <a:solidFill>
                  <a:schemeClr val="tx1"/>
                </a:solidFill>
                <a:latin typeface="Century Gothic" pitchFamily="34" charset="0"/>
              </a:defRPr>
            </a:lvl2pPr>
            <a:lvl3pPr marL="914400" indent="0" algn="l">
              <a:buNone/>
              <a:defRPr>
                <a:solidFill>
                  <a:schemeClr val="tx1">
                    <a:tint val="75000"/>
                  </a:schemeClr>
                </a:solidFill>
              </a:defRPr>
            </a:lvl3pPr>
            <a:lvl4pPr marL="1371600" indent="0" algn="l">
              <a:buNone/>
              <a:defRPr>
                <a:solidFill>
                  <a:schemeClr val="tx1">
                    <a:tint val="75000"/>
                  </a:schemeClr>
                </a:solidFill>
              </a:defRPr>
            </a:lvl4pPr>
            <a:lvl5pPr marL="1828800" indent="0" algn="l">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Sub-heading</a:t>
            </a:r>
          </a:p>
          <a:p>
            <a:pPr lvl="1"/>
            <a:r>
              <a:rPr lang="en-US" dirty="0"/>
              <a:t>text</a:t>
            </a:r>
          </a:p>
        </p:txBody>
      </p:sp>
    </p:spTree>
    <p:extLst>
      <p:ext uri="{BB962C8B-B14F-4D97-AF65-F5344CB8AC3E}">
        <p14:creationId xmlns:p14="http://schemas.microsoft.com/office/powerpoint/2010/main" val="19758108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37"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1.xml"/><Relationship Id="rId36"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tags" Target="../tags/tag3.xml"/><Relationship Id="rId35" Type="http://schemas.openxmlformats.org/officeDocument/2006/relationships/image" Target="../media/image3.png"/><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theme" Target="../theme/theme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34" Type="http://schemas.openxmlformats.org/officeDocument/2006/relationships/image" Target="../media/image3.png"/><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image" Target="../media/image2.png"/><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tags" Target="../tags/tag27.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image" Target="../media/image1.emf"/><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ags" Target="../tags/tag26.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oleObject" Target="../embeddings/oleObject1.bin"/><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ags" Target="../tags/tag25.xml"/><Relationship Id="rId30" Type="http://schemas.openxmlformats.org/officeDocument/2006/relationships/tags" Target="../tags/tag28.xml"/><Relationship Id="rId35" Type="http://schemas.openxmlformats.org/officeDocument/2006/relationships/image" Target="../media/image5.png"/><Relationship Id="rId8"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image" Target="../media/image5.png"/><Relationship Id="rId21" Type="http://schemas.openxmlformats.org/officeDocument/2006/relationships/slideLayout" Target="../slideLayouts/slideLayout72.xml"/><Relationship Id="rId34" Type="http://schemas.openxmlformats.org/officeDocument/2006/relationships/tags" Target="../tags/tag75.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tags" Target="../tags/tag74.xml"/><Relationship Id="rId38" Type="http://schemas.openxmlformats.org/officeDocument/2006/relationships/image" Target="../media/image15.png"/><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tags" Target="../tags/tag70.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tags" Target="../tags/tag73.xml"/><Relationship Id="rId37" Type="http://schemas.openxmlformats.org/officeDocument/2006/relationships/image" Target="../media/image14.jpe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tags" Target="../tags/tag69.xml"/><Relationship Id="rId36" Type="http://schemas.openxmlformats.org/officeDocument/2006/relationships/image" Target="../media/image1.emf"/><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tags" Target="../tags/tag7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theme" Target="../theme/theme3.xml"/><Relationship Id="rId30" Type="http://schemas.openxmlformats.org/officeDocument/2006/relationships/tags" Target="../tags/tag71.xml"/><Relationship Id="rId35" Type="http://schemas.openxmlformats.org/officeDocument/2006/relationships/oleObject" Target="../embeddings/oleObject2.bin"/><Relationship Id="rId8" Type="http://schemas.openxmlformats.org/officeDocument/2006/relationships/slideLayout" Target="../slideLayouts/slideLayout59.xml"/><Relationship Id="rId3"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theme" Target="../theme/theme4.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34" Type="http://schemas.openxmlformats.org/officeDocument/2006/relationships/image" Target="../media/image3.png"/><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image" Target="../media/image2.png"/><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tags" Target="../tags/tag11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image" Target="../media/image1.emf"/><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tags" Target="../tags/tag118.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31" Type="http://schemas.openxmlformats.org/officeDocument/2006/relationships/oleObject" Target="../embeddings/oleObject1.bin"/><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tags" Target="../tags/tag117.xml"/><Relationship Id="rId30" Type="http://schemas.openxmlformats.org/officeDocument/2006/relationships/tags" Target="../tags/tag120.xml"/><Relationship Id="rId35" Type="http://schemas.openxmlformats.org/officeDocument/2006/relationships/image" Target="../media/image5.png"/><Relationship Id="rId8"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8"/>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2" imgW="360" imgH="360" progId="">
                  <p:embed/>
                </p:oleObj>
              </mc:Choice>
              <mc:Fallback>
                <p:oleObj name="think-cell Slide" r:id="rId32" imgW="360" imgH="360" progId="">
                  <p:embed/>
                  <p:pic>
                    <p:nvPicPr>
                      <p:cNvPr id="10" name="Object 9" hidden="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9"/>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30"/>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pic>
        <p:nvPicPr>
          <p:cNvPr id="11" name="Picture 115"/>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pic>
        <p:nvPicPr>
          <p:cNvPr id="7" name="Picture 6">
            <a:extLst>
              <a:ext uri="{FF2B5EF4-FFF2-40B4-BE49-F238E27FC236}">
                <a16:creationId xmlns:a16="http://schemas.microsoft.com/office/drawing/2014/main" id="{1BA9A034-8AD1-41E5-834B-0ACCF519681E}"/>
              </a:ext>
            </a:extLst>
          </p:cNvPr>
          <p:cNvPicPr>
            <a:picLocks noChangeAspect="1"/>
          </p:cNvPicPr>
          <p:nvPr userDrawn="1"/>
        </p:nvPicPr>
        <p:blipFill>
          <a:blip r:embed="rId36" cstate="print">
            <a:extLst>
              <a:ext uri="{28A0092B-C50C-407E-A947-70E740481C1C}">
                <a14:useLocalDpi xmlns:a14="http://schemas.microsoft.com/office/drawing/2010/main" val="0"/>
              </a:ext>
            </a:extLst>
          </a:blip>
          <a:srcRect/>
          <a:stretch/>
        </p:blipFill>
        <p:spPr>
          <a:xfrm>
            <a:off x="11157925" y="6284296"/>
            <a:ext cx="766798" cy="399081"/>
          </a:xfrm>
          <a:prstGeom prst="rect">
            <a:avLst/>
          </a:prstGeom>
        </p:spPr>
      </p:pic>
      <p:sp>
        <p:nvSpPr>
          <p:cNvPr id="8" name="Footer Placeholder 4">
            <a:extLst>
              <a:ext uri="{FF2B5EF4-FFF2-40B4-BE49-F238E27FC236}">
                <a16:creationId xmlns:a16="http://schemas.microsoft.com/office/drawing/2014/main" id="{D1B0CBBD-98D2-43C4-845D-AE28CC4AB7C9}"/>
              </a:ext>
            </a:extLst>
          </p:cNvPr>
          <p:cNvSpPr>
            <a:spLocks noGrp="1"/>
          </p:cNvSpPr>
          <p:nvPr>
            <p:ph type="ftr" sz="quarter" idx="3"/>
            <p:custDataLst>
              <p:tags r:id="rId3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748" r:id="rId25"/>
    <p:sldLayoutId id="2147483749" r:id="rId26"/>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7"/>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7"/>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1" imgW="360" imgH="360" progId="">
                  <p:embed/>
                </p:oleObj>
              </mc:Choice>
              <mc:Fallback>
                <p:oleObj name="think-cell Slide" r:id="rId31" imgW="360" imgH="360" progId="">
                  <p:embed/>
                  <p:pic>
                    <p:nvPicPr>
                      <p:cNvPr id="10" name="Object 9" hidden="1"/>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8"/>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a:p>
        </p:txBody>
      </p:sp>
      <p:sp>
        <p:nvSpPr>
          <p:cNvPr id="3" name="Text Placeholder 2"/>
          <p:cNvSpPr>
            <a:spLocks noGrp="1"/>
          </p:cNvSpPr>
          <p:nvPr>
            <p:ph type="body" idx="1"/>
            <p:custDataLst>
              <p:tags r:id="rId29"/>
            </p:custDataLst>
          </p:nvPr>
        </p:nvSpPr>
        <p:spPr>
          <a:xfrm>
            <a:off x="393701" y="1196752"/>
            <a:ext cx="11462940" cy="4883466"/>
          </a:xfrm>
          <a:prstGeom prst="rect">
            <a:avLst/>
          </a:prstGeom>
        </p:spPr>
        <p:txBody>
          <a:bodyPr vert="horz" lIns="72000" tIns="72000" rIns="72000" bIns="72000" rtlCol="0">
            <a:normAutofit/>
          </a:bodyPr>
          <a:lstStyle/>
          <a:p>
            <a:pPr lvl="0"/>
            <a:r>
              <a:rPr lang="en-US"/>
              <a:t>First Text Level</a:t>
            </a:r>
          </a:p>
          <a:p>
            <a:pPr lvl="1"/>
            <a:r>
              <a:rPr lang="en-US"/>
              <a:t>Second</a:t>
            </a:r>
          </a:p>
          <a:p>
            <a:pPr lvl="2"/>
            <a:r>
              <a:rPr lang="en-US"/>
              <a:t>Third</a:t>
            </a:r>
          </a:p>
          <a:p>
            <a:pPr lvl="3"/>
            <a:r>
              <a:rPr lang="en-US"/>
              <a:t>Fourth</a:t>
            </a:r>
          </a:p>
          <a:p>
            <a:pPr lvl="4"/>
            <a:r>
              <a:rPr lang="en-US"/>
              <a:t>Fifth</a:t>
            </a:r>
          </a:p>
        </p:txBody>
      </p:sp>
      <p:sp>
        <p:nvSpPr>
          <p:cNvPr id="6" name="Slide Number Placeholder 5"/>
          <p:cNvSpPr>
            <a:spLocks noGrp="1"/>
          </p:cNvSpPr>
          <p:nvPr>
            <p:ph type="sldNum" sz="quarter" idx="4"/>
            <p:custDataLst>
              <p:tags r:id="rId30"/>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192719451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47" r:id="rId25"/>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5"/>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8"/>
            </p:custDataLst>
            <p:extLst>
              <p:ext uri="{D42A27DB-BD31-4B8C-83A1-F6EECF244321}">
                <p14:modId xmlns:p14="http://schemas.microsoft.com/office/powerpoint/2010/main" val="3389336407"/>
              </p:ext>
            </p:ext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5" imgW="270" imgH="270" progId="TCLayout.ActiveDocument.1">
                  <p:embed/>
                </p:oleObj>
              </mc:Choice>
              <mc:Fallback>
                <p:oleObj name="think-cell Slide" r:id="rId35" imgW="270" imgH="270" progId="TCLayout.ActiveDocument.1">
                  <p:embed/>
                  <p:pic>
                    <p:nvPicPr>
                      <p:cNvPr id="10" name="Object 9" hidden="1"/>
                      <p:cNvPicPr/>
                      <p:nvPr/>
                    </p:nvPicPr>
                    <p:blipFill>
                      <a:blip r:embed="rId36"/>
                      <a:stretch>
                        <a:fillRect/>
                      </a:stretch>
                    </p:blipFill>
                    <p:spPr>
                      <a:xfrm>
                        <a:off x="0" y="0"/>
                        <a:ext cx="211667" cy="158750"/>
                      </a:xfrm>
                      <a:prstGeom prst="rect">
                        <a:avLst/>
                      </a:prstGeom>
                    </p:spPr>
                  </p:pic>
                </p:oleObj>
              </mc:Fallback>
            </mc:AlternateContent>
          </a:graphicData>
        </a:graphic>
      </p:graphicFrame>
      <p:pic>
        <p:nvPicPr>
          <p:cNvPr id="9" name="Picture 8"/>
          <p:cNvPicPr>
            <a:picLocks noChangeAspect="1"/>
          </p:cNvPicPr>
          <p:nvPr>
            <p:custDataLst>
              <p:tags r:id="rId29"/>
            </p:custDataLst>
          </p:nvPr>
        </p:nvPicPr>
        <p:blipFill rotWithShape="1">
          <a:blip r:embed="rId37" cstate="print">
            <a:extLst>
              <a:ext uri="{28A0092B-C50C-407E-A947-70E740481C1C}">
                <a14:useLocalDpi xmlns:a14="http://schemas.microsoft.com/office/drawing/2010/main" val="0"/>
              </a:ext>
            </a:extLst>
          </a:blip>
          <a:srcRect/>
          <a:stretch/>
        </p:blipFill>
        <p:spPr>
          <a:xfrm>
            <a:off x="0" y="740233"/>
            <a:ext cx="12192000" cy="377371"/>
          </a:xfrm>
          <a:prstGeom prst="rect">
            <a:avLst/>
          </a:prstGeom>
        </p:spPr>
      </p:pic>
      <p:sp>
        <p:nvSpPr>
          <p:cNvPr id="2" name="Title Placeholder 1"/>
          <p:cNvSpPr>
            <a:spLocks noGrp="1"/>
          </p:cNvSpPr>
          <p:nvPr>
            <p:ph type="title"/>
            <p:custDataLst>
              <p:tags r:id="rId30"/>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31"/>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32"/>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33"/>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r>
              <a:rPr lang="en-ZA">
                <a:solidFill>
                  <a:srgbClr val="998F86"/>
                </a:solidFill>
              </a:rPr>
              <a:t>Go to Insert &gt; Header &amp; Footer &gt; Enter presentation name into footer field</a:t>
            </a:r>
            <a:endParaRPr lang="en-GB" dirty="0">
              <a:solidFill>
                <a:srgbClr val="998F86"/>
              </a:solidFill>
            </a:endParaRPr>
          </a:p>
        </p:txBody>
      </p:sp>
      <p:sp>
        <p:nvSpPr>
          <p:cNvPr id="7" name="Rectangle 6"/>
          <p:cNvSpPr>
            <a:spLocks/>
          </p:cNvSpPr>
          <p:nvPr>
            <p:custDataLst>
              <p:tags r:id="rId34"/>
            </p:custDataLst>
          </p:nvPr>
        </p:nvSpPr>
        <p:spPr>
          <a:xfrm>
            <a:off x="2747964" y="6468150"/>
            <a:ext cx="2592288" cy="230832"/>
          </a:xfrm>
          <a:prstGeom prst="rect">
            <a:avLst/>
          </a:prstGeom>
        </p:spPr>
        <p:txBody>
          <a:bodyPr vert="horz" lIns="72000" tIns="72000" rIns="0" bIns="0" rtlCol="0" anchor="b"/>
          <a:lstStyle/>
          <a:p>
            <a:r>
              <a:rPr lang="en-US" sz="800" dirty="0">
                <a:solidFill>
                  <a:srgbClr val="998F86"/>
                </a:solidFill>
              </a:rPr>
              <a:t>© Western Cape Government 2012  |</a:t>
            </a:r>
            <a:endParaRPr lang="en-GB" sz="800" dirty="0">
              <a:solidFill>
                <a:srgbClr val="998F86"/>
              </a:solidFill>
            </a:endParaRPr>
          </a:p>
        </p:txBody>
      </p:sp>
      <p:pic>
        <p:nvPicPr>
          <p:cNvPr id="4" name="Picture 3"/>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335361" y="6194486"/>
            <a:ext cx="1986452" cy="564338"/>
          </a:xfrm>
          <a:prstGeom prst="rect">
            <a:avLst/>
          </a:prstGeom>
        </p:spPr>
      </p:pic>
    </p:spTree>
    <p:extLst>
      <p:ext uri="{BB962C8B-B14F-4D97-AF65-F5344CB8AC3E}">
        <p14:creationId xmlns:p14="http://schemas.microsoft.com/office/powerpoint/2010/main" val="350876398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Lst>
  <p:hf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9"/>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7"/>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1" imgW="360" imgH="360" progId="">
                  <p:embed/>
                </p:oleObj>
              </mc:Choice>
              <mc:Fallback>
                <p:oleObj name="think-cell Slide" r:id="rId31" imgW="360" imgH="360" progId="">
                  <p:embed/>
                  <p:pic>
                    <p:nvPicPr>
                      <p:cNvPr id="10" name="Object 9" hidden="1"/>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8"/>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9"/>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30"/>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185794001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6" r:id="rId25"/>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5"/>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51.xml"/><Relationship Id="rId6" Type="http://schemas.openxmlformats.org/officeDocument/2006/relationships/image" Target="../media/image30.png"/><Relationship Id="rId11" Type="http://schemas.openxmlformats.org/officeDocument/2006/relationships/image" Target="../media/image34.jpeg"/><Relationship Id="rId5" Type="http://schemas.openxmlformats.org/officeDocument/2006/relationships/image" Target="../media/image29.png"/><Relationship Id="rId10" Type="http://schemas.openxmlformats.org/officeDocument/2006/relationships/hyperlink" Target="http://www.africametro.com/editors-picks/economic-growth-east-africa-remains-strong-despite-drought" TargetMode="External"/><Relationship Id="rId4" Type="http://schemas.openxmlformats.org/officeDocument/2006/relationships/image" Target="../media/image28.jpeg"/><Relationship Id="rId9" Type="http://schemas.openxmlformats.org/officeDocument/2006/relationships/image" Target="../media/image33.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oleObject" Target="../embeddings/oleObject3.bin"/><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61.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41.xml"/><Relationship Id="rId1" Type="http://schemas.openxmlformats.org/officeDocument/2006/relationships/tags" Target="../tags/tag16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3.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6.xml"/><Relationship Id="rId1" Type="http://schemas.openxmlformats.org/officeDocument/2006/relationships/tags" Target="../tags/tag164.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elicopter with people from the rope&#10;&#10;Description automatically generated">
            <a:extLst>
              <a:ext uri="{FF2B5EF4-FFF2-40B4-BE49-F238E27FC236}">
                <a16:creationId xmlns:a16="http://schemas.microsoft.com/office/drawing/2014/main" id="{D724F93A-C733-5E81-BC60-B741F0372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08200"/>
            <a:ext cx="7108825" cy="4749801"/>
          </a:xfrm>
          <a:prstGeom prst="rect">
            <a:avLst/>
          </a:prstGeom>
        </p:spPr>
      </p:pic>
      <p:sp>
        <p:nvSpPr>
          <p:cNvPr id="4" name="Freeform 3">
            <a:extLst>
              <a:ext uri="{FF2B5EF4-FFF2-40B4-BE49-F238E27FC236}">
                <a16:creationId xmlns:a16="http://schemas.microsoft.com/office/drawing/2014/main" id="{44CD49EB-82B1-7F0E-742A-6776A68B9480}"/>
              </a:ext>
            </a:extLst>
          </p:cNvPr>
          <p:cNvSpPr/>
          <p:nvPr/>
        </p:nvSpPr>
        <p:spPr>
          <a:xfrm rot="10800000">
            <a:off x="270393" y="2285999"/>
            <a:ext cx="6873356" cy="4572000"/>
          </a:xfrm>
          <a:custGeom>
            <a:avLst/>
            <a:gdLst/>
            <a:ahLst/>
            <a:cxnLst/>
            <a:rect l="l" t="t" r="r" b="b"/>
            <a:pathLst>
              <a:path w="2432552" h="1913890">
                <a:moveTo>
                  <a:pt x="0" y="0"/>
                </a:moveTo>
                <a:lnTo>
                  <a:pt x="2432552" y="0"/>
                </a:lnTo>
                <a:lnTo>
                  <a:pt x="2432552" y="1913890"/>
                </a:lnTo>
                <a:lnTo>
                  <a:pt x="0" y="1913890"/>
                </a:lnTo>
                <a:close/>
              </a:path>
            </a:pathLst>
          </a:custGeom>
          <a:gradFill flip="none" rotWithShape="1">
            <a:gsLst>
              <a:gs pos="0">
                <a:schemeClr val="bg1">
                  <a:lumMod val="50000"/>
                  <a:alpha val="0"/>
                </a:schemeClr>
              </a:gs>
              <a:gs pos="57000">
                <a:srgbClr val="001484">
                  <a:alpha val="0"/>
                </a:srgbClr>
              </a:gs>
              <a:gs pos="100000">
                <a:srgbClr val="001484"/>
              </a:gs>
            </a:gsLst>
            <a:lin ang="10800000" scaled="0"/>
            <a:tileRect/>
          </a:gradFill>
        </p:spPr>
        <p:txBody>
          <a:bodyPr/>
          <a:lstStyle>
            <a:defPPr>
              <a:defRPr kern="0"/>
            </a:def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2" name="TextBox 11"/>
          <p:cNvSpPr txBox="1"/>
          <p:nvPr/>
        </p:nvSpPr>
        <p:spPr>
          <a:xfrm>
            <a:off x="6160655" y="6075097"/>
            <a:ext cx="551296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prstClr val="white"/>
                </a:solidFill>
                <a:effectLst/>
                <a:uLnTx/>
                <a:uFillTx/>
                <a:latin typeface="Century Gothic"/>
                <a:ea typeface="+mn-ea"/>
                <a:cs typeface="+mn-cs"/>
              </a:rPr>
              <a:t>                     C </a:t>
            </a:r>
            <a:r>
              <a:rPr lang="en-ZA" dirty="0">
                <a:solidFill>
                  <a:prstClr val="white"/>
                </a:solidFill>
                <a:latin typeface="Century Gothic"/>
              </a:rPr>
              <a:t>Deiner</a:t>
            </a:r>
            <a:r>
              <a:rPr kumimoji="0" lang="en-ZA" sz="1800" b="0" i="0" u="none" strike="noStrike" kern="1200" cap="none" spc="0" normalizeH="0" baseline="0" noProof="0" dirty="0">
                <a:ln>
                  <a:noFill/>
                </a:ln>
                <a:solidFill>
                  <a:prstClr val="white"/>
                </a:solidFill>
                <a:effectLst/>
                <a:uLnTx/>
                <a:uFillTx/>
                <a:latin typeface="Century Gothic"/>
                <a:ea typeface="+mn-ea"/>
                <a:cs typeface="+mn-cs"/>
              </a:rPr>
              <a:t>		</a:t>
            </a:r>
            <a:r>
              <a:rPr lang="en-ZA" dirty="0">
                <a:solidFill>
                  <a:prstClr val="white"/>
                </a:solidFill>
                <a:latin typeface="Century Gothic"/>
              </a:rPr>
              <a:t>28 May 2025</a:t>
            </a:r>
            <a:endParaRPr kumimoji="0" lang="en-ZA" sz="1800" b="0"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8" name="TextBox 7">
            <a:extLst>
              <a:ext uri="{FF2B5EF4-FFF2-40B4-BE49-F238E27FC236}">
                <a16:creationId xmlns:a16="http://schemas.microsoft.com/office/drawing/2014/main" id="{DD5BBE53-34E2-45CD-AF43-F27D9DB28635}"/>
              </a:ext>
            </a:extLst>
          </p:cNvPr>
          <p:cNvSpPr txBox="1"/>
          <p:nvPr/>
        </p:nvSpPr>
        <p:spPr>
          <a:xfrm>
            <a:off x="6914187" y="2652948"/>
            <a:ext cx="4759435"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prstClr val="white"/>
                </a:solidFill>
                <a:effectLst/>
                <a:uLnTx/>
                <a:uFillTx/>
                <a:latin typeface="Century Gothic"/>
                <a:ea typeface="+mn-ea"/>
                <a:cs typeface="+mn-cs"/>
              </a:rPr>
              <a:t>Department of Local Government</a:t>
            </a:r>
          </a:p>
        </p:txBody>
      </p:sp>
      <p:sp>
        <p:nvSpPr>
          <p:cNvPr id="6" name="Subtitle 2">
            <a:extLst>
              <a:ext uri="{FF2B5EF4-FFF2-40B4-BE49-F238E27FC236}">
                <a16:creationId xmlns:a16="http://schemas.microsoft.com/office/drawing/2014/main" id="{E2DE1ADA-EC83-8D98-0FB7-F6B27035FC1F}"/>
              </a:ext>
            </a:extLst>
          </p:cNvPr>
          <p:cNvSpPr>
            <a:spLocks noGrp="1"/>
          </p:cNvSpPr>
          <p:nvPr>
            <p:ph type="subTitle" idx="1"/>
          </p:nvPr>
        </p:nvSpPr>
        <p:spPr>
          <a:xfrm>
            <a:off x="623392" y="3525624"/>
            <a:ext cx="10945216" cy="1873674"/>
          </a:xfrm>
        </p:spPr>
        <p:txBody>
          <a:bodyPr>
            <a:normAutofit/>
          </a:bodyPr>
          <a:lstStyle/>
          <a:p>
            <a:r>
              <a:rPr lang="en-US" sz="3600" b="1" dirty="0"/>
              <a:t>Disaster Procurement: Challenges and Pitfalls</a:t>
            </a:r>
            <a:endParaRPr lang="en-ZA" sz="3600" b="1" dirty="0"/>
          </a:p>
          <a:p>
            <a:endParaRPr lang="en-ZA" sz="3200" b="0" dirty="0"/>
          </a:p>
          <a:p>
            <a:endParaRPr lang="en-ZA" sz="2800" dirty="0"/>
          </a:p>
        </p:txBody>
      </p:sp>
      <p:sp>
        <p:nvSpPr>
          <p:cNvPr id="2" name="TextBox 1">
            <a:extLst>
              <a:ext uri="{FF2B5EF4-FFF2-40B4-BE49-F238E27FC236}">
                <a16:creationId xmlns:a16="http://schemas.microsoft.com/office/drawing/2014/main" id="{442BDAEE-6F7F-CF66-116F-2DFA29C04342}"/>
              </a:ext>
            </a:extLst>
          </p:cNvPr>
          <p:cNvSpPr txBox="1"/>
          <p:nvPr/>
        </p:nvSpPr>
        <p:spPr>
          <a:xfrm>
            <a:off x="374072" y="5904830"/>
            <a:ext cx="5189695"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i="0" u="none" strike="noStrike" baseline="0">
                <a:latin typeface="CIDFont+F4"/>
              </a:rPr>
              <a:t>WESTERN CAPE PROCUREMENT CONFERENCE 2025</a:t>
            </a:r>
            <a:endParaRPr kumimoji="0" lang="en-ZA" sz="1800" b="0" i="0" u="none" strike="noStrike" kern="1200" cap="none" spc="0" normalizeH="0" baseline="0" noProof="0" dirty="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2889037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41123020-D3F5-E0E4-22E2-088C8814A0A5}"/>
              </a:ext>
            </a:extLst>
          </p:cNvPr>
          <p:cNvPicPr>
            <a:picLocks noChangeAspect="1"/>
          </p:cNvPicPr>
          <p:nvPr/>
        </p:nvPicPr>
        <p:blipFill rotWithShape="1">
          <a:blip r:embed="rId3"/>
          <a:srcRect l="30957" t="-127" r="9497" b="12140"/>
          <a:stretch/>
        </p:blipFill>
        <p:spPr>
          <a:xfrm>
            <a:off x="5703808" y="3352336"/>
            <a:ext cx="3865370" cy="3529448"/>
          </a:xfrm>
          <a:prstGeom prst="rect">
            <a:avLst/>
          </a:prstGeom>
        </p:spPr>
      </p:pic>
      <p:pic>
        <p:nvPicPr>
          <p:cNvPr id="9" name="Picture 8">
            <a:extLst>
              <a:ext uri="{FF2B5EF4-FFF2-40B4-BE49-F238E27FC236}">
                <a16:creationId xmlns:a16="http://schemas.microsoft.com/office/drawing/2014/main" id="{95D0AA8E-13CB-22BC-F86A-7B2C24563D5A}"/>
              </a:ext>
            </a:extLst>
          </p:cNvPr>
          <p:cNvPicPr>
            <a:picLocks noChangeAspect="1"/>
          </p:cNvPicPr>
          <p:nvPr/>
        </p:nvPicPr>
        <p:blipFill rotWithShape="1">
          <a:blip r:embed="rId3"/>
          <a:srcRect l="-167616" t="-146735" r="103778" b="100000"/>
          <a:stretch/>
        </p:blipFill>
        <p:spPr>
          <a:xfrm>
            <a:off x="3343275" y="1695450"/>
            <a:ext cx="5505450" cy="3105150"/>
          </a:xfrm>
          <a:prstGeom prst="rect">
            <a:avLst/>
          </a:prstGeom>
        </p:spPr>
      </p:pic>
      <p:pic>
        <p:nvPicPr>
          <p:cNvPr id="8" name="Picture 2" descr="C:\Users\mpluke\AppData\Local\Microsoft\Windows\Temporary Internet Files\Content.Outlook\0SFR1YK7\_DSC3654.jpg">
            <a:extLst>
              <a:ext uri="{FF2B5EF4-FFF2-40B4-BE49-F238E27FC236}">
                <a16:creationId xmlns:a16="http://schemas.microsoft.com/office/drawing/2014/main" id="{5861B518-5FCE-533C-2C40-16B923CEF94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4056"/>
          <a:stretch/>
        </p:blipFill>
        <p:spPr bwMode="auto">
          <a:xfrm>
            <a:off x="8022433" y="-12007"/>
            <a:ext cx="4169568" cy="3421162"/>
          </a:xfrm>
          <a:prstGeom prst="rect">
            <a:avLst/>
          </a:prstGeom>
          <a:extLst>
            <a:ext uri="{909E8E84-426E-40DD-AFC4-6F175D3DCCD1}">
              <a14:hiddenFill xmlns:a14="http://schemas.microsoft.com/office/drawing/2010/main">
                <a:solidFill>
                  <a:srgbClr val="FFFFFF"/>
                </a:solidFill>
              </a14:hiddenFill>
            </a:ext>
          </a:extLst>
        </p:spPr>
      </p:pic>
      <p:pic>
        <p:nvPicPr>
          <p:cNvPr id="13" name="Picture 5" descr="A person holding a sign&#10;&#10;Description automatically generated with medium confidence">
            <a:extLst>
              <a:ext uri="{FF2B5EF4-FFF2-40B4-BE49-F238E27FC236}">
                <a16:creationId xmlns:a16="http://schemas.microsoft.com/office/drawing/2014/main" id="{CA68CDFA-6F51-7107-BC6D-D8AF71BAEE5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596" t="13453" r="18292" b="18678"/>
          <a:stretch/>
        </p:blipFill>
        <p:spPr bwMode="auto">
          <a:xfrm>
            <a:off x="9434945" y="3388544"/>
            <a:ext cx="2790951" cy="349324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86A7F6D3-A7DA-BD93-2319-772A6CBB2B47}"/>
              </a:ext>
            </a:extLst>
          </p:cNvPr>
          <p:cNvPicPr>
            <a:picLocks noChangeAspect="1"/>
          </p:cNvPicPr>
          <p:nvPr/>
        </p:nvPicPr>
        <p:blipFill>
          <a:blip r:embed="rId6"/>
          <a:stretch>
            <a:fillRect/>
          </a:stretch>
        </p:blipFill>
        <p:spPr>
          <a:xfrm>
            <a:off x="1" y="3083600"/>
            <a:ext cx="3945466" cy="3789447"/>
          </a:xfrm>
          <a:prstGeom prst="rect">
            <a:avLst/>
          </a:prstGeom>
        </p:spPr>
      </p:pic>
      <p:pic>
        <p:nvPicPr>
          <p:cNvPr id="10" name="Picture 9" descr="Flood 2">
            <a:extLst>
              <a:ext uri="{FF2B5EF4-FFF2-40B4-BE49-F238E27FC236}">
                <a16:creationId xmlns:a16="http://schemas.microsoft.com/office/drawing/2014/main" id="{DAD6A49F-643F-E801-11AF-B28D14372DD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419" r="-4" b="-4"/>
          <a:stretch/>
        </p:blipFill>
        <p:spPr bwMode="auto">
          <a:xfrm>
            <a:off x="0" y="-12008"/>
            <a:ext cx="3945466" cy="33786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 picture containing sky, outdoor, mountain, clouds&#10;&#10;Description automatically generated">
            <a:extLst>
              <a:ext uri="{FF2B5EF4-FFF2-40B4-BE49-F238E27FC236}">
                <a16:creationId xmlns:a16="http://schemas.microsoft.com/office/drawing/2014/main" id="{B4E95418-3BD9-5A27-E77C-3B6512E993BA}"/>
              </a:ext>
            </a:extLst>
          </p:cNvPr>
          <p:cNvPicPr>
            <a:picLocks noChangeAspect="1"/>
          </p:cNvPicPr>
          <p:nvPr/>
        </p:nvPicPr>
        <p:blipFill rotWithShape="1">
          <a:blip r:embed="rId8"/>
          <a:srcRect l="3439" r="6877" b="-4"/>
          <a:stretch/>
        </p:blipFill>
        <p:spPr>
          <a:xfrm>
            <a:off x="5412378" y="17492"/>
            <a:ext cx="4114522" cy="3441008"/>
          </a:xfrm>
          <a:prstGeom prst="rect">
            <a:avLst/>
          </a:prstGeom>
        </p:spPr>
      </p:pic>
      <p:pic>
        <p:nvPicPr>
          <p:cNvPr id="4" name="Picture 21">
            <a:extLst>
              <a:ext uri="{FF2B5EF4-FFF2-40B4-BE49-F238E27FC236}">
                <a16:creationId xmlns:a16="http://schemas.microsoft.com/office/drawing/2014/main" id="{2DD5C417-47A2-6B0A-DD93-29794FDD00D6}"/>
              </a:ext>
            </a:extLst>
          </p:cNvPr>
          <p:cNvPicPr>
            <a:picLocks noChangeAspect="1"/>
          </p:cNvPicPr>
          <p:nvPr/>
        </p:nvPicPr>
        <p:blipFill rotWithShape="1">
          <a:blip r:embed="rId9">
            <a:extLst>
              <a:ext uri="{837473B0-CC2E-450A-ABE3-18F120FF3D39}">
                <a1611:picAttrSrcUrl xmlns:a1611="http://schemas.microsoft.com/office/drawing/2016/11/main" r:id="rId10"/>
              </a:ext>
            </a:extLst>
          </a:blip>
          <a:srcRect l="10264" t="1884" r="32941" b="2"/>
          <a:stretch/>
        </p:blipFill>
        <p:spPr>
          <a:xfrm>
            <a:off x="2773820" y="1"/>
            <a:ext cx="2929988" cy="3392084"/>
          </a:xfrm>
          <a:prstGeom prst="rect">
            <a:avLst/>
          </a:prstGeom>
        </p:spPr>
      </p:pic>
      <p:pic>
        <p:nvPicPr>
          <p:cNvPr id="6" name="Picture 5">
            <a:extLst>
              <a:ext uri="{FF2B5EF4-FFF2-40B4-BE49-F238E27FC236}">
                <a16:creationId xmlns:a16="http://schemas.microsoft.com/office/drawing/2014/main" id="{2ADA0D83-83E8-10E3-47BD-C6F6F6CE8617}"/>
              </a:ext>
            </a:extLst>
          </p:cNvPr>
          <p:cNvPicPr>
            <a:picLocks noChangeAspect="1"/>
          </p:cNvPicPr>
          <p:nvPr/>
        </p:nvPicPr>
        <p:blipFill rotWithShape="1">
          <a:blip r:embed="rId11">
            <a:extLst>
              <a:ext uri="{28A0092B-C50C-407E-A947-70E740481C1C}">
                <a14:useLocalDpi xmlns:a14="http://schemas.microsoft.com/office/drawing/2010/main" val="0"/>
              </a:ext>
            </a:extLst>
          </a:blip>
          <a:srcRect l="-7282" t="776" r="40083" b="911"/>
          <a:stretch/>
        </p:blipFill>
        <p:spPr>
          <a:xfrm>
            <a:off x="3343681" y="3409155"/>
            <a:ext cx="3211840" cy="3431353"/>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a:extLst>
              <a:ext uri="{FF2B5EF4-FFF2-40B4-BE49-F238E27FC236}">
                <a16:creationId xmlns:a16="http://schemas.microsoft.com/office/drawing/2014/main" id="{31D7A9B7-6EAF-9E98-9676-DE993AF50D31}"/>
              </a:ext>
            </a:extLst>
          </p:cNvPr>
          <p:cNvSpPr txBox="1"/>
          <p:nvPr/>
        </p:nvSpPr>
        <p:spPr>
          <a:xfrm>
            <a:off x="2769468" y="3009328"/>
            <a:ext cx="2900445" cy="382756"/>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Drought</a:t>
            </a:r>
          </a:p>
        </p:txBody>
      </p:sp>
      <p:sp>
        <p:nvSpPr>
          <p:cNvPr id="12" name="TextBox 11">
            <a:extLst>
              <a:ext uri="{FF2B5EF4-FFF2-40B4-BE49-F238E27FC236}">
                <a16:creationId xmlns:a16="http://schemas.microsoft.com/office/drawing/2014/main" id="{5A464E5B-159F-26B7-465B-63ECD9BDA51A}"/>
              </a:ext>
            </a:extLst>
          </p:cNvPr>
          <p:cNvSpPr txBox="1"/>
          <p:nvPr/>
        </p:nvSpPr>
        <p:spPr>
          <a:xfrm>
            <a:off x="-37844" y="2997319"/>
            <a:ext cx="2807309" cy="380085"/>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Floods</a:t>
            </a:r>
          </a:p>
        </p:txBody>
      </p:sp>
      <p:sp>
        <p:nvSpPr>
          <p:cNvPr id="14" name="TextBox 13">
            <a:extLst>
              <a:ext uri="{FF2B5EF4-FFF2-40B4-BE49-F238E27FC236}">
                <a16:creationId xmlns:a16="http://schemas.microsoft.com/office/drawing/2014/main" id="{84190D21-6EC5-DEE9-1B10-2CA441A4AA14}"/>
              </a:ext>
            </a:extLst>
          </p:cNvPr>
          <p:cNvSpPr txBox="1"/>
          <p:nvPr/>
        </p:nvSpPr>
        <p:spPr>
          <a:xfrm>
            <a:off x="9330576" y="6281544"/>
            <a:ext cx="2895320" cy="369332"/>
          </a:xfrm>
          <a:prstGeom prst="rect">
            <a:avLst/>
          </a:prstGeom>
          <a:solidFill>
            <a:schemeClr val="bg1">
              <a:alpha val="41000"/>
            </a:schemeClr>
          </a:solidFill>
        </p:spPr>
        <p:txBody>
          <a:bodyPr wrap="square" rtlCol="0">
            <a:spAutoFit/>
          </a:bodyPr>
          <a:lstStyle/>
          <a:p>
            <a:pPr algn="ctr"/>
            <a:r>
              <a:rPr lang="en-US" b="1" dirty="0">
                <a:solidFill>
                  <a:schemeClr val="tx2"/>
                </a:solidFill>
                <a:latin typeface="Century Gothic" panose="020B0502020202020204" pitchFamily="34" charset="0"/>
              </a:rPr>
              <a:t> Civil Unrest</a:t>
            </a:r>
          </a:p>
        </p:txBody>
      </p:sp>
      <p:sp>
        <p:nvSpPr>
          <p:cNvPr id="16" name="TextBox 15">
            <a:extLst>
              <a:ext uri="{FF2B5EF4-FFF2-40B4-BE49-F238E27FC236}">
                <a16:creationId xmlns:a16="http://schemas.microsoft.com/office/drawing/2014/main" id="{09F5C45D-723F-C1D0-C443-160C3E5985BD}"/>
              </a:ext>
            </a:extLst>
          </p:cNvPr>
          <p:cNvSpPr txBox="1"/>
          <p:nvPr/>
        </p:nvSpPr>
        <p:spPr>
          <a:xfrm>
            <a:off x="5690646" y="3019211"/>
            <a:ext cx="3867528" cy="369332"/>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Wildfires </a:t>
            </a:r>
          </a:p>
        </p:txBody>
      </p:sp>
      <p:sp>
        <p:nvSpPr>
          <p:cNvPr id="17" name="TextBox 16">
            <a:extLst>
              <a:ext uri="{FF2B5EF4-FFF2-40B4-BE49-F238E27FC236}">
                <a16:creationId xmlns:a16="http://schemas.microsoft.com/office/drawing/2014/main" id="{61511456-B04F-D689-3058-9A75D6857E3A}"/>
              </a:ext>
            </a:extLst>
          </p:cNvPr>
          <p:cNvSpPr txBox="1"/>
          <p:nvPr/>
        </p:nvSpPr>
        <p:spPr>
          <a:xfrm>
            <a:off x="9529877" y="3008072"/>
            <a:ext cx="2898720" cy="369332"/>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Structural fires </a:t>
            </a:r>
          </a:p>
        </p:txBody>
      </p:sp>
      <p:sp>
        <p:nvSpPr>
          <p:cNvPr id="18" name="TextBox 17">
            <a:extLst>
              <a:ext uri="{FF2B5EF4-FFF2-40B4-BE49-F238E27FC236}">
                <a16:creationId xmlns:a16="http://schemas.microsoft.com/office/drawing/2014/main" id="{E5ACC416-B06D-8C7E-4DB0-A39EDEEB1BA6}"/>
              </a:ext>
            </a:extLst>
          </p:cNvPr>
          <p:cNvSpPr txBox="1"/>
          <p:nvPr/>
        </p:nvSpPr>
        <p:spPr>
          <a:xfrm>
            <a:off x="-37843" y="6271557"/>
            <a:ext cx="3576048" cy="646331"/>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Human Communicable Diseases</a:t>
            </a:r>
          </a:p>
        </p:txBody>
      </p:sp>
      <p:sp>
        <p:nvSpPr>
          <p:cNvPr id="19" name="TextBox 18">
            <a:extLst>
              <a:ext uri="{FF2B5EF4-FFF2-40B4-BE49-F238E27FC236}">
                <a16:creationId xmlns:a16="http://schemas.microsoft.com/office/drawing/2014/main" id="{F79F72F7-708F-928E-0DF5-DB993F8D6DC3}"/>
              </a:ext>
            </a:extLst>
          </p:cNvPr>
          <p:cNvSpPr txBox="1"/>
          <p:nvPr/>
        </p:nvSpPr>
        <p:spPr>
          <a:xfrm>
            <a:off x="3538205" y="6272668"/>
            <a:ext cx="3034263" cy="646331"/>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Animal Communicable Diseases</a:t>
            </a:r>
          </a:p>
        </p:txBody>
      </p:sp>
      <p:sp>
        <p:nvSpPr>
          <p:cNvPr id="21" name="Title 3">
            <a:extLst>
              <a:ext uri="{FF2B5EF4-FFF2-40B4-BE49-F238E27FC236}">
                <a16:creationId xmlns:a16="http://schemas.microsoft.com/office/drawing/2014/main" id="{0DBCAB4E-747F-840A-C0F4-E71CBD315E6D}"/>
              </a:ext>
            </a:extLst>
          </p:cNvPr>
          <p:cNvSpPr txBox="1">
            <a:spLocks/>
          </p:cNvSpPr>
          <p:nvPr/>
        </p:nvSpPr>
        <p:spPr>
          <a:xfrm>
            <a:off x="-37844" y="-137159"/>
            <a:ext cx="12229844" cy="134112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effectLst>
                  <a:outerShdw blurRad="38100" dist="38100" dir="2700000" algn="tl">
                    <a:srgbClr val="000000">
                      <a:alpha val="43137"/>
                    </a:srgbClr>
                  </a:outerShdw>
                </a:effectLst>
              </a:rPr>
              <a:t>Current Disaster Landscape: </a:t>
            </a:r>
          </a:p>
          <a:p>
            <a:r>
              <a:rPr lang="en-US" sz="3600" b="1" dirty="0">
                <a:solidFill>
                  <a:schemeClr val="bg1"/>
                </a:solidFill>
                <a:effectLst>
                  <a:outerShdw blurRad="38100" dist="38100" dir="2700000" algn="tl">
                    <a:srgbClr val="000000">
                      <a:alpha val="43137"/>
                    </a:srgbClr>
                  </a:outerShdw>
                </a:effectLst>
              </a:rPr>
              <a:t>Major Disaster Incidents </a:t>
            </a:r>
          </a:p>
        </p:txBody>
      </p:sp>
      <p:sp>
        <p:nvSpPr>
          <p:cNvPr id="2" name="TextBox 1">
            <a:extLst>
              <a:ext uri="{FF2B5EF4-FFF2-40B4-BE49-F238E27FC236}">
                <a16:creationId xmlns:a16="http://schemas.microsoft.com/office/drawing/2014/main" id="{F0C96230-3D95-9649-C4F1-E36882047B5E}"/>
              </a:ext>
            </a:extLst>
          </p:cNvPr>
          <p:cNvSpPr txBox="1"/>
          <p:nvPr/>
        </p:nvSpPr>
        <p:spPr>
          <a:xfrm>
            <a:off x="6572468" y="6281545"/>
            <a:ext cx="2758108" cy="646331"/>
          </a:xfrm>
          <a:prstGeom prst="rect">
            <a:avLst/>
          </a:prstGeom>
          <a:solidFill>
            <a:schemeClr val="bg1">
              <a:alpha val="41000"/>
            </a:schemeClr>
          </a:solidFill>
        </p:spPr>
        <p:txBody>
          <a:bodyPr wrap="square" rtlCol="0">
            <a:spAutoFit/>
          </a:bodyPr>
          <a:lstStyle/>
          <a:p>
            <a:pPr algn="ctr"/>
            <a:r>
              <a:rPr lang="en-US" b="1">
                <a:solidFill>
                  <a:schemeClr val="tx2"/>
                </a:solidFill>
                <a:latin typeface="Century Gothic" panose="020B0502020202020204" pitchFamily="34" charset="0"/>
              </a:rPr>
              <a:t>Infrastructure </a:t>
            </a:r>
          </a:p>
          <a:p>
            <a:pPr algn="ctr"/>
            <a:r>
              <a:rPr lang="en-US" b="1">
                <a:solidFill>
                  <a:schemeClr val="tx2"/>
                </a:solidFill>
                <a:latin typeface="Century Gothic" panose="020B0502020202020204" pitchFamily="34" charset="0"/>
              </a:rPr>
              <a:t>failure </a:t>
            </a:r>
          </a:p>
        </p:txBody>
      </p:sp>
    </p:spTree>
    <p:extLst>
      <p:ext uri="{BB962C8B-B14F-4D97-AF65-F5344CB8AC3E}">
        <p14:creationId xmlns:p14="http://schemas.microsoft.com/office/powerpoint/2010/main" val="2144782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ADC07A-8A66-F4CE-8561-FAE1C8E1E971}"/>
              </a:ext>
            </a:extLst>
          </p:cNvPr>
          <p:cNvSpPr>
            <a:spLocks noGrp="1"/>
          </p:cNvSpPr>
          <p:nvPr>
            <p:ph type="title"/>
          </p:nvPr>
        </p:nvSpPr>
        <p:spPr/>
        <p:txBody>
          <a:bodyPr>
            <a:noAutofit/>
          </a:bodyPr>
          <a:lstStyle/>
          <a:p>
            <a:r>
              <a:rPr lang="en-US" i="1" dirty="0">
                <a:solidFill>
                  <a:srgbClr val="001484"/>
                </a:solidFill>
                <a:latin typeface="Century Gothic"/>
              </a:rPr>
              <a:t>Major Disaster Incidents for the past year 2023 to current date </a:t>
            </a:r>
            <a:r>
              <a:rPr kumimoji="0" lang="en-US" sz="3600" b="0" i="0" u="none" strike="noStrike" kern="1200" cap="none" spc="0" normalizeH="0" baseline="0" noProof="0" dirty="0">
                <a:ln>
                  <a:noFill/>
                </a:ln>
                <a:solidFill>
                  <a:srgbClr val="FFFFFF"/>
                </a:solidFill>
                <a:effectLst/>
                <a:uLnTx/>
                <a:uFillTx/>
                <a:latin typeface="Aptos Display" panose="02110004020202020204"/>
                <a:ea typeface="+mj-ea"/>
                <a:cs typeface="+mj-cs"/>
              </a:rPr>
              <a:t>to</a:t>
            </a:r>
            <a:endParaRPr lang="en-US" dirty="0"/>
          </a:p>
        </p:txBody>
      </p:sp>
      <p:sp>
        <p:nvSpPr>
          <p:cNvPr id="2" name="Text Placeholder 1">
            <a:extLst>
              <a:ext uri="{FF2B5EF4-FFF2-40B4-BE49-F238E27FC236}">
                <a16:creationId xmlns:a16="http://schemas.microsoft.com/office/drawing/2014/main" id="{6E27F353-62DC-5760-6C8D-2A488021F8F8}"/>
              </a:ext>
            </a:extLst>
          </p:cNvPr>
          <p:cNvSpPr>
            <a:spLocks noGrp="1"/>
          </p:cNvSpPr>
          <p:nvPr>
            <p:ph type="body" sz="quarter" idx="10"/>
          </p:nvPr>
        </p:nvSpPr>
        <p:spPr/>
        <p:txBody>
          <a:bodyPr/>
          <a:lstStyle/>
          <a:p>
            <a:endParaRPr lang="en-US"/>
          </a:p>
        </p:txBody>
      </p:sp>
      <p:sp>
        <p:nvSpPr>
          <p:cNvPr id="5" name="Text Placeholder 4">
            <a:extLst>
              <a:ext uri="{FF2B5EF4-FFF2-40B4-BE49-F238E27FC236}">
                <a16:creationId xmlns:a16="http://schemas.microsoft.com/office/drawing/2014/main" id="{F003C10E-C9A3-D87C-AE99-8CCFD314EA1D}"/>
              </a:ext>
            </a:extLst>
          </p:cNvPr>
          <p:cNvSpPr>
            <a:spLocks noGrp="1"/>
          </p:cNvSpPr>
          <p:nvPr>
            <p:ph type="body" sz="quarter" idx="14"/>
          </p:nvPr>
        </p:nvSpPr>
        <p:spPr/>
        <p:txBody>
          <a:bodyPr/>
          <a:lstStyle/>
          <a:p>
            <a:endParaRPr lang="en-US"/>
          </a:p>
        </p:txBody>
      </p:sp>
      <p:graphicFrame>
        <p:nvGraphicFramePr>
          <p:cNvPr id="8" name="Content Placeholder 2">
            <a:extLst>
              <a:ext uri="{FF2B5EF4-FFF2-40B4-BE49-F238E27FC236}">
                <a16:creationId xmlns:a16="http://schemas.microsoft.com/office/drawing/2014/main" id="{2AB633D9-DA18-B6F6-18CC-5A604DE5575B}"/>
              </a:ext>
            </a:extLst>
          </p:cNvPr>
          <p:cNvGraphicFramePr>
            <a:graphicFrameLocks noGrp="1"/>
          </p:cNvGraphicFramePr>
          <p:nvPr>
            <p:ph idx="4294967295"/>
          </p:nvPr>
        </p:nvGraphicFramePr>
        <p:xfrm>
          <a:off x="301625" y="1244600"/>
          <a:ext cx="11890375" cy="4929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1189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B583-8772-4783-BD2C-FA22718B8C41}"/>
              </a:ext>
            </a:extLst>
          </p:cNvPr>
          <p:cNvSpPr>
            <a:spLocks noGrp="1"/>
          </p:cNvSpPr>
          <p:nvPr>
            <p:ph type="title"/>
          </p:nvPr>
        </p:nvSpPr>
        <p:spPr/>
        <p:txBody>
          <a:bodyPr/>
          <a:lstStyle/>
          <a:p>
            <a:r>
              <a:rPr lang="en-US" i="1" dirty="0"/>
              <a:t>The Disaster Management Cycle (Continuum)</a:t>
            </a:r>
          </a:p>
        </p:txBody>
      </p:sp>
      <p:pic>
        <p:nvPicPr>
          <p:cNvPr id="5" name="Picture 4">
            <a:extLst>
              <a:ext uri="{FF2B5EF4-FFF2-40B4-BE49-F238E27FC236}">
                <a16:creationId xmlns:a16="http://schemas.microsoft.com/office/drawing/2014/main" id="{1DCE6EAA-0083-0636-223D-44B1CC378206}"/>
              </a:ext>
            </a:extLst>
          </p:cNvPr>
          <p:cNvPicPr>
            <a:picLocks noChangeAspect="1"/>
          </p:cNvPicPr>
          <p:nvPr/>
        </p:nvPicPr>
        <p:blipFill>
          <a:blip r:embed="rId2"/>
          <a:stretch>
            <a:fillRect/>
          </a:stretch>
        </p:blipFill>
        <p:spPr>
          <a:xfrm>
            <a:off x="3344856" y="1096275"/>
            <a:ext cx="6407451" cy="5541744"/>
          </a:xfrm>
          <a:prstGeom prst="rect">
            <a:avLst/>
          </a:prstGeom>
        </p:spPr>
      </p:pic>
      <p:pic>
        <p:nvPicPr>
          <p:cNvPr id="6" name="Picture 5">
            <a:extLst>
              <a:ext uri="{FF2B5EF4-FFF2-40B4-BE49-F238E27FC236}">
                <a16:creationId xmlns:a16="http://schemas.microsoft.com/office/drawing/2014/main" id="{FFC8FD7A-EDAE-1D3B-721C-1D2D3EFB509C}"/>
              </a:ext>
            </a:extLst>
          </p:cNvPr>
          <p:cNvPicPr>
            <a:picLocks noChangeAspect="1"/>
          </p:cNvPicPr>
          <p:nvPr/>
        </p:nvPicPr>
        <p:blipFill>
          <a:blip r:embed="rId3"/>
          <a:stretch>
            <a:fillRect/>
          </a:stretch>
        </p:blipFill>
        <p:spPr>
          <a:xfrm>
            <a:off x="4917759" y="2484653"/>
            <a:ext cx="3261643" cy="2627604"/>
          </a:xfrm>
          <a:prstGeom prst="rect">
            <a:avLst/>
          </a:prstGeom>
        </p:spPr>
      </p:pic>
      <p:pic>
        <p:nvPicPr>
          <p:cNvPr id="7" name="Picture 6">
            <a:extLst>
              <a:ext uri="{FF2B5EF4-FFF2-40B4-BE49-F238E27FC236}">
                <a16:creationId xmlns:a16="http://schemas.microsoft.com/office/drawing/2014/main" id="{6141B6E4-A2B1-208D-B6EE-1CCB2FB5CC46}"/>
              </a:ext>
            </a:extLst>
          </p:cNvPr>
          <p:cNvPicPr>
            <a:picLocks noChangeAspect="1"/>
          </p:cNvPicPr>
          <p:nvPr/>
        </p:nvPicPr>
        <p:blipFill>
          <a:blip r:embed="rId4"/>
          <a:stretch>
            <a:fillRect/>
          </a:stretch>
        </p:blipFill>
        <p:spPr>
          <a:xfrm>
            <a:off x="1055608" y="1230746"/>
            <a:ext cx="2289246" cy="2350211"/>
          </a:xfrm>
          <a:prstGeom prst="rect">
            <a:avLst/>
          </a:prstGeom>
        </p:spPr>
      </p:pic>
      <p:pic>
        <p:nvPicPr>
          <p:cNvPr id="8" name="Picture 7">
            <a:extLst>
              <a:ext uri="{FF2B5EF4-FFF2-40B4-BE49-F238E27FC236}">
                <a16:creationId xmlns:a16="http://schemas.microsoft.com/office/drawing/2014/main" id="{47D09E66-21EB-47EF-316F-62B65A5A49B4}"/>
              </a:ext>
            </a:extLst>
          </p:cNvPr>
          <p:cNvPicPr>
            <a:picLocks noChangeAspect="1"/>
          </p:cNvPicPr>
          <p:nvPr/>
        </p:nvPicPr>
        <p:blipFill>
          <a:blip r:embed="rId5"/>
          <a:stretch>
            <a:fillRect/>
          </a:stretch>
        </p:blipFill>
        <p:spPr>
          <a:xfrm>
            <a:off x="512247" y="4452184"/>
            <a:ext cx="2832608" cy="1783494"/>
          </a:xfrm>
          <a:prstGeom prst="rect">
            <a:avLst/>
          </a:prstGeom>
        </p:spPr>
      </p:pic>
      <p:pic>
        <p:nvPicPr>
          <p:cNvPr id="10" name="Picture 9">
            <a:extLst>
              <a:ext uri="{FF2B5EF4-FFF2-40B4-BE49-F238E27FC236}">
                <a16:creationId xmlns:a16="http://schemas.microsoft.com/office/drawing/2014/main" id="{0FFF735B-22A3-C631-C717-BA6B3AD229BF}"/>
              </a:ext>
            </a:extLst>
          </p:cNvPr>
          <p:cNvPicPr>
            <a:picLocks noChangeAspect="1"/>
          </p:cNvPicPr>
          <p:nvPr/>
        </p:nvPicPr>
        <p:blipFill>
          <a:blip r:embed="rId6"/>
          <a:stretch>
            <a:fillRect/>
          </a:stretch>
        </p:blipFill>
        <p:spPr>
          <a:xfrm>
            <a:off x="9918876" y="1169742"/>
            <a:ext cx="1937765" cy="2852932"/>
          </a:xfrm>
          <a:prstGeom prst="rect">
            <a:avLst/>
          </a:prstGeom>
        </p:spPr>
      </p:pic>
    </p:spTree>
    <p:extLst>
      <p:ext uri="{BB962C8B-B14F-4D97-AF65-F5344CB8AC3E}">
        <p14:creationId xmlns:p14="http://schemas.microsoft.com/office/powerpoint/2010/main" val="127079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F17D898-10FF-1A19-04D7-1A1B94F07C6B}"/>
              </a:ext>
            </a:extLst>
          </p:cNvPr>
          <p:cNvGrpSpPr/>
          <p:nvPr/>
        </p:nvGrpSpPr>
        <p:grpSpPr>
          <a:xfrm>
            <a:off x="1639456" y="997527"/>
            <a:ext cx="8511308" cy="5246254"/>
            <a:chOff x="2590801" y="1828800"/>
            <a:chExt cx="8077200" cy="4876800"/>
          </a:xfrm>
        </p:grpSpPr>
        <p:sp>
          <p:nvSpPr>
            <p:cNvPr id="2065" name="Rectangle 17">
              <a:extLst>
                <a:ext uri="{FF2B5EF4-FFF2-40B4-BE49-F238E27FC236}">
                  <a16:creationId xmlns:a16="http://schemas.microsoft.com/office/drawing/2014/main" id="{9CD1D6AD-623E-710F-D579-3ECA48228FC2}"/>
                </a:ext>
              </a:extLst>
            </p:cNvPr>
            <p:cNvSpPr>
              <a:spLocks noChangeArrowheads="1"/>
            </p:cNvSpPr>
            <p:nvPr/>
          </p:nvSpPr>
          <p:spPr bwMode="auto">
            <a:xfrm>
              <a:off x="2819401" y="2057400"/>
              <a:ext cx="4316413" cy="4648200"/>
            </a:xfrm>
            <a:prstGeom prst="rect">
              <a:avLst/>
            </a:prstGeom>
            <a:gradFill rotWithShape="1">
              <a:gsLst>
                <a:gs pos="0">
                  <a:srgbClr val="FFFFFF"/>
                </a:gs>
                <a:gs pos="100000">
                  <a:srgbClr val="150383"/>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dirty="0"/>
            </a:p>
            <a:p>
              <a:pPr algn="ctr" eaLnBrk="1" hangingPunct="1">
                <a:defRPr/>
              </a:pPr>
              <a:endParaRPr lang="en-ZA" altLang="en-US" sz="2400" b="1" dirty="0">
                <a:solidFill>
                  <a:srgbClr val="FF0000"/>
                </a:solidFill>
                <a:effectLst>
                  <a:outerShdw blurRad="38100" dist="38100" dir="2700000" algn="tl">
                    <a:srgbClr val="000000"/>
                  </a:outerShdw>
                </a:effectLst>
                <a:latin typeface="Tahoma" panose="020B0604030504040204" pitchFamily="34" charset="0"/>
              </a:endParaRPr>
            </a:p>
            <a:p>
              <a:pPr algn="ctr" eaLnBrk="1" hangingPunct="1">
                <a:defRPr/>
              </a:pPr>
              <a:r>
                <a:rPr lang="en-ZA" altLang="en-US" sz="2400" b="1" dirty="0">
                  <a:solidFill>
                    <a:srgbClr val="FF0000"/>
                  </a:solidFill>
                  <a:effectLst>
                    <a:outerShdw blurRad="38100" dist="38100" dir="2700000" algn="tl">
                      <a:srgbClr val="000000"/>
                    </a:outerShdw>
                  </a:effectLst>
                  <a:latin typeface="Tahoma" panose="020B0604030504040204" pitchFamily="34" charset="0"/>
                </a:rPr>
                <a:t>Reduction Phase</a:t>
              </a:r>
            </a:p>
          </p:txBody>
        </p:sp>
        <p:sp>
          <p:nvSpPr>
            <p:cNvPr id="2064" name="Rectangle 16">
              <a:extLst>
                <a:ext uri="{FF2B5EF4-FFF2-40B4-BE49-F238E27FC236}">
                  <a16:creationId xmlns:a16="http://schemas.microsoft.com/office/drawing/2014/main" id="{2F7F4579-5494-2327-D642-1E44D6CC8838}"/>
                </a:ext>
              </a:extLst>
            </p:cNvPr>
            <p:cNvSpPr>
              <a:spLocks noChangeArrowheads="1"/>
            </p:cNvSpPr>
            <p:nvPr/>
          </p:nvSpPr>
          <p:spPr bwMode="auto">
            <a:xfrm>
              <a:off x="6481764" y="2057400"/>
              <a:ext cx="4186237" cy="4648200"/>
            </a:xfrm>
            <a:prstGeom prst="rect">
              <a:avLst/>
            </a:prstGeom>
            <a:gradFill rotWithShape="1">
              <a:gsLst>
                <a:gs pos="0">
                  <a:srgbClr val="DD2703"/>
                </a:gs>
                <a:gs pos="100000">
                  <a:srgbClr val="FFFF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dirty="0"/>
            </a:p>
            <a:p>
              <a:pPr eaLnBrk="1" hangingPunct="1">
                <a:defRPr/>
              </a:pPr>
              <a:endParaRPr lang="en-ZA" altLang="en-US" sz="2400" b="1" dirty="0">
                <a:solidFill>
                  <a:schemeClr val="accent2"/>
                </a:solidFill>
                <a:effectLst>
                  <a:outerShdw blurRad="38100" dist="38100" dir="2700000" algn="tl">
                    <a:srgbClr val="000000"/>
                  </a:outerShdw>
                </a:effectLst>
              </a:endParaRPr>
            </a:p>
            <a:p>
              <a:pPr eaLnBrk="1" hangingPunct="1">
                <a:defRPr/>
              </a:pPr>
              <a:r>
                <a:rPr lang="en-ZA" altLang="en-US" sz="2400" b="1" dirty="0">
                  <a:solidFill>
                    <a:schemeClr val="accent2"/>
                  </a:solidFill>
                  <a:effectLst>
                    <a:outerShdw blurRad="38100" dist="38100" dir="2700000" algn="tl">
                      <a:srgbClr val="000000"/>
                    </a:outerShdw>
                  </a:effectLst>
                </a:rPr>
                <a:t>Recovery Phase</a:t>
              </a:r>
            </a:p>
          </p:txBody>
        </p:sp>
        <p:sp>
          <p:nvSpPr>
            <p:cNvPr id="2081" name="Rectangle 33">
              <a:extLst>
                <a:ext uri="{FF2B5EF4-FFF2-40B4-BE49-F238E27FC236}">
                  <a16:creationId xmlns:a16="http://schemas.microsoft.com/office/drawing/2014/main" id="{FA0C01ED-7FD1-A6EE-455B-9A5FF0497F91}"/>
                </a:ext>
              </a:extLst>
            </p:cNvPr>
            <p:cNvSpPr>
              <a:spLocks noChangeArrowheads="1"/>
            </p:cNvSpPr>
            <p:nvPr/>
          </p:nvSpPr>
          <p:spPr bwMode="auto">
            <a:xfrm>
              <a:off x="8509001" y="2438401"/>
              <a:ext cx="2093913" cy="3211513"/>
            </a:xfrm>
            <a:prstGeom prst="rect">
              <a:avLst/>
            </a:prstGeom>
            <a:solidFill>
              <a:srgbClr val="050765"/>
            </a:solidFill>
            <a:ln>
              <a:noFill/>
            </a:ln>
            <a:effectLst/>
            <a:extLst>
              <a:ext uri="{91240B29-F687-4F45-9708-019B960494DF}">
                <a14:hiddenLine xmlns:a14="http://schemas.microsoft.com/office/drawing/2010/main" w="9525">
                  <a:solidFill>
                    <a:srgbClr val="15038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ZA" altLang="en-US" sz="1600" b="1">
                <a:solidFill>
                  <a:schemeClr val="bg1"/>
                </a:solidFill>
                <a:effectLst>
                  <a:outerShdw blurRad="38100" dist="38100" dir="2700000" algn="tl">
                    <a:srgbClr val="000000"/>
                  </a:outerShdw>
                </a:effectLst>
                <a:latin typeface="Arial Black" panose="020B0A04020102020204" pitchFamily="34" charset="0"/>
              </a:endParaRPr>
            </a:p>
            <a:p>
              <a:pPr algn="ctr" eaLnBrk="1" hangingPunct="1">
                <a:defRPr/>
              </a:pPr>
              <a:endParaRPr lang="en-ZA" altLang="en-US" sz="1600" b="1">
                <a:solidFill>
                  <a:schemeClr val="bg1"/>
                </a:solidFill>
                <a:effectLst>
                  <a:outerShdw blurRad="38100" dist="38100" dir="2700000" algn="tl">
                    <a:srgbClr val="000000"/>
                  </a:outerShdw>
                </a:effectLst>
                <a:latin typeface="Arial Black" panose="020B0A04020102020204" pitchFamily="34" charset="0"/>
              </a:endParaRPr>
            </a:p>
            <a:p>
              <a:pPr algn="ctr" eaLnBrk="1" hangingPunct="1">
                <a:defRPr/>
              </a:pPr>
              <a:r>
                <a:rPr lang="en-ZA" altLang="en-US" sz="1200" b="1">
                  <a:solidFill>
                    <a:schemeClr val="bg1"/>
                  </a:solidFill>
                  <a:effectLst>
                    <a:outerShdw blurRad="38100" dist="38100" dir="2700000" algn="tl">
                      <a:srgbClr val="000000"/>
                    </a:outerShdw>
                  </a:effectLst>
                  <a:latin typeface="Arial Black" panose="020B0A04020102020204" pitchFamily="34" charset="0"/>
                </a:rPr>
                <a:t>Command &amp; Control</a:t>
              </a:r>
            </a:p>
            <a:p>
              <a:pPr algn="ctr" eaLnBrk="1" hangingPunct="1">
                <a:defRPr/>
              </a:pPr>
              <a:endParaRPr lang="en-ZA" altLang="en-US" sz="1200" b="1">
                <a:solidFill>
                  <a:schemeClr val="bg1"/>
                </a:solidFill>
                <a:effectLst>
                  <a:outerShdw blurRad="38100" dist="38100" dir="2700000" algn="tl">
                    <a:srgbClr val="000000"/>
                  </a:outerShdw>
                </a:effectLst>
                <a:latin typeface="Arial Black" panose="020B0A04020102020204" pitchFamily="34" charset="0"/>
              </a:endParaRPr>
            </a:p>
            <a:p>
              <a:pPr algn="ctr" eaLnBrk="1" hangingPunct="1">
                <a:defRPr/>
              </a:pPr>
              <a:endParaRPr lang="en-ZA" altLang="en-US" sz="1200" b="1">
                <a:solidFill>
                  <a:schemeClr val="bg1"/>
                </a:solidFill>
                <a:effectLst>
                  <a:outerShdw blurRad="38100" dist="38100" dir="2700000" algn="tl">
                    <a:srgbClr val="000000"/>
                  </a:outerShdw>
                </a:effectLst>
                <a:latin typeface="Arial Black" panose="020B0A04020102020204" pitchFamily="34" charset="0"/>
              </a:endParaRPr>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a:p>
              <a:pPr algn="ctr" eaLnBrk="1" hangingPunct="1">
                <a:defRPr/>
              </a:pPr>
              <a:endParaRPr lang="en-ZA" altLang="en-US" sz="1600"/>
            </a:p>
          </p:txBody>
        </p:sp>
        <p:graphicFrame>
          <p:nvGraphicFramePr>
            <p:cNvPr id="2053" name="Object 5">
              <a:extLst>
                <a:ext uri="{FF2B5EF4-FFF2-40B4-BE49-F238E27FC236}">
                  <a16:creationId xmlns:a16="http://schemas.microsoft.com/office/drawing/2014/main" id="{A60666E7-31F0-B2F8-B4F7-3D905A6E5AD7}"/>
                </a:ext>
              </a:extLst>
            </p:cNvPr>
            <p:cNvGraphicFramePr>
              <a:graphicFrameLocks noChangeAspect="1"/>
            </p:cNvGraphicFramePr>
            <p:nvPr>
              <p:extLst>
                <p:ext uri="{D42A27DB-BD31-4B8C-83A1-F6EECF244321}">
                  <p14:modId xmlns:p14="http://schemas.microsoft.com/office/powerpoint/2010/main" val="3473865177"/>
                </p:ext>
              </p:extLst>
            </p:nvPr>
          </p:nvGraphicFramePr>
          <p:xfrm>
            <a:off x="4837114" y="2887663"/>
            <a:ext cx="3411537" cy="2851150"/>
          </p:xfrm>
          <a:graphic>
            <a:graphicData uri="http://schemas.openxmlformats.org/presentationml/2006/ole">
              <mc:AlternateContent xmlns:mc="http://schemas.openxmlformats.org/markup-compatibility/2006">
                <mc:Choice xmlns:v="urn:schemas-microsoft-com:vml" Requires="v">
                  <p:oleObj name="CorelDRAW" r:id="rId2" imgW="6356433" imgH="6492646" progId="CorelDraw.Graphic.7">
                    <p:embed/>
                  </p:oleObj>
                </mc:Choice>
                <mc:Fallback>
                  <p:oleObj name="CorelDRAW" r:id="rId2" imgW="6356433" imgH="6492646" progId="CorelDraw.Graphic.7">
                    <p:embed/>
                    <p:pic>
                      <p:nvPicPr>
                        <p:cNvPr id="2053" name="Object 5">
                          <a:extLst>
                            <a:ext uri="{FF2B5EF4-FFF2-40B4-BE49-F238E27FC236}">
                              <a16:creationId xmlns:a16="http://schemas.microsoft.com/office/drawing/2014/main" id="{A60666E7-31F0-B2F8-B4F7-3D905A6E5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7114" y="2887663"/>
                          <a:ext cx="3411537" cy="285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8" name="Text Box 10">
              <a:extLst>
                <a:ext uri="{FF2B5EF4-FFF2-40B4-BE49-F238E27FC236}">
                  <a16:creationId xmlns:a16="http://schemas.microsoft.com/office/drawing/2014/main" id="{7F86D4E4-DC55-4D7A-44EB-1BF234FF47AC}"/>
                </a:ext>
              </a:extLst>
            </p:cNvPr>
            <p:cNvSpPr txBox="1">
              <a:spLocks noChangeArrowheads="1"/>
            </p:cNvSpPr>
            <p:nvPr/>
          </p:nvSpPr>
          <p:spPr bwMode="auto">
            <a:xfrm>
              <a:off x="4075114" y="2590801"/>
              <a:ext cx="1792287" cy="34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ZA" altLang="en-US" b="1" dirty="0">
                  <a:solidFill>
                    <a:srgbClr val="800000"/>
                  </a:solidFill>
                  <a:effectLst>
                    <a:outerShdw blurRad="38100" dist="38100" dir="2700000" algn="tl">
                      <a:srgbClr val="C0C0C0"/>
                    </a:outerShdw>
                  </a:effectLst>
                  <a:latin typeface="Futura XBlk BT" pitchFamily="34" charset="0"/>
                </a:rPr>
                <a:t>Risk Reduction</a:t>
              </a:r>
            </a:p>
          </p:txBody>
        </p:sp>
        <p:sp>
          <p:nvSpPr>
            <p:cNvPr id="2060" name="Text Box 12">
              <a:extLst>
                <a:ext uri="{FF2B5EF4-FFF2-40B4-BE49-F238E27FC236}">
                  <a16:creationId xmlns:a16="http://schemas.microsoft.com/office/drawing/2014/main" id="{D9FAE71C-7D12-D7EC-C29F-A7B902CF76F2}"/>
                </a:ext>
              </a:extLst>
            </p:cNvPr>
            <p:cNvSpPr txBox="1">
              <a:spLocks noChangeArrowheads="1"/>
            </p:cNvSpPr>
            <p:nvPr/>
          </p:nvSpPr>
          <p:spPr bwMode="auto">
            <a:xfrm>
              <a:off x="7239001" y="4584701"/>
              <a:ext cx="1793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ZA" altLang="en-US" b="1">
                  <a:solidFill>
                    <a:srgbClr val="800000"/>
                  </a:solidFill>
                  <a:effectLst>
                    <a:outerShdw blurRad="38100" dist="38100" dir="2700000" algn="tl">
                      <a:srgbClr val="C0C0C0"/>
                    </a:outerShdw>
                  </a:effectLst>
                  <a:latin typeface="Futura XBlk BT" pitchFamily="34" charset="0"/>
                </a:rPr>
                <a:t>Relief</a:t>
              </a:r>
            </a:p>
          </p:txBody>
        </p:sp>
        <p:sp>
          <p:nvSpPr>
            <p:cNvPr id="2062" name="AutoShape 14">
              <a:extLst>
                <a:ext uri="{FF2B5EF4-FFF2-40B4-BE49-F238E27FC236}">
                  <a16:creationId xmlns:a16="http://schemas.microsoft.com/office/drawing/2014/main" id="{71AD66F1-0178-9BCF-0811-CEF5BE44382D}"/>
                </a:ext>
              </a:extLst>
            </p:cNvPr>
            <p:cNvSpPr>
              <a:spLocks noChangeArrowheads="1"/>
            </p:cNvSpPr>
            <p:nvPr/>
          </p:nvSpPr>
          <p:spPr bwMode="auto">
            <a:xfrm rot="1183082">
              <a:off x="5305426" y="1828800"/>
              <a:ext cx="2354263" cy="1377950"/>
            </a:xfrm>
            <a:prstGeom prst="irregularSeal1">
              <a:avLst/>
            </a:prstGeom>
            <a:solidFill>
              <a:srgbClr val="FC573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ZA" altLang="en-US" b="1">
                  <a:solidFill>
                    <a:schemeClr val="bg1"/>
                  </a:solidFill>
                  <a:effectLst>
                    <a:outerShdw blurRad="38100" dist="38100" dir="2700000" algn="tl">
                      <a:srgbClr val="000000"/>
                    </a:outerShdw>
                  </a:effectLst>
                  <a:latin typeface="Arial Black" panose="020B0A04020102020204" pitchFamily="34" charset="0"/>
                </a:rPr>
                <a:t>Disaster </a:t>
              </a:r>
            </a:p>
            <a:p>
              <a:pPr algn="ctr" eaLnBrk="1" hangingPunct="1">
                <a:defRPr/>
              </a:pPr>
              <a:r>
                <a:rPr lang="en-ZA" altLang="en-US" b="1">
                  <a:solidFill>
                    <a:schemeClr val="bg1"/>
                  </a:solidFill>
                  <a:effectLst>
                    <a:outerShdw blurRad="38100" dist="38100" dir="2700000" algn="tl">
                      <a:srgbClr val="000000"/>
                    </a:outerShdw>
                  </a:effectLst>
                  <a:latin typeface="Arial Black" panose="020B0A04020102020204" pitchFamily="34" charset="0"/>
                </a:rPr>
                <a:t>Impact</a:t>
              </a:r>
            </a:p>
          </p:txBody>
        </p:sp>
        <p:sp>
          <p:nvSpPr>
            <p:cNvPr id="2057" name="AutoShape 18">
              <a:extLst>
                <a:ext uri="{FF2B5EF4-FFF2-40B4-BE49-F238E27FC236}">
                  <a16:creationId xmlns:a16="http://schemas.microsoft.com/office/drawing/2014/main" id="{A3F2A28E-4E30-3FF4-25CE-38DB4B092C8F}"/>
                </a:ext>
              </a:extLst>
            </p:cNvPr>
            <p:cNvSpPr>
              <a:spLocks/>
            </p:cNvSpPr>
            <p:nvPr/>
          </p:nvSpPr>
          <p:spPr bwMode="auto">
            <a:xfrm>
              <a:off x="3408364" y="2141539"/>
              <a:ext cx="1570037" cy="282575"/>
            </a:xfrm>
            <a:prstGeom prst="accentCallout1">
              <a:avLst>
                <a:gd name="adj1" fmla="val 33333"/>
                <a:gd name="adj2" fmla="val 104167"/>
                <a:gd name="adj3" fmla="val 247222"/>
                <a:gd name="adj4" fmla="val 15494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Early Warning</a:t>
              </a:r>
            </a:p>
          </p:txBody>
        </p:sp>
        <p:sp>
          <p:nvSpPr>
            <p:cNvPr id="2" name="AutoShape 19">
              <a:extLst>
                <a:ext uri="{FF2B5EF4-FFF2-40B4-BE49-F238E27FC236}">
                  <a16:creationId xmlns:a16="http://schemas.microsoft.com/office/drawing/2014/main" id="{1E30A169-7102-2EB3-B7B8-8BE8A23B58BE}"/>
                </a:ext>
              </a:extLst>
            </p:cNvPr>
            <p:cNvSpPr>
              <a:spLocks/>
            </p:cNvSpPr>
            <p:nvPr/>
          </p:nvSpPr>
          <p:spPr bwMode="auto">
            <a:xfrm>
              <a:off x="2949575" y="4146550"/>
              <a:ext cx="1570038" cy="280988"/>
            </a:xfrm>
            <a:prstGeom prst="accentCallout1">
              <a:avLst>
                <a:gd name="adj1" fmla="val 33333"/>
                <a:gd name="adj2" fmla="val 104167"/>
                <a:gd name="adj3" fmla="val 87500"/>
                <a:gd name="adj4" fmla="val 13420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Risk Profile</a:t>
              </a:r>
            </a:p>
          </p:txBody>
        </p:sp>
        <p:sp>
          <p:nvSpPr>
            <p:cNvPr id="2059" name="AutoShape 20">
              <a:extLst>
                <a:ext uri="{FF2B5EF4-FFF2-40B4-BE49-F238E27FC236}">
                  <a16:creationId xmlns:a16="http://schemas.microsoft.com/office/drawing/2014/main" id="{EB3E992B-0E78-D427-660D-57D4E33692E0}"/>
                </a:ext>
              </a:extLst>
            </p:cNvPr>
            <p:cNvSpPr>
              <a:spLocks/>
            </p:cNvSpPr>
            <p:nvPr/>
          </p:nvSpPr>
          <p:spPr bwMode="auto">
            <a:xfrm>
              <a:off x="8774114" y="2874964"/>
              <a:ext cx="1570037" cy="280987"/>
            </a:xfrm>
            <a:prstGeom prst="accentCallout1">
              <a:avLst>
                <a:gd name="adj1" fmla="val 40676"/>
                <a:gd name="adj2" fmla="val -4852"/>
                <a:gd name="adj3" fmla="val 70620"/>
                <a:gd name="adj4" fmla="val -9908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Detection</a:t>
              </a:r>
            </a:p>
          </p:txBody>
        </p:sp>
        <p:sp>
          <p:nvSpPr>
            <p:cNvPr id="3" name="AutoShape 21">
              <a:extLst>
                <a:ext uri="{FF2B5EF4-FFF2-40B4-BE49-F238E27FC236}">
                  <a16:creationId xmlns:a16="http://schemas.microsoft.com/office/drawing/2014/main" id="{BA5CFF18-473A-891B-DAD9-32F9578753B0}"/>
                </a:ext>
              </a:extLst>
            </p:cNvPr>
            <p:cNvSpPr>
              <a:spLocks/>
            </p:cNvSpPr>
            <p:nvPr/>
          </p:nvSpPr>
          <p:spPr bwMode="auto">
            <a:xfrm>
              <a:off x="8902700" y="3676650"/>
              <a:ext cx="1568450" cy="280988"/>
            </a:xfrm>
            <a:prstGeom prst="accentCallout1">
              <a:avLst>
                <a:gd name="adj1" fmla="val 33333"/>
                <a:gd name="adj2" fmla="val -4167"/>
                <a:gd name="adj3" fmla="val -43519"/>
                <a:gd name="adj4" fmla="val -872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Operations</a:t>
              </a:r>
            </a:p>
          </p:txBody>
        </p:sp>
        <p:sp>
          <p:nvSpPr>
            <p:cNvPr id="2061" name="AutoShape 22">
              <a:extLst>
                <a:ext uri="{FF2B5EF4-FFF2-40B4-BE49-F238E27FC236}">
                  <a16:creationId xmlns:a16="http://schemas.microsoft.com/office/drawing/2014/main" id="{58A29D83-3A12-9EEB-D62E-8002B4C55AB1}"/>
                </a:ext>
              </a:extLst>
            </p:cNvPr>
            <p:cNvSpPr>
              <a:spLocks/>
            </p:cNvSpPr>
            <p:nvPr/>
          </p:nvSpPr>
          <p:spPr bwMode="auto">
            <a:xfrm>
              <a:off x="8774114" y="3267075"/>
              <a:ext cx="1570037" cy="280988"/>
            </a:xfrm>
            <a:prstGeom prst="accentCallout1">
              <a:avLst>
                <a:gd name="adj1" fmla="val 40676"/>
                <a:gd name="adj2" fmla="val -4852"/>
                <a:gd name="adj3" fmla="val -3954"/>
                <a:gd name="adj4" fmla="val -9089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a:t>Mobilisation</a:t>
              </a:r>
            </a:p>
          </p:txBody>
        </p:sp>
        <p:sp>
          <p:nvSpPr>
            <p:cNvPr id="4" name="AutoShape 24">
              <a:extLst>
                <a:ext uri="{FF2B5EF4-FFF2-40B4-BE49-F238E27FC236}">
                  <a16:creationId xmlns:a16="http://schemas.microsoft.com/office/drawing/2014/main" id="{FEAA779C-3F19-E66E-7148-B12C54F271CC}"/>
                </a:ext>
              </a:extLst>
            </p:cNvPr>
            <p:cNvSpPr>
              <a:spLocks/>
            </p:cNvSpPr>
            <p:nvPr/>
          </p:nvSpPr>
          <p:spPr bwMode="auto">
            <a:xfrm>
              <a:off x="8967789" y="4083051"/>
              <a:ext cx="1570037" cy="282575"/>
            </a:xfrm>
            <a:prstGeom prst="accentCallout1">
              <a:avLst>
                <a:gd name="adj1" fmla="val 33333"/>
                <a:gd name="adj2" fmla="val -4167"/>
                <a:gd name="adj3" fmla="val -114352"/>
                <a:gd name="adj4" fmla="val -8671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a:t>Resource Assignment</a:t>
              </a:r>
            </a:p>
          </p:txBody>
        </p:sp>
        <p:sp>
          <p:nvSpPr>
            <p:cNvPr id="5" name="Text Box 11">
              <a:extLst>
                <a:ext uri="{FF2B5EF4-FFF2-40B4-BE49-F238E27FC236}">
                  <a16:creationId xmlns:a16="http://schemas.microsoft.com/office/drawing/2014/main" id="{A0290B55-2BDC-EC26-F014-C15AC91EA370}"/>
                </a:ext>
              </a:extLst>
            </p:cNvPr>
            <p:cNvSpPr txBox="1">
              <a:spLocks noChangeArrowheads="1"/>
            </p:cNvSpPr>
            <p:nvPr/>
          </p:nvSpPr>
          <p:spPr bwMode="auto">
            <a:xfrm>
              <a:off x="7010400" y="2705101"/>
              <a:ext cx="1790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ZA" altLang="en-US" b="1">
                  <a:solidFill>
                    <a:srgbClr val="800000"/>
                  </a:solidFill>
                  <a:effectLst>
                    <a:outerShdw blurRad="38100" dist="38100" dir="2700000" algn="tl">
                      <a:srgbClr val="C0C0C0"/>
                    </a:outerShdw>
                  </a:effectLst>
                  <a:latin typeface="Futura XBlk BT" pitchFamily="34" charset="0"/>
                </a:rPr>
                <a:t>Response</a:t>
              </a:r>
            </a:p>
          </p:txBody>
        </p:sp>
        <p:sp>
          <p:nvSpPr>
            <p:cNvPr id="6" name="Text Box 13">
              <a:extLst>
                <a:ext uri="{FF2B5EF4-FFF2-40B4-BE49-F238E27FC236}">
                  <a16:creationId xmlns:a16="http://schemas.microsoft.com/office/drawing/2014/main" id="{2ACE3862-E162-C489-68EC-7F55B54D03C6}"/>
                </a:ext>
              </a:extLst>
            </p:cNvPr>
            <p:cNvSpPr txBox="1">
              <a:spLocks noChangeArrowheads="1"/>
            </p:cNvSpPr>
            <p:nvPr/>
          </p:nvSpPr>
          <p:spPr bwMode="auto">
            <a:xfrm>
              <a:off x="6400800" y="5334000"/>
              <a:ext cx="259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ZA" altLang="en-US" b="1">
                  <a:solidFill>
                    <a:srgbClr val="800000"/>
                  </a:solidFill>
                  <a:effectLst>
                    <a:outerShdw blurRad="38100" dist="38100" dir="2700000" algn="tl">
                      <a:srgbClr val="C0C0C0"/>
                    </a:outerShdw>
                  </a:effectLst>
                  <a:latin typeface="Futura XBlk BT" pitchFamily="34" charset="0"/>
                </a:rPr>
                <a:t>Reconstruction &amp; Rehabilitation</a:t>
              </a:r>
            </a:p>
          </p:txBody>
        </p:sp>
        <p:sp>
          <p:nvSpPr>
            <p:cNvPr id="2056" name="Text Box 8">
              <a:extLst>
                <a:ext uri="{FF2B5EF4-FFF2-40B4-BE49-F238E27FC236}">
                  <a16:creationId xmlns:a16="http://schemas.microsoft.com/office/drawing/2014/main" id="{B6C0FB15-747A-3480-ECDE-7DE55AE5C037}"/>
                </a:ext>
              </a:extLst>
            </p:cNvPr>
            <p:cNvSpPr txBox="1">
              <a:spLocks noChangeArrowheads="1"/>
            </p:cNvSpPr>
            <p:nvPr/>
          </p:nvSpPr>
          <p:spPr bwMode="auto">
            <a:xfrm>
              <a:off x="4370388" y="5486401"/>
              <a:ext cx="2106612" cy="34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ZA" altLang="en-US" b="1" dirty="0">
                  <a:solidFill>
                    <a:srgbClr val="800000"/>
                  </a:solidFill>
                  <a:effectLst>
                    <a:outerShdw blurRad="38100" dist="38100" dir="2700000" algn="tl">
                      <a:srgbClr val="C0C0C0"/>
                    </a:outerShdw>
                  </a:effectLst>
                  <a:latin typeface="Futura XBlk BT" pitchFamily="34" charset="0"/>
                </a:rPr>
                <a:t>Risk Assessment</a:t>
              </a:r>
            </a:p>
          </p:txBody>
        </p:sp>
        <p:sp>
          <p:nvSpPr>
            <p:cNvPr id="2066" name="AutoShape 26">
              <a:extLst>
                <a:ext uri="{FF2B5EF4-FFF2-40B4-BE49-F238E27FC236}">
                  <a16:creationId xmlns:a16="http://schemas.microsoft.com/office/drawing/2014/main" id="{377F7B8B-4D26-904D-1133-B9734B555E22}"/>
                </a:ext>
              </a:extLst>
            </p:cNvPr>
            <p:cNvSpPr>
              <a:spLocks/>
            </p:cNvSpPr>
            <p:nvPr/>
          </p:nvSpPr>
          <p:spPr bwMode="auto">
            <a:xfrm>
              <a:off x="2949575" y="3268664"/>
              <a:ext cx="1570038" cy="282575"/>
            </a:xfrm>
            <a:prstGeom prst="accentCallout1">
              <a:avLst>
                <a:gd name="adj1" fmla="val 33333"/>
                <a:gd name="adj2" fmla="val 104167"/>
                <a:gd name="adj3" fmla="val 93519"/>
                <a:gd name="adj4" fmla="val 13984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Awareness</a:t>
              </a:r>
            </a:p>
          </p:txBody>
        </p:sp>
        <p:sp>
          <p:nvSpPr>
            <p:cNvPr id="2067" name="AutoShape 27">
              <a:extLst>
                <a:ext uri="{FF2B5EF4-FFF2-40B4-BE49-F238E27FC236}">
                  <a16:creationId xmlns:a16="http://schemas.microsoft.com/office/drawing/2014/main" id="{A3317C6B-9711-63FD-8A15-A386F8F625CA}"/>
                </a:ext>
              </a:extLst>
            </p:cNvPr>
            <p:cNvSpPr>
              <a:spLocks/>
            </p:cNvSpPr>
            <p:nvPr/>
          </p:nvSpPr>
          <p:spPr bwMode="auto">
            <a:xfrm>
              <a:off x="3081339" y="2894014"/>
              <a:ext cx="1570037" cy="280987"/>
            </a:xfrm>
            <a:prstGeom prst="accentCallout1">
              <a:avLst>
                <a:gd name="adj1" fmla="val 33333"/>
                <a:gd name="adj2" fmla="val 104167"/>
                <a:gd name="adj3" fmla="val 160648"/>
                <a:gd name="adj4" fmla="val 14010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Exercises &amp; Simulation</a:t>
              </a:r>
            </a:p>
          </p:txBody>
        </p:sp>
        <p:sp>
          <p:nvSpPr>
            <p:cNvPr id="2068" name="AutoShape 29">
              <a:extLst>
                <a:ext uri="{FF2B5EF4-FFF2-40B4-BE49-F238E27FC236}">
                  <a16:creationId xmlns:a16="http://schemas.microsoft.com/office/drawing/2014/main" id="{59B04D48-CA18-AC07-2C5B-F0A0C757C21B}"/>
                </a:ext>
              </a:extLst>
            </p:cNvPr>
            <p:cNvSpPr>
              <a:spLocks/>
            </p:cNvSpPr>
            <p:nvPr/>
          </p:nvSpPr>
          <p:spPr bwMode="auto">
            <a:xfrm>
              <a:off x="2819401" y="3676650"/>
              <a:ext cx="1700213" cy="280988"/>
            </a:xfrm>
            <a:prstGeom prst="accentCallout1">
              <a:avLst>
                <a:gd name="adj1" fmla="val 40676"/>
                <a:gd name="adj2" fmla="val 104481"/>
                <a:gd name="adj3" fmla="val 176273"/>
                <a:gd name="adj4" fmla="val 13062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Risk Management</a:t>
              </a:r>
            </a:p>
          </p:txBody>
        </p:sp>
        <p:sp>
          <p:nvSpPr>
            <p:cNvPr id="2069" name="AutoShape 30">
              <a:extLst>
                <a:ext uri="{FF2B5EF4-FFF2-40B4-BE49-F238E27FC236}">
                  <a16:creationId xmlns:a16="http://schemas.microsoft.com/office/drawing/2014/main" id="{9D215BA3-77CC-37AB-EAC3-DB892D1BB2C6}"/>
                </a:ext>
              </a:extLst>
            </p:cNvPr>
            <p:cNvSpPr>
              <a:spLocks/>
            </p:cNvSpPr>
            <p:nvPr/>
          </p:nvSpPr>
          <p:spPr bwMode="auto">
            <a:xfrm>
              <a:off x="2590801" y="4521200"/>
              <a:ext cx="1928813" cy="343945"/>
            </a:xfrm>
            <a:prstGeom prst="accentCallout1">
              <a:avLst>
                <a:gd name="adj1" fmla="val 40449"/>
                <a:gd name="adj2" fmla="val 103949"/>
                <a:gd name="adj3" fmla="val 113481"/>
                <a:gd name="adj4" fmla="val 1331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Community Based Risk </a:t>
              </a:r>
              <a:r>
                <a:rPr lang="en-ZA" altLang="en-US" sz="1000" dirty="0" err="1"/>
                <a:t>Assesments</a:t>
              </a:r>
              <a:endParaRPr lang="en-ZA" altLang="en-US" sz="1000" dirty="0"/>
            </a:p>
          </p:txBody>
        </p:sp>
        <p:sp>
          <p:nvSpPr>
            <p:cNvPr id="2070" name="AutoShape 31">
              <a:extLst>
                <a:ext uri="{FF2B5EF4-FFF2-40B4-BE49-F238E27FC236}">
                  <a16:creationId xmlns:a16="http://schemas.microsoft.com/office/drawing/2014/main" id="{B42AE9CE-0CDF-8003-74CB-18F44F8596E4}"/>
                </a:ext>
              </a:extLst>
            </p:cNvPr>
            <p:cNvSpPr>
              <a:spLocks/>
            </p:cNvSpPr>
            <p:nvPr/>
          </p:nvSpPr>
          <p:spPr bwMode="auto">
            <a:xfrm>
              <a:off x="2732089" y="5465764"/>
              <a:ext cx="1570037" cy="282575"/>
            </a:xfrm>
            <a:prstGeom prst="accentCallout1">
              <a:avLst>
                <a:gd name="adj1" fmla="val 40449"/>
                <a:gd name="adj2" fmla="val 104852"/>
                <a:gd name="adj3" fmla="val -16852"/>
                <a:gd name="adj4" fmla="val 18665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a:t>Risk Assessment</a:t>
              </a:r>
            </a:p>
          </p:txBody>
        </p:sp>
        <p:sp>
          <p:nvSpPr>
            <p:cNvPr id="2071" name="AutoShape 32">
              <a:extLst>
                <a:ext uri="{FF2B5EF4-FFF2-40B4-BE49-F238E27FC236}">
                  <a16:creationId xmlns:a16="http://schemas.microsoft.com/office/drawing/2014/main" id="{B0C742AB-FE48-4A38-EF58-A1FE8EC6B19B}"/>
                </a:ext>
              </a:extLst>
            </p:cNvPr>
            <p:cNvSpPr>
              <a:spLocks/>
            </p:cNvSpPr>
            <p:nvPr/>
          </p:nvSpPr>
          <p:spPr bwMode="auto">
            <a:xfrm>
              <a:off x="2743201" y="4897439"/>
              <a:ext cx="1908175" cy="280987"/>
            </a:xfrm>
            <a:prstGeom prst="accentCallout1">
              <a:avLst>
                <a:gd name="adj1" fmla="val 30380"/>
                <a:gd name="adj2" fmla="val 103995"/>
                <a:gd name="adj3" fmla="val 61602"/>
                <a:gd name="adj4" fmla="val 1366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a:t>Data Collection &amp; Management</a:t>
              </a:r>
            </a:p>
          </p:txBody>
        </p:sp>
        <p:sp>
          <p:nvSpPr>
            <p:cNvPr id="2072" name="AutoShape 34">
              <a:extLst>
                <a:ext uri="{FF2B5EF4-FFF2-40B4-BE49-F238E27FC236}">
                  <a16:creationId xmlns:a16="http://schemas.microsoft.com/office/drawing/2014/main" id="{C37BB2F9-8AEF-1BE8-D353-75123921388A}"/>
                </a:ext>
              </a:extLst>
            </p:cNvPr>
            <p:cNvSpPr>
              <a:spLocks/>
            </p:cNvSpPr>
            <p:nvPr/>
          </p:nvSpPr>
          <p:spPr bwMode="auto">
            <a:xfrm>
              <a:off x="8850314" y="4856164"/>
              <a:ext cx="1570037" cy="280987"/>
            </a:xfrm>
            <a:prstGeom prst="accentCallout1">
              <a:avLst>
                <a:gd name="adj1" fmla="val 40676"/>
                <a:gd name="adj2" fmla="val -4852"/>
                <a:gd name="adj3" fmla="val 38417"/>
                <a:gd name="adj4" fmla="val -9009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Emergency Housing</a:t>
              </a:r>
            </a:p>
          </p:txBody>
        </p:sp>
        <p:sp>
          <p:nvSpPr>
            <p:cNvPr id="2073" name="AutoShape 35">
              <a:extLst>
                <a:ext uri="{FF2B5EF4-FFF2-40B4-BE49-F238E27FC236}">
                  <a16:creationId xmlns:a16="http://schemas.microsoft.com/office/drawing/2014/main" id="{04EA126E-EF67-43B7-9789-42FDE610F9F5}"/>
                </a:ext>
              </a:extLst>
            </p:cNvPr>
            <p:cNvSpPr>
              <a:spLocks/>
            </p:cNvSpPr>
            <p:nvPr/>
          </p:nvSpPr>
          <p:spPr bwMode="auto">
            <a:xfrm>
              <a:off x="8915400" y="5257800"/>
              <a:ext cx="1447800" cy="280988"/>
            </a:xfrm>
            <a:prstGeom prst="accentCallout1">
              <a:avLst>
                <a:gd name="adj1" fmla="val 40676"/>
                <a:gd name="adj2" fmla="val -5264"/>
                <a:gd name="adj3" fmla="val -57060"/>
                <a:gd name="adj4" fmla="val -1077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Rehabilitation</a:t>
              </a:r>
            </a:p>
          </p:txBody>
        </p:sp>
        <p:sp>
          <p:nvSpPr>
            <p:cNvPr id="2074" name="AutoShape 36">
              <a:extLst>
                <a:ext uri="{FF2B5EF4-FFF2-40B4-BE49-F238E27FC236}">
                  <a16:creationId xmlns:a16="http://schemas.microsoft.com/office/drawing/2014/main" id="{F30582DB-4C22-A513-4EEE-366A1579ACC4}"/>
                </a:ext>
              </a:extLst>
            </p:cNvPr>
            <p:cNvSpPr>
              <a:spLocks/>
            </p:cNvSpPr>
            <p:nvPr/>
          </p:nvSpPr>
          <p:spPr bwMode="auto">
            <a:xfrm>
              <a:off x="8902700" y="4459289"/>
              <a:ext cx="1568450" cy="282575"/>
            </a:xfrm>
            <a:prstGeom prst="accentCallout1">
              <a:avLst>
                <a:gd name="adj1" fmla="val 33333"/>
                <a:gd name="adj2" fmla="val -4167"/>
                <a:gd name="adj3" fmla="val -119444"/>
                <a:gd name="adj4" fmla="val -7812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sz="1000" dirty="0"/>
                <a:t>Humanitarian Aid</a:t>
              </a:r>
            </a:p>
          </p:txBody>
        </p:sp>
      </p:grpSp>
      <p:sp>
        <p:nvSpPr>
          <p:cNvPr id="8" name="Title 1">
            <a:extLst>
              <a:ext uri="{FF2B5EF4-FFF2-40B4-BE49-F238E27FC236}">
                <a16:creationId xmlns:a16="http://schemas.microsoft.com/office/drawing/2014/main" id="{BA05049A-34D6-8174-F83B-05560E46FC7E}"/>
              </a:ext>
            </a:extLst>
          </p:cNvPr>
          <p:cNvSpPr txBox="1">
            <a:spLocks/>
          </p:cNvSpPr>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b">
            <a:noAutofit/>
          </a:bodyPr>
          <a:lstStyle>
            <a:lvl1pPr algn="ctr" defTabSz="914400" rtl="0" eaLnBrk="1" latinLnBrk="0" hangingPunct="1">
              <a:spcBef>
                <a:spcPct val="0"/>
              </a:spcBef>
              <a:buNone/>
              <a:defRPr sz="6000" b="1" kern="1200">
                <a:solidFill>
                  <a:schemeClr val="tx2"/>
                </a:solidFill>
                <a:latin typeface="Century Gothic" pitchFamily="34" charset="0"/>
                <a:ea typeface="+mj-ea"/>
                <a:cs typeface="+mj-cs"/>
              </a:defRPr>
            </a:lvl1pPr>
          </a:lstStyle>
          <a:p>
            <a:r>
              <a:rPr lang="en-US" sz="2800" i="1" dirty="0"/>
              <a:t>Unpacking the Disaster Management Cycle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34924-619E-8144-3A80-93BB918C7CE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5E5B343-43F9-03F2-0E86-FD5D1A07E5E7}"/>
              </a:ext>
            </a:extLst>
          </p:cNvPr>
          <p:cNvPicPr>
            <a:picLocks noChangeAspect="1"/>
          </p:cNvPicPr>
          <p:nvPr/>
        </p:nvPicPr>
        <p:blipFill>
          <a:blip r:embed="rId2"/>
          <a:stretch>
            <a:fillRect/>
          </a:stretch>
        </p:blipFill>
        <p:spPr>
          <a:xfrm>
            <a:off x="2044014" y="1292087"/>
            <a:ext cx="7748835" cy="4792468"/>
          </a:xfrm>
          <a:prstGeom prst="rect">
            <a:avLst/>
          </a:prstGeom>
        </p:spPr>
      </p:pic>
      <p:sp>
        <p:nvSpPr>
          <p:cNvPr id="2" name="Title 1">
            <a:extLst>
              <a:ext uri="{FF2B5EF4-FFF2-40B4-BE49-F238E27FC236}">
                <a16:creationId xmlns:a16="http://schemas.microsoft.com/office/drawing/2014/main" id="{371441F7-D84C-F92E-4F1A-DFED0A104213}"/>
              </a:ext>
            </a:extLst>
          </p:cNvPr>
          <p:cNvSpPr>
            <a:spLocks noGrp="1"/>
          </p:cNvSpPr>
          <p:nvPr>
            <p:ph type="title"/>
          </p:nvPr>
        </p:nvSpPr>
        <p:spPr>
          <a:xfrm>
            <a:off x="393701" y="1"/>
            <a:ext cx="11462940" cy="1292086"/>
          </a:xfrm>
        </p:spPr>
        <p:txBody>
          <a:bodyPr wrap="none" anchor="ctr">
            <a:normAutofit/>
          </a:bodyPr>
          <a:lstStyle/>
          <a:p>
            <a:pPr>
              <a:lnSpc>
                <a:spcPct val="90000"/>
              </a:lnSpc>
            </a:pPr>
            <a:r>
              <a:rPr lang="en-ZA" sz="2800" i="1" dirty="0"/>
              <a:t>Disaster funding arrangements</a:t>
            </a:r>
            <a:endParaRPr lang="en-GB" sz="2800" i="1" dirty="0"/>
          </a:p>
        </p:txBody>
      </p:sp>
    </p:spTree>
    <p:extLst>
      <p:ext uri="{BB962C8B-B14F-4D97-AF65-F5344CB8AC3E}">
        <p14:creationId xmlns:p14="http://schemas.microsoft.com/office/powerpoint/2010/main" val="406010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3700" y="446647"/>
            <a:ext cx="11462940" cy="559256"/>
          </a:xfrm>
        </p:spPr>
        <p:txBody>
          <a:bodyPr>
            <a:normAutofit fontScale="90000"/>
          </a:bodyPr>
          <a:lstStyle/>
          <a:p>
            <a:r>
              <a:rPr lang="en-GB" sz="2700" i="1" dirty="0"/>
              <a:t>The Disaster Management Act (DMA)</a:t>
            </a:r>
            <a:br>
              <a:rPr lang="en-GB" dirty="0"/>
            </a:br>
            <a:endParaRPr lang="en-GB" dirty="0"/>
          </a:p>
        </p:txBody>
      </p:sp>
      <p:sp>
        <p:nvSpPr>
          <p:cNvPr id="4" name="Text Placeholder 3"/>
          <p:cNvSpPr>
            <a:spLocks noGrp="1"/>
          </p:cNvSpPr>
          <p:nvPr>
            <p:ph type="body" sz="quarter" idx="10"/>
          </p:nvPr>
        </p:nvSpPr>
        <p:spPr>
          <a:xfrm>
            <a:off x="308460" y="1195801"/>
            <a:ext cx="11462940" cy="5082451"/>
          </a:xfrm>
        </p:spPr>
        <p:txBody>
          <a:bodyPr>
            <a:normAutofit/>
          </a:bodyPr>
          <a:lstStyle/>
          <a:p>
            <a:pPr marL="0" lvl="1" indent="0" algn="just">
              <a:buNone/>
            </a:pPr>
            <a:endParaRPr lang="en-GB" sz="1100" dirty="0"/>
          </a:p>
          <a:p>
            <a:pPr lvl="1" algn="just"/>
            <a:r>
              <a:rPr lang="en-US" dirty="0"/>
              <a:t>The DMA envisages an </a:t>
            </a:r>
            <a:r>
              <a:rPr lang="en-US" b="1" dirty="0"/>
              <a:t>integrated and coordinated disaster management system</a:t>
            </a:r>
            <a:r>
              <a:rPr lang="en-US" dirty="0"/>
              <a:t> that is focused on:</a:t>
            </a:r>
          </a:p>
          <a:p>
            <a:pPr lvl="2" algn="just"/>
            <a:r>
              <a:rPr lang="en-US" b="1" dirty="0"/>
              <a:t>Preventing or reducing the risk of disasters</a:t>
            </a:r>
          </a:p>
          <a:p>
            <a:pPr lvl="2" algn="just"/>
            <a:r>
              <a:rPr lang="en-US" b="1" dirty="0"/>
              <a:t>Mitigating the severity of disasters</a:t>
            </a:r>
          </a:p>
          <a:p>
            <a:pPr lvl="2" algn="just"/>
            <a:r>
              <a:rPr lang="en-US" b="1" dirty="0"/>
              <a:t>Emergency preparedness</a:t>
            </a:r>
          </a:p>
          <a:p>
            <a:pPr lvl="2" algn="just"/>
            <a:r>
              <a:rPr lang="en-US" b="1" dirty="0"/>
              <a:t>Rapid and effective response to disasters</a:t>
            </a:r>
          </a:p>
          <a:p>
            <a:pPr lvl="2" algn="just"/>
            <a:r>
              <a:rPr lang="en-US" b="1" dirty="0"/>
              <a:t>Post-disaster recovery and rehabilitation</a:t>
            </a:r>
            <a:endParaRPr lang="en-GB" b="1" dirty="0"/>
          </a:p>
          <a:p>
            <a:pPr lvl="1" algn="just"/>
            <a:endParaRPr lang="en-GB" dirty="0"/>
          </a:p>
          <a:p>
            <a:pPr lvl="1" algn="just"/>
            <a:r>
              <a:rPr lang="en-GB" dirty="0"/>
              <a:t>A </a:t>
            </a:r>
            <a:r>
              <a:rPr lang="en-GB" b="1" dirty="0"/>
              <a:t>gateway to the DMA </a:t>
            </a:r>
            <a:r>
              <a:rPr lang="en-GB" dirty="0"/>
              <a:t>is the </a:t>
            </a:r>
            <a:r>
              <a:rPr lang="en-GB" b="1" dirty="0"/>
              <a:t>definition for a “disaster”</a:t>
            </a:r>
            <a:r>
              <a:rPr lang="en-GB" dirty="0"/>
              <a:t>.</a:t>
            </a:r>
            <a:endParaRPr lang="en-GB" b="1" dirty="0"/>
          </a:p>
          <a:p>
            <a:pPr lvl="1" algn="just"/>
            <a:endParaRPr lang="en-US" dirty="0"/>
          </a:p>
          <a:p>
            <a:pPr lvl="1" algn="just"/>
            <a:r>
              <a:rPr lang="en-US" dirty="0"/>
              <a:t>Section 1 of the DMA defines a “disaster” to mean the following:</a:t>
            </a:r>
          </a:p>
          <a:p>
            <a:pPr marL="0" lvl="1" indent="0" algn="just">
              <a:buNone/>
            </a:pPr>
            <a:r>
              <a:rPr lang="en-US" dirty="0"/>
              <a:t>	</a:t>
            </a:r>
            <a:r>
              <a:rPr lang="en-US" i="1" dirty="0"/>
              <a:t>“… a progressive or sudden, widespread or </a:t>
            </a:r>
            <a:r>
              <a:rPr lang="en-US" i="1" dirty="0" err="1"/>
              <a:t>localised</a:t>
            </a:r>
            <a:r>
              <a:rPr lang="en-US" i="1" dirty="0"/>
              <a:t>, natural or human-caused occurrence which –</a:t>
            </a:r>
          </a:p>
          <a:p>
            <a:pPr marL="0" lvl="1" indent="0" algn="just">
              <a:buNone/>
            </a:pPr>
            <a:r>
              <a:rPr lang="en-US" i="1" dirty="0"/>
              <a:t>	(a) causes or threatens to cause -</a:t>
            </a:r>
          </a:p>
          <a:p>
            <a:pPr marL="0" lvl="1" indent="0" algn="just">
              <a:buNone/>
            </a:pPr>
            <a:r>
              <a:rPr lang="en-US" i="1" dirty="0"/>
              <a:t>		(</a:t>
            </a:r>
            <a:r>
              <a:rPr lang="en-US" i="1" dirty="0" err="1"/>
              <a:t>i</a:t>
            </a:r>
            <a:r>
              <a:rPr lang="en-US" i="1" dirty="0"/>
              <a:t>) death, injury or disease;</a:t>
            </a:r>
          </a:p>
          <a:p>
            <a:pPr marL="0" lvl="1" indent="0" algn="just">
              <a:buNone/>
            </a:pPr>
            <a:r>
              <a:rPr lang="en-US" i="1" dirty="0"/>
              <a:t>		(ii) damage to property, infrastructure or the environment; or</a:t>
            </a:r>
          </a:p>
          <a:p>
            <a:pPr marL="0" lvl="1" indent="0" algn="just">
              <a:buNone/>
            </a:pPr>
            <a:r>
              <a:rPr lang="en-US" i="1" dirty="0"/>
              <a:t>		(iii) significant disruption of the life of a community; and</a:t>
            </a:r>
          </a:p>
          <a:p>
            <a:pPr marL="0" lvl="1" indent="0" algn="just">
              <a:buNone/>
            </a:pPr>
            <a:r>
              <a:rPr lang="en-US" i="1" dirty="0"/>
              <a:t>	</a:t>
            </a:r>
            <a:r>
              <a:rPr lang="en-US" b="1" i="1" dirty="0"/>
              <a:t>(b) is of a magnitude that exceeds the ability of those affected by the disaster to cope with its effects using only their resources”</a:t>
            </a:r>
            <a:endParaRPr lang="en-GB" b="1" i="1" dirty="0"/>
          </a:p>
          <a:p>
            <a:pPr lvl="1" algn="just"/>
            <a:endParaRPr lang="en-GB" sz="1100" dirty="0"/>
          </a:p>
        </p:txBody>
      </p:sp>
      <p:sp>
        <p:nvSpPr>
          <p:cNvPr id="9" name="Slide Number Placeholder 8"/>
          <p:cNvSpPr>
            <a:spLocks noGrp="1"/>
          </p:cNvSpPr>
          <p:nvPr>
            <p:ph type="sldNum" sz="quarter" idx="4"/>
          </p:nvPr>
        </p:nvSpPr>
        <p:spPr>
          <a:xfrm>
            <a:off x="11170773" y="6468150"/>
            <a:ext cx="685867" cy="230832"/>
          </a:xfrm>
          <a:prstGeom prst="rect">
            <a:avLst/>
          </a:prstGeom>
        </p:spPr>
        <p:txBody>
          <a:bodyPr vert="horz" lIns="72000" tIns="72000" rIns="0" bIns="0" rtlCol="0" anchor="ctr"/>
          <a:lstStyle>
            <a:defPPr>
              <a:defRPr lang="en-US"/>
            </a:defPPr>
            <a:lvl1pPr marL="0" algn="r" defTabSz="914400" rtl="0" eaLnBrk="1" latinLnBrk="0" hangingPunct="1">
              <a:defRPr sz="900" kern="1200">
                <a:solidFill>
                  <a:schemeClr val="tx2"/>
                </a:solidFill>
                <a:latin typeface="Century Gothic"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06839F-D7A4-4E5D-B93D-768AD4D1DB36}" type="slidenum">
              <a:rPr lang="en-ZA" smtClean="0">
                <a:solidFill>
                  <a:srgbClr val="003399"/>
                </a:solidFill>
              </a:rPr>
              <a:pPr/>
              <a:t>7</a:t>
            </a:fld>
            <a:endParaRPr lang="en-ZA" dirty="0"/>
          </a:p>
        </p:txBody>
      </p:sp>
    </p:spTree>
    <p:custDataLst>
      <p:tags r:id="rId1"/>
    </p:custDataLst>
    <p:extLst>
      <p:ext uri="{BB962C8B-B14F-4D97-AF65-F5344CB8AC3E}">
        <p14:creationId xmlns:p14="http://schemas.microsoft.com/office/powerpoint/2010/main" val="180100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557E3-CC00-A9D6-8F4C-FCA36A0788B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E99B3BB-7638-F7D9-0A6F-8F5F53559EB2}"/>
              </a:ext>
            </a:extLst>
          </p:cNvPr>
          <p:cNvSpPr>
            <a:spLocks noGrp="1"/>
          </p:cNvSpPr>
          <p:nvPr>
            <p:ph type="title"/>
          </p:nvPr>
        </p:nvSpPr>
        <p:spPr>
          <a:xfrm>
            <a:off x="393701" y="180976"/>
            <a:ext cx="11462940" cy="559256"/>
          </a:xfrm>
        </p:spPr>
        <p:txBody>
          <a:bodyPr vert="horz" wrap="none" lIns="72000" tIns="72000" rIns="72000" bIns="72000" rtlCol="0" anchor="ctr">
            <a:normAutofit fontScale="90000"/>
          </a:bodyPr>
          <a:lstStyle/>
          <a:p>
            <a:pPr>
              <a:lnSpc>
                <a:spcPct val="90000"/>
              </a:lnSpc>
            </a:pPr>
            <a:r>
              <a:rPr lang="en-GB" sz="3100" i="1" dirty="0"/>
              <a:t>The National/Provincial Disaster Management Framework</a:t>
            </a:r>
            <a:br>
              <a:rPr lang="en-GB" sz="1500" dirty="0"/>
            </a:br>
            <a:endParaRPr lang="en-GB" sz="1500" dirty="0"/>
          </a:p>
        </p:txBody>
      </p:sp>
      <p:sp>
        <p:nvSpPr>
          <p:cNvPr id="8" name="Footer Placeholder 7">
            <a:extLst>
              <a:ext uri="{FF2B5EF4-FFF2-40B4-BE49-F238E27FC236}">
                <a16:creationId xmlns:a16="http://schemas.microsoft.com/office/drawing/2014/main" id="{0EFB0024-11C0-CF90-AB3B-BD4E0C055AB0}"/>
              </a:ext>
            </a:extLst>
          </p:cNvPr>
          <p:cNvSpPr>
            <a:spLocks noGrp="1"/>
          </p:cNvSpPr>
          <p:nvPr>
            <p:ph type="ftr" sz="quarter" idx="3"/>
          </p:nvPr>
        </p:nvSpPr>
        <p:spPr>
          <a:xfrm>
            <a:off x="5390774" y="6468150"/>
            <a:ext cx="5518097" cy="230832"/>
          </a:xfrm>
        </p:spPr>
        <p:txBody>
          <a:bodyPr vert="horz" lIns="0" tIns="72000" rIns="72000" bIns="0" rtlCol="0" anchor="b">
            <a:normAutofit/>
          </a:bodyPr>
          <a:lstStyle/>
          <a:p>
            <a:pPr>
              <a:spcAft>
                <a:spcPts val="600"/>
              </a:spcAft>
            </a:pPr>
            <a:r>
              <a:rPr lang="en-GB" kern="1200">
                <a:solidFill>
                  <a:srgbClr val="998F86"/>
                </a:solidFill>
                <a:latin typeface="+mn-lt"/>
                <a:ea typeface="+mn-ea"/>
                <a:cs typeface="+mn-cs"/>
              </a:rPr>
              <a:t>Disaster Classifications and State of Disaster Declarations</a:t>
            </a:r>
          </a:p>
        </p:txBody>
      </p:sp>
      <p:pic>
        <p:nvPicPr>
          <p:cNvPr id="5" name="Picture 4" descr="A plane flying over a field&#10;&#10;AI-generated content may be incorrect.">
            <a:extLst>
              <a:ext uri="{FF2B5EF4-FFF2-40B4-BE49-F238E27FC236}">
                <a16:creationId xmlns:a16="http://schemas.microsoft.com/office/drawing/2014/main" id="{1127F931-B4C9-4043-6BA5-A0210865E611}"/>
              </a:ext>
            </a:extLst>
          </p:cNvPr>
          <p:cNvPicPr>
            <a:picLocks noChangeAspect="1"/>
          </p:cNvPicPr>
          <p:nvPr/>
        </p:nvPicPr>
        <p:blipFill>
          <a:blip r:embed="rId3">
            <a:extLst>
              <a:ext uri="{28A0092B-C50C-407E-A947-70E740481C1C}">
                <a14:useLocalDpi xmlns:a14="http://schemas.microsoft.com/office/drawing/2010/main" val="0"/>
              </a:ext>
            </a:extLst>
          </a:blip>
          <a:srcRect l="28043" r="26796" b="-1"/>
          <a:stretch>
            <a:fillRect/>
          </a:stretch>
        </p:blipFill>
        <p:spPr>
          <a:xfrm>
            <a:off x="552381" y="1412777"/>
            <a:ext cx="3878097" cy="4680049"/>
          </a:xfrm>
          <a:prstGeom prst="round2DiagRect">
            <a:avLst/>
          </a:prstGeom>
          <a:noFill/>
        </p:spPr>
      </p:pic>
      <p:sp>
        <p:nvSpPr>
          <p:cNvPr id="3" name="TextBox 2">
            <a:extLst>
              <a:ext uri="{FF2B5EF4-FFF2-40B4-BE49-F238E27FC236}">
                <a16:creationId xmlns:a16="http://schemas.microsoft.com/office/drawing/2014/main" id="{D56912F9-3D1B-CC61-9797-06CB18149B3D}"/>
              </a:ext>
            </a:extLst>
          </p:cNvPr>
          <p:cNvSpPr txBox="1"/>
          <p:nvPr/>
        </p:nvSpPr>
        <p:spPr>
          <a:xfrm>
            <a:off x="4597929" y="1412777"/>
            <a:ext cx="7296811" cy="4680049"/>
          </a:xfrm>
          <a:prstGeom prst="rect">
            <a:avLst/>
          </a:prstGeom>
        </p:spPr>
        <p:txBody>
          <a:bodyPr vert="horz" lIns="72000" tIns="72000" rIns="72000" bIns="72000" rtlCol="0">
            <a:normAutofit/>
          </a:bodyPr>
          <a:lstStyle/>
          <a:p>
            <a:pPr marL="285750" indent="-285750">
              <a:spcBef>
                <a:spcPts val="300"/>
              </a:spcBef>
              <a:buFont typeface="Arial" panose="020B0604020202020204" pitchFamily="34" charset="0"/>
              <a:buChar char="•"/>
            </a:pPr>
            <a:r>
              <a:rPr lang="en-US" sz="2000" dirty="0"/>
              <a:t>DMA requires both National &amp; Provincial Frameworks.</a:t>
            </a:r>
          </a:p>
          <a:p>
            <a:pPr marL="285750" indent="-285750">
              <a:spcBef>
                <a:spcPts val="300"/>
              </a:spcBef>
              <a:buFont typeface="Arial" panose="020B0604020202020204" pitchFamily="34" charset="0"/>
              <a:buChar char="•"/>
            </a:pPr>
            <a:r>
              <a:rPr lang="en-US" sz="2000" dirty="0"/>
              <a:t>Framework Objectives:</a:t>
            </a:r>
          </a:p>
          <a:p>
            <a:pPr marL="742950" lvl="2" indent="-285750">
              <a:spcBef>
                <a:spcPts val="300"/>
              </a:spcBef>
              <a:buFont typeface="Arial" panose="020B0604020202020204" pitchFamily="34" charset="0"/>
              <a:buChar char="•"/>
            </a:pPr>
            <a:r>
              <a:rPr lang="en-US" dirty="0"/>
              <a:t>Provide a uniform approach to disaster risk management across all spheres of government in South Africa, ensuring consistency in planning, response, and recovery efforts.</a:t>
            </a:r>
          </a:p>
          <a:p>
            <a:pPr marL="742950" lvl="2" indent="-285750">
              <a:spcBef>
                <a:spcPts val="300"/>
              </a:spcBef>
              <a:buFont typeface="Arial" panose="020B0604020202020204" pitchFamily="34" charset="0"/>
              <a:buChar char="•"/>
            </a:pPr>
            <a:r>
              <a:rPr lang="en-US" dirty="0"/>
              <a:t>Guide the development and implementation of disaster risk reduction strategies to </a:t>
            </a:r>
            <a:r>
              <a:rPr lang="en-US" dirty="0" err="1"/>
              <a:t>minimise</a:t>
            </a:r>
            <a:r>
              <a:rPr lang="en-US" dirty="0"/>
              <a:t> vulnerabilities and build resilience in communities, infrastructure, and the environment.</a:t>
            </a:r>
          </a:p>
          <a:p>
            <a:pPr marL="742950" lvl="2" indent="-285750">
              <a:spcBef>
                <a:spcPts val="300"/>
              </a:spcBef>
              <a:buFont typeface="Arial" panose="020B0604020202020204" pitchFamily="34" charset="0"/>
              <a:buChar char="•"/>
            </a:pPr>
            <a:r>
              <a:rPr lang="en-US" dirty="0"/>
              <a:t>Facilitate coordination and cooperation among government institutions, private sector entities, NGOs, and communities for effective disaster preparedness, response, and recovery.</a:t>
            </a:r>
          </a:p>
        </p:txBody>
      </p:sp>
      <p:sp>
        <p:nvSpPr>
          <p:cNvPr id="4" name="Text Placeholder 3">
            <a:extLst>
              <a:ext uri="{FF2B5EF4-FFF2-40B4-BE49-F238E27FC236}">
                <a16:creationId xmlns:a16="http://schemas.microsoft.com/office/drawing/2014/main" id="{A5FEE54F-F57E-D068-E7FC-4DAFD18EC730}"/>
              </a:ext>
            </a:extLst>
          </p:cNvPr>
          <p:cNvSpPr>
            <a:spLocks noGrp="1"/>
          </p:cNvSpPr>
          <p:nvPr>
            <p:ph type="body" sz="quarter" idx="13"/>
          </p:nvPr>
        </p:nvSpPr>
        <p:spPr>
          <a:xfrm>
            <a:off x="393701" y="1039979"/>
            <a:ext cx="11462940" cy="288925"/>
          </a:xfrm>
        </p:spPr>
        <p:txBody>
          <a:bodyPr vert="horz" lIns="72000" tIns="72000" rIns="72000" bIns="72000" rtlCol="0" anchor="ctr">
            <a:normAutofit/>
          </a:bodyPr>
          <a:lstStyle/>
          <a:p>
            <a:pPr>
              <a:lnSpc>
                <a:spcPct val="90000"/>
              </a:lnSpc>
            </a:pPr>
            <a:endParaRPr lang="en-US" sz="1000" b="1" i="1" kern="1200">
              <a:latin typeface="Century Gothic" pitchFamily="34" charset="0"/>
              <a:ea typeface="+mn-ea"/>
              <a:cs typeface="+mn-cs"/>
            </a:endParaRPr>
          </a:p>
          <a:p>
            <a:pPr>
              <a:lnSpc>
                <a:spcPct val="90000"/>
              </a:lnSpc>
            </a:pPr>
            <a:endParaRPr lang="en-US" sz="1000" b="1" i="1" kern="1200">
              <a:latin typeface="Century Gothic" pitchFamily="34" charset="0"/>
              <a:ea typeface="+mn-ea"/>
              <a:cs typeface="+mn-cs"/>
            </a:endParaRPr>
          </a:p>
        </p:txBody>
      </p:sp>
      <p:sp>
        <p:nvSpPr>
          <p:cNvPr id="9" name="Slide Number Placeholder 8" hidden="1">
            <a:extLst>
              <a:ext uri="{FF2B5EF4-FFF2-40B4-BE49-F238E27FC236}">
                <a16:creationId xmlns:a16="http://schemas.microsoft.com/office/drawing/2014/main" id="{E371FC8B-43BB-83DE-30BB-9F3EB17B68F2}"/>
              </a:ext>
            </a:extLst>
          </p:cNvPr>
          <p:cNvSpPr>
            <a:spLocks noGrp="1"/>
          </p:cNvSpPr>
          <p:nvPr>
            <p:ph type="sldNum" sz="quarter" idx="4"/>
          </p:nvPr>
        </p:nvSpPr>
        <p:spPr>
          <a:xfrm>
            <a:off x="11170773" y="6468150"/>
            <a:ext cx="685867" cy="230832"/>
          </a:xfrm>
          <a:prstGeom prst="rect">
            <a:avLst/>
          </a:prstGeom>
        </p:spPr>
        <p:txBody>
          <a:bodyPr vert="horz" lIns="72000" tIns="72000" rIns="0" bIns="0" rtlCol="0" anchor="ctr"/>
          <a:lstStyle>
            <a:defPPr>
              <a:defRPr lang="en-US"/>
            </a:defPPr>
            <a:lvl1pPr marL="0" algn="r" defTabSz="914400" rtl="0" eaLnBrk="1" latinLnBrk="0" hangingPunct="1">
              <a:defRPr sz="900" kern="1200">
                <a:solidFill>
                  <a:schemeClr val="tx2"/>
                </a:solidFill>
                <a:latin typeface="Century Gothic"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406839F-D7A4-4E5D-B93D-768AD4D1DB36}" type="slidenum">
              <a:rPr lang="en-ZA" smtClean="0">
                <a:solidFill>
                  <a:srgbClr val="003399"/>
                </a:solidFill>
              </a:rPr>
              <a:pPr>
                <a:spcAft>
                  <a:spcPts val="600"/>
                </a:spcAft>
              </a:pPr>
              <a:t>8</a:t>
            </a:fld>
            <a:endParaRPr lang="en-ZA"/>
          </a:p>
        </p:txBody>
      </p:sp>
    </p:spTree>
    <p:custDataLst>
      <p:tags r:id="rId1"/>
    </p:custDataLst>
    <p:extLst>
      <p:ext uri="{BB962C8B-B14F-4D97-AF65-F5344CB8AC3E}">
        <p14:creationId xmlns:p14="http://schemas.microsoft.com/office/powerpoint/2010/main" val="1245272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FCCF5-8D59-FA30-36AA-F35B272B1CD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A80B72-ABBE-0003-12AC-207FEDC12F86}"/>
              </a:ext>
            </a:extLst>
          </p:cNvPr>
          <p:cNvSpPr>
            <a:spLocks noGrp="1"/>
          </p:cNvSpPr>
          <p:nvPr>
            <p:ph type="title"/>
          </p:nvPr>
        </p:nvSpPr>
        <p:spPr>
          <a:xfrm>
            <a:off x="393701" y="180976"/>
            <a:ext cx="11462940" cy="559256"/>
          </a:xfrm>
        </p:spPr>
        <p:txBody>
          <a:bodyPr vert="horz" wrap="none" lIns="72000" tIns="72000" rIns="72000" bIns="72000" rtlCol="0" anchor="ctr">
            <a:normAutofit/>
          </a:bodyPr>
          <a:lstStyle/>
          <a:p>
            <a:pPr>
              <a:lnSpc>
                <a:spcPct val="90000"/>
              </a:lnSpc>
            </a:pPr>
            <a:br>
              <a:rPr lang="en-GB" sz="1500"/>
            </a:br>
            <a:endParaRPr lang="en-GB" sz="1500"/>
          </a:p>
        </p:txBody>
      </p:sp>
      <p:sp>
        <p:nvSpPr>
          <p:cNvPr id="2" name="Title 5">
            <a:extLst>
              <a:ext uri="{FF2B5EF4-FFF2-40B4-BE49-F238E27FC236}">
                <a16:creationId xmlns:a16="http://schemas.microsoft.com/office/drawing/2014/main" id="{B4E53BE1-4A56-5F5B-9A9D-56064DB269DB}"/>
              </a:ext>
            </a:extLst>
          </p:cNvPr>
          <p:cNvSpPr txBox="1">
            <a:spLocks/>
          </p:cNvSpPr>
          <p:nvPr/>
        </p:nvSpPr>
        <p:spPr>
          <a:xfrm>
            <a:off x="393701" y="351693"/>
            <a:ext cx="11462940" cy="413481"/>
          </a:xfrm>
          <a:prstGeom prst="rect">
            <a:avLst/>
          </a:prstGeom>
          <a:extLst>
            <a:ext uri="{909E8E84-426E-40DD-AFC4-6F175D3DCCD1}">
              <a14:hiddenFill xmlns:a14="http://schemas.microsoft.com/office/drawing/2010/main">
                <a:solidFill>
                  <a:srgbClr val="00329B"/>
                </a:solidFill>
              </a14:hiddenFill>
            </a:ext>
          </a:extLst>
        </p:spPr>
        <p:txBody>
          <a:bodyPr vert="horz" lIns="72000" tIns="72000" rIns="72000" bIns="72000" rtlCol="0" anchor="ctr">
            <a:normAutofit fontScale="62500" lnSpcReduction="20000"/>
          </a:bodyPr>
          <a:lst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a:lstStyle>
          <a:p>
            <a:pPr>
              <a:lnSpc>
                <a:spcPct val="90000"/>
              </a:lnSpc>
              <a:spcBef>
                <a:spcPts val="300"/>
              </a:spcBef>
            </a:pPr>
            <a:r>
              <a:rPr lang="en-US" sz="3300" b="1" i="1" kern="1200" dirty="0">
                <a:solidFill>
                  <a:schemeClr val="bg2">
                    <a:lumMod val="25000"/>
                  </a:schemeClr>
                </a:solidFill>
                <a:latin typeface="Century Gothic" pitchFamily="34" charset="0"/>
                <a:ea typeface="+mn-ea"/>
                <a:cs typeface="+mn-cs"/>
              </a:rPr>
              <a:t>The National/Provincial Disaster Management Framework - KPAs</a:t>
            </a:r>
            <a:br>
              <a:rPr lang="en-US" sz="500" b="1" i="1" kern="1200" dirty="0">
                <a:solidFill>
                  <a:schemeClr val="bg1">
                    <a:lumMod val="50000"/>
                  </a:schemeClr>
                </a:solidFill>
                <a:latin typeface="Century Gothic" pitchFamily="34" charset="0"/>
                <a:ea typeface="+mn-ea"/>
                <a:cs typeface="+mn-cs"/>
              </a:rPr>
            </a:br>
            <a:endParaRPr lang="en-US" sz="500" b="1" i="1" kern="1200" dirty="0">
              <a:solidFill>
                <a:schemeClr val="bg1">
                  <a:lumMod val="50000"/>
                </a:schemeClr>
              </a:solidFill>
              <a:latin typeface="Century Gothic" pitchFamily="34" charset="0"/>
              <a:ea typeface="+mn-ea"/>
              <a:cs typeface="+mn-cs"/>
            </a:endParaRPr>
          </a:p>
        </p:txBody>
      </p:sp>
      <p:sp>
        <p:nvSpPr>
          <p:cNvPr id="3" name="Rectangle 1">
            <a:extLst>
              <a:ext uri="{FF2B5EF4-FFF2-40B4-BE49-F238E27FC236}">
                <a16:creationId xmlns:a16="http://schemas.microsoft.com/office/drawing/2014/main" id="{26CFB410-0847-B29D-08EC-878944719EE9}"/>
              </a:ext>
            </a:extLst>
          </p:cNvPr>
          <p:cNvSpPr>
            <a:spLocks noChangeArrowheads="1"/>
          </p:cNvSpPr>
          <p:nvPr/>
        </p:nvSpPr>
        <p:spPr bwMode="auto">
          <a:xfrm>
            <a:off x="508000" y="1412777"/>
            <a:ext cx="11348641" cy="46800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72000" tIns="72000" rIns="72000" bIns="72000" numCol="1" rtlCol="0" anchorCtr="0" compatLnSpc="1">
            <a:prstTxWarp prst="textNoShape">
              <a:avLst/>
            </a:prstTxWarp>
            <a:normAutofit fontScale="92500" lnSpcReduction="10000"/>
          </a:bodyPr>
          <a:lstStyle/>
          <a:p>
            <a:pPr marL="457200" marR="0" lvl="0" indent="-457200" fontAlgn="base">
              <a:spcBef>
                <a:spcPts val="300"/>
              </a:spcBef>
              <a:spcAft>
                <a:spcPct val="0"/>
              </a:spcAft>
              <a:buClrTx/>
              <a:buSzTx/>
              <a:buFont typeface="+mj-lt"/>
              <a:buAutoNum type="arabicPeriod"/>
              <a:tabLst/>
            </a:pPr>
            <a:r>
              <a:rPr kumimoji="0" lang="en-US" altLang="en-US" sz="2000" b="1" i="0" u="none" strike="noStrike" cap="none" normalizeH="0" baseline="0" dirty="0">
                <a:ln>
                  <a:noFill/>
                </a:ln>
                <a:effectLst/>
              </a:rPr>
              <a:t>Disaster Risk Assessment</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Conducting comprehensive risk assessments.</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Identifying vulnerable communities and critical infrastructure.</a:t>
            </a:r>
          </a:p>
          <a:p>
            <a:pPr marL="457200" marR="0" lvl="0" indent="-457200" fontAlgn="base">
              <a:spcBef>
                <a:spcPts val="300"/>
              </a:spcBef>
              <a:spcAft>
                <a:spcPct val="0"/>
              </a:spcAft>
              <a:buClrTx/>
              <a:buSzTx/>
              <a:buFont typeface="+mj-lt"/>
              <a:buAutoNum type="arabicPeriod"/>
              <a:tabLst/>
            </a:pPr>
            <a:r>
              <a:rPr kumimoji="0" lang="en-US" altLang="en-US" sz="2000" b="1" i="0" u="none" strike="noStrike" cap="none" normalizeH="0" baseline="0" dirty="0">
                <a:ln>
                  <a:noFill/>
                </a:ln>
                <a:effectLst/>
              </a:rPr>
              <a:t>Disaster Risk Reduction</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Implementing mitigation measures.</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Promoting resilient infrastructure and ecosystems.</a:t>
            </a:r>
          </a:p>
          <a:p>
            <a:pPr marL="457200" marR="0" lvl="0" indent="-457200" fontAlgn="base">
              <a:spcBef>
                <a:spcPts val="300"/>
              </a:spcBef>
              <a:spcAft>
                <a:spcPct val="0"/>
              </a:spcAft>
              <a:buClrTx/>
              <a:buSzTx/>
              <a:buFont typeface="+mj-lt"/>
              <a:buAutoNum type="arabicPeriod"/>
              <a:tabLst/>
            </a:pPr>
            <a:r>
              <a:rPr kumimoji="0" lang="en-US" altLang="en-US" sz="2000" b="1" i="0" u="none" strike="noStrike" cap="none" normalizeH="0" baseline="0" dirty="0">
                <a:ln>
                  <a:noFill/>
                </a:ln>
                <a:effectLst/>
              </a:rPr>
              <a:t>Disaster Preparedness</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Developing and testing emergency response plans.</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Conducting training and awareness campaigns.</a:t>
            </a:r>
          </a:p>
          <a:p>
            <a:pPr marL="457200" marR="0" lvl="0" indent="-457200" fontAlgn="base">
              <a:spcBef>
                <a:spcPts val="300"/>
              </a:spcBef>
              <a:spcAft>
                <a:spcPct val="0"/>
              </a:spcAft>
              <a:buClrTx/>
              <a:buSzTx/>
              <a:buFont typeface="+mj-lt"/>
              <a:buAutoNum type="arabicPeriod"/>
              <a:tabLst/>
            </a:pPr>
            <a:r>
              <a:rPr kumimoji="0" lang="en-US" altLang="en-US" sz="2000" b="1" i="0" u="none" strike="noStrike" cap="none" normalizeH="0" baseline="0" dirty="0">
                <a:ln>
                  <a:noFill/>
                </a:ln>
                <a:effectLst/>
              </a:rPr>
              <a:t>Disaster Response</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Coordinating emergency response operations.</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Providing humanitarian assistance and relief.</a:t>
            </a:r>
          </a:p>
          <a:p>
            <a:pPr marL="457200" marR="0" lvl="0" indent="-457200" fontAlgn="base">
              <a:spcBef>
                <a:spcPts val="300"/>
              </a:spcBef>
              <a:spcAft>
                <a:spcPct val="0"/>
              </a:spcAft>
              <a:buClrTx/>
              <a:buSzTx/>
              <a:buFont typeface="+mj-lt"/>
              <a:buAutoNum type="arabicPeriod"/>
              <a:tabLst/>
            </a:pPr>
            <a:r>
              <a:rPr kumimoji="0" lang="en-US" altLang="en-US" sz="2000" b="1" i="0" u="none" strike="noStrike" cap="none" normalizeH="0" baseline="0" dirty="0">
                <a:ln>
                  <a:noFill/>
                </a:ln>
                <a:effectLst/>
              </a:rPr>
              <a:t>Disaster Recovery</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Facilitating post-disaster recovery and reconstruction.</a:t>
            </a:r>
          </a:p>
          <a:p>
            <a:pPr marL="1257300" lvl="2" indent="-3429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Supporting affected communities in rebuilding efforts</a:t>
            </a:r>
          </a:p>
          <a:p>
            <a:pPr marR="0" lvl="0" fontAlgn="base">
              <a:spcBef>
                <a:spcPts val="300"/>
              </a:spcBef>
              <a:spcAft>
                <a:spcPct val="0"/>
              </a:spcAft>
              <a:buClrTx/>
              <a:buSzTx/>
              <a:tabLst/>
            </a:pPr>
            <a:endParaRPr kumimoji="0" lang="en-US" altLang="en-US" sz="1400" b="1" i="0" u="none" strike="noStrike" cap="none" normalizeH="0" baseline="0" dirty="0">
              <a:ln>
                <a:noFill/>
              </a:ln>
              <a:effectLst/>
            </a:endParaRPr>
          </a:p>
        </p:txBody>
      </p:sp>
      <p:sp>
        <p:nvSpPr>
          <p:cNvPr id="14" name="Footer Placeholder 5">
            <a:extLst>
              <a:ext uri="{FF2B5EF4-FFF2-40B4-BE49-F238E27FC236}">
                <a16:creationId xmlns:a16="http://schemas.microsoft.com/office/drawing/2014/main" id="{75ED9212-CD87-381F-B689-587EAA546E32}"/>
              </a:ext>
            </a:extLst>
          </p:cNvPr>
          <p:cNvSpPr>
            <a:spLocks noGrp="1"/>
          </p:cNvSpPr>
          <p:nvPr>
            <p:ph type="ftr" sz="quarter" idx="3"/>
          </p:nvPr>
        </p:nvSpPr>
        <p:spPr>
          <a:xfrm>
            <a:off x="1599851" y="6407187"/>
            <a:ext cx="9285863" cy="230832"/>
          </a:xfrm>
        </p:spPr>
        <p:txBody>
          <a:bodyPr/>
          <a:lstStyle/>
          <a:p>
            <a:endParaRPr lang="en-GB">
              <a:solidFill>
                <a:srgbClr val="998F86"/>
              </a:solidFill>
            </a:endParaRPr>
          </a:p>
        </p:txBody>
      </p:sp>
      <p:sp>
        <p:nvSpPr>
          <p:cNvPr id="9" name="Slide Number Placeholder 8" hidden="1">
            <a:extLst>
              <a:ext uri="{FF2B5EF4-FFF2-40B4-BE49-F238E27FC236}">
                <a16:creationId xmlns:a16="http://schemas.microsoft.com/office/drawing/2014/main" id="{8803E09B-0404-3D23-8F22-C88028E19372}"/>
              </a:ext>
            </a:extLst>
          </p:cNvPr>
          <p:cNvSpPr>
            <a:spLocks noGrp="1"/>
          </p:cNvSpPr>
          <p:nvPr>
            <p:ph type="sldNum" sz="quarter" idx="4294967295"/>
          </p:nvPr>
        </p:nvSpPr>
        <p:spPr>
          <a:xfrm>
            <a:off x="11170773" y="6468150"/>
            <a:ext cx="685867" cy="230832"/>
          </a:xfrm>
          <a:prstGeom prst="rect">
            <a:avLst/>
          </a:prstGeom>
        </p:spPr>
        <p:txBody>
          <a:bodyPr vert="horz" lIns="72000" tIns="72000" rIns="0" bIns="0" rtlCol="0" anchor="ctr"/>
          <a:lstStyle>
            <a:defPPr>
              <a:defRPr lang="en-US"/>
            </a:defPPr>
            <a:lvl1pPr marL="0" algn="r" defTabSz="914400" rtl="0" eaLnBrk="1" latinLnBrk="0" hangingPunct="1">
              <a:defRPr sz="900" kern="1200">
                <a:solidFill>
                  <a:schemeClr val="tx2"/>
                </a:solidFill>
                <a:latin typeface="Century Gothic"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8406839F-D7A4-4E5D-B93D-768AD4D1DB36}" type="slidenum">
              <a:rPr kumimoji="0" lang="en-ZA" sz="900" b="0" i="0" u="none" strike="noStrike" kern="1200" cap="none" spc="0" normalizeH="0" baseline="0" noProof="0" smtClean="0">
                <a:ln>
                  <a:noFill/>
                </a:ln>
                <a:solidFill>
                  <a:srgbClr val="003399"/>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en-ZA" sz="900" b="0" i="0" u="none" strike="noStrike" kern="1200" cap="none" spc="0" normalizeH="0" baseline="0" noProof="0">
              <a:ln>
                <a:noFill/>
              </a:ln>
              <a:solidFill>
                <a:srgbClr val="242852"/>
              </a:solidFill>
              <a:effectLst/>
              <a:uLnTx/>
              <a:uFillTx/>
              <a:latin typeface="Century Gothic" pitchFamily="34" charset="0"/>
              <a:ea typeface="+mn-ea"/>
              <a:cs typeface="+mn-cs"/>
            </a:endParaRPr>
          </a:p>
        </p:txBody>
      </p:sp>
    </p:spTree>
    <p:custDataLst>
      <p:tags r:id="rId1"/>
    </p:custDataLst>
    <p:extLst>
      <p:ext uri="{BB962C8B-B14F-4D97-AF65-F5344CB8AC3E}">
        <p14:creationId xmlns:p14="http://schemas.microsoft.com/office/powerpoint/2010/main" val="1392222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8A638-BCBA-67E1-19AE-1FF9E5BE279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F4CC254-8F06-DA12-0A52-DDCA1E9594FB}"/>
              </a:ext>
            </a:extLst>
          </p:cNvPr>
          <p:cNvSpPr>
            <a:spLocks noGrp="1"/>
          </p:cNvSpPr>
          <p:nvPr>
            <p:ph type="title"/>
          </p:nvPr>
        </p:nvSpPr>
        <p:spPr>
          <a:xfrm>
            <a:off x="393701" y="180976"/>
            <a:ext cx="11462940" cy="559256"/>
          </a:xfrm>
        </p:spPr>
        <p:txBody>
          <a:bodyPr vert="horz" wrap="none" lIns="72000" tIns="72000" rIns="72000" bIns="72000" rtlCol="0" anchor="ctr">
            <a:normAutofit/>
          </a:bodyPr>
          <a:lstStyle/>
          <a:p>
            <a:pPr>
              <a:lnSpc>
                <a:spcPct val="90000"/>
              </a:lnSpc>
            </a:pPr>
            <a:br>
              <a:rPr lang="en-GB" sz="1500"/>
            </a:br>
            <a:endParaRPr lang="en-GB" sz="1500"/>
          </a:p>
        </p:txBody>
      </p:sp>
      <p:sp>
        <p:nvSpPr>
          <p:cNvPr id="2" name="Title 5">
            <a:extLst>
              <a:ext uri="{FF2B5EF4-FFF2-40B4-BE49-F238E27FC236}">
                <a16:creationId xmlns:a16="http://schemas.microsoft.com/office/drawing/2014/main" id="{A0E2CB72-782F-FB05-8926-5546092887D3}"/>
              </a:ext>
            </a:extLst>
          </p:cNvPr>
          <p:cNvSpPr txBox="1">
            <a:spLocks/>
          </p:cNvSpPr>
          <p:nvPr/>
        </p:nvSpPr>
        <p:spPr>
          <a:xfrm>
            <a:off x="393701" y="351693"/>
            <a:ext cx="11462940" cy="413481"/>
          </a:xfrm>
          <a:prstGeom prst="rect">
            <a:avLst/>
          </a:prstGeom>
          <a:extLst>
            <a:ext uri="{909E8E84-426E-40DD-AFC4-6F175D3DCCD1}">
              <a14:hiddenFill xmlns:a14="http://schemas.microsoft.com/office/drawing/2010/main">
                <a:solidFill>
                  <a:srgbClr val="00329B"/>
                </a:solidFill>
              </a14:hiddenFill>
            </a:ext>
          </a:extLst>
        </p:spPr>
        <p:txBody>
          <a:bodyPr vert="horz" lIns="72000" tIns="72000" rIns="72000" bIns="72000" rtlCol="0" anchor="ctr">
            <a:normAutofit fontScale="85000" lnSpcReduction="20000"/>
          </a:bodyPr>
          <a:lst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a:lstStyle>
          <a:p>
            <a:pPr>
              <a:lnSpc>
                <a:spcPct val="90000"/>
              </a:lnSpc>
              <a:spcBef>
                <a:spcPts val="300"/>
              </a:spcBef>
            </a:pPr>
            <a:r>
              <a:rPr lang="en-US" b="1" i="1" kern="1200" dirty="0">
                <a:solidFill>
                  <a:schemeClr val="bg2">
                    <a:lumMod val="25000"/>
                  </a:schemeClr>
                </a:solidFill>
                <a:latin typeface="Century Gothic" pitchFamily="34" charset="0"/>
                <a:ea typeface="+mn-ea"/>
                <a:cs typeface="+mn-cs"/>
              </a:rPr>
              <a:t>The National/Provincial Disaster Management Framework - </a:t>
            </a:r>
            <a:r>
              <a:rPr lang="en-US" i="1" dirty="0">
                <a:solidFill>
                  <a:schemeClr val="bg2">
                    <a:lumMod val="25000"/>
                  </a:schemeClr>
                </a:solidFill>
                <a:ea typeface="+mn-ea"/>
                <a:cs typeface="+mn-cs"/>
              </a:rPr>
              <a:t>Enablers</a:t>
            </a:r>
            <a:br>
              <a:rPr lang="en-US" sz="500" b="1" i="1" kern="1200" dirty="0">
                <a:solidFill>
                  <a:schemeClr val="bg1">
                    <a:lumMod val="50000"/>
                  </a:schemeClr>
                </a:solidFill>
                <a:latin typeface="Century Gothic" pitchFamily="34" charset="0"/>
                <a:ea typeface="+mn-ea"/>
                <a:cs typeface="+mn-cs"/>
              </a:rPr>
            </a:br>
            <a:endParaRPr lang="en-US" sz="500" b="1" i="1" kern="1200" dirty="0">
              <a:solidFill>
                <a:schemeClr val="bg1">
                  <a:lumMod val="50000"/>
                </a:schemeClr>
              </a:solidFill>
              <a:latin typeface="Century Gothic" pitchFamily="34" charset="0"/>
              <a:ea typeface="+mn-ea"/>
              <a:cs typeface="+mn-cs"/>
            </a:endParaRPr>
          </a:p>
        </p:txBody>
      </p:sp>
      <p:sp>
        <p:nvSpPr>
          <p:cNvPr id="3" name="Rectangle 1">
            <a:extLst>
              <a:ext uri="{FF2B5EF4-FFF2-40B4-BE49-F238E27FC236}">
                <a16:creationId xmlns:a16="http://schemas.microsoft.com/office/drawing/2014/main" id="{F646C294-69D8-3B4A-FB53-67C91075DB8C}"/>
              </a:ext>
            </a:extLst>
          </p:cNvPr>
          <p:cNvSpPr>
            <a:spLocks noChangeArrowheads="1"/>
          </p:cNvSpPr>
          <p:nvPr/>
        </p:nvSpPr>
        <p:spPr bwMode="auto">
          <a:xfrm>
            <a:off x="508001" y="1412777"/>
            <a:ext cx="6215414" cy="46800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72000" tIns="72000" rIns="72000" bIns="72000" numCol="1" rtlCol="0" anchorCtr="0" compatLnSpc="1">
            <a:prstTxWarp prst="textNoShape">
              <a:avLst/>
            </a:prstTxWarp>
            <a:normAutofit fontScale="92500" lnSpcReduction="20000"/>
          </a:bodyPr>
          <a:lstStyle/>
          <a:p>
            <a:pPr marL="457200" marR="0" lvl="0" indent="-457200" fontAlgn="base">
              <a:spcBef>
                <a:spcPts val="300"/>
              </a:spcBef>
              <a:spcAft>
                <a:spcPct val="0"/>
              </a:spcAft>
              <a:buClrTx/>
              <a:buSzTx/>
              <a:buFont typeface="+mj-lt"/>
              <a:buAutoNum type="arabicPeriod"/>
              <a:tabLst/>
            </a:pPr>
            <a:r>
              <a:rPr lang="en-US" sz="2000" b="1" dirty="0"/>
              <a:t>Enabler 1: Information Management and Communication</a:t>
            </a:r>
            <a:r>
              <a:rPr lang="en-US" sz="2000" dirty="0"/>
              <a:t> </a:t>
            </a:r>
          </a:p>
          <a:p>
            <a:pPr marL="914400" lvl="1" indent="-457200" fontAlgn="base">
              <a:spcBef>
                <a:spcPts val="300"/>
              </a:spcBef>
              <a:spcAft>
                <a:spcPct val="0"/>
              </a:spcAft>
              <a:buFont typeface="Arial" panose="020B0604020202020204" pitchFamily="34" charset="0"/>
              <a:buChar char="•"/>
            </a:pPr>
            <a:r>
              <a:rPr lang="en-US" sz="2000" dirty="0"/>
              <a:t>Objective: To guide the development of a comprehensive information and communication system and establish integrated communication links with all disaster risk management role players.</a:t>
            </a:r>
          </a:p>
          <a:p>
            <a:pPr marL="457200" indent="-457200" fontAlgn="base">
              <a:spcBef>
                <a:spcPts val="300"/>
              </a:spcBef>
              <a:spcAft>
                <a:spcPct val="0"/>
              </a:spcAft>
              <a:buFont typeface="+mj-lt"/>
              <a:buAutoNum type="arabicPeriod"/>
            </a:pPr>
            <a:r>
              <a:rPr kumimoji="0" lang="en-US" altLang="en-US" sz="2000" i="0" u="none" strike="noStrike" cap="none" normalizeH="0" baseline="0" dirty="0">
                <a:ln>
                  <a:noFill/>
                </a:ln>
                <a:effectLst/>
              </a:rPr>
              <a:t> </a:t>
            </a:r>
            <a:r>
              <a:rPr kumimoji="0" lang="en-US" altLang="en-US" sz="2000" b="1" i="0" u="none" strike="noStrike" cap="none" normalizeH="0" baseline="0" dirty="0">
                <a:ln>
                  <a:noFill/>
                </a:ln>
                <a:effectLst/>
              </a:rPr>
              <a:t>Enabler 2: Education, Training, Public Awareness and Research </a:t>
            </a:r>
          </a:p>
          <a:p>
            <a:pPr marL="914400" lvl="1" indent="-4572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 Objective :To promote a culture of risk avoidance among stakeholders by capacitating role players through integrated education, training and public awareness </a:t>
            </a:r>
            <a:r>
              <a:rPr kumimoji="0" lang="en-US" altLang="en-US" sz="2000" i="0" u="none" strike="noStrike" cap="none" normalizeH="0" baseline="0" dirty="0" err="1">
                <a:ln>
                  <a:noFill/>
                </a:ln>
                <a:effectLst/>
              </a:rPr>
              <a:t>programmes</a:t>
            </a:r>
            <a:r>
              <a:rPr kumimoji="0" lang="en-US" altLang="en-US" sz="2000" i="0" u="none" strike="noStrike" cap="none" normalizeH="0" baseline="0" dirty="0">
                <a:ln>
                  <a:noFill/>
                </a:ln>
                <a:effectLst/>
              </a:rPr>
              <a:t> informed by scientific research.</a:t>
            </a:r>
          </a:p>
          <a:p>
            <a:pPr marL="457200" indent="-457200" fontAlgn="base">
              <a:spcBef>
                <a:spcPts val="300"/>
              </a:spcBef>
              <a:spcAft>
                <a:spcPct val="0"/>
              </a:spcAft>
              <a:buFont typeface="+mj-lt"/>
              <a:buAutoNum type="arabicPeriod"/>
            </a:pPr>
            <a:r>
              <a:rPr kumimoji="0" lang="en-US" altLang="en-US" sz="2000" b="1" i="0" u="none" strike="noStrike" cap="none" normalizeH="0" baseline="0" dirty="0">
                <a:ln>
                  <a:noFill/>
                </a:ln>
                <a:effectLst/>
              </a:rPr>
              <a:t>Enabler 3: Funding </a:t>
            </a:r>
          </a:p>
          <a:p>
            <a:pPr marL="914400" lvl="1" indent="-457200" fontAlgn="base">
              <a:spcBef>
                <a:spcPts val="300"/>
              </a:spcBef>
              <a:spcAft>
                <a:spcPct val="0"/>
              </a:spcAft>
              <a:buFont typeface="Arial" panose="020B0604020202020204" pitchFamily="34" charset="0"/>
              <a:buChar char="•"/>
            </a:pPr>
            <a:r>
              <a:rPr kumimoji="0" lang="en-US" altLang="en-US" sz="2000" i="0" u="none" strike="noStrike" cap="none" normalizeH="0" baseline="0" dirty="0">
                <a:ln>
                  <a:noFill/>
                </a:ln>
                <a:effectLst/>
              </a:rPr>
              <a:t>Objective </a:t>
            </a:r>
            <a:r>
              <a:rPr lang="en-US" altLang="en-US" sz="2000" dirty="0"/>
              <a:t>:</a:t>
            </a:r>
            <a:r>
              <a:rPr kumimoji="0" lang="en-US" altLang="en-US" sz="2000" i="0" u="none" strike="noStrike" cap="none" normalizeH="0" baseline="0" dirty="0">
                <a:ln>
                  <a:noFill/>
                </a:ln>
                <a:effectLst/>
              </a:rPr>
              <a:t>To establish mechanisms for the funding of disaster risk management.</a:t>
            </a:r>
          </a:p>
        </p:txBody>
      </p:sp>
      <p:sp>
        <p:nvSpPr>
          <p:cNvPr id="9" name="Slide Number Placeholder 8" hidden="1">
            <a:extLst>
              <a:ext uri="{FF2B5EF4-FFF2-40B4-BE49-F238E27FC236}">
                <a16:creationId xmlns:a16="http://schemas.microsoft.com/office/drawing/2014/main" id="{4DD1C0E1-4778-891C-7ADE-7FEBFAF0342F}"/>
              </a:ext>
            </a:extLst>
          </p:cNvPr>
          <p:cNvSpPr>
            <a:spLocks noGrp="1"/>
          </p:cNvSpPr>
          <p:nvPr>
            <p:ph type="sldNum" sz="quarter" idx="4294967295"/>
          </p:nvPr>
        </p:nvSpPr>
        <p:spPr>
          <a:xfrm>
            <a:off x="11170773" y="6468150"/>
            <a:ext cx="685867" cy="230832"/>
          </a:xfrm>
          <a:prstGeom prst="rect">
            <a:avLst/>
          </a:prstGeom>
        </p:spPr>
        <p:txBody>
          <a:bodyPr vert="horz" lIns="72000" tIns="72000" rIns="0" bIns="0" rtlCol="0" anchor="ctr"/>
          <a:lstStyle>
            <a:defPPr>
              <a:defRPr lang="en-US"/>
            </a:defPPr>
            <a:lvl1pPr marL="0" algn="r" defTabSz="914400" rtl="0" eaLnBrk="1" latinLnBrk="0" hangingPunct="1">
              <a:defRPr sz="900" kern="1200">
                <a:solidFill>
                  <a:schemeClr val="tx2"/>
                </a:solidFill>
                <a:latin typeface="Century Gothic"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8406839F-D7A4-4E5D-B93D-768AD4D1DB36}" type="slidenum">
              <a:rPr kumimoji="0" lang="en-ZA" sz="900" b="0" i="0" u="none" strike="noStrike" kern="1200" cap="none" spc="0" normalizeH="0" baseline="0" noProof="0" smtClean="0">
                <a:ln>
                  <a:noFill/>
                </a:ln>
                <a:solidFill>
                  <a:srgbClr val="003399"/>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ZA" sz="900" b="0" i="0" u="none" strike="noStrike" kern="1200" cap="none" spc="0" normalizeH="0" baseline="0" noProof="0">
              <a:ln>
                <a:noFill/>
              </a:ln>
              <a:solidFill>
                <a:srgbClr val="242852"/>
              </a:solidFill>
              <a:effectLst/>
              <a:uLnTx/>
              <a:uFillTx/>
              <a:latin typeface="Century Gothic" pitchFamily="34" charset="0"/>
              <a:ea typeface="+mn-ea"/>
              <a:cs typeface="+mn-cs"/>
            </a:endParaRPr>
          </a:p>
        </p:txBody>
      </p:sp>
      <p:pic>
        <p:nvPicPr>
          <p:cNvPr id="7" name="Picture 6">
            <a:extLst>
              <a:ext uri="{FF2B5EF4-FFF2-40B4-BE49-F238E27FC236}">
                <a16:creationId xmlns:a16="http://schemas.microsoft.com/office/drawing/2014/main" id="{72641CCA-4D76-40F6-5E17-C7F95A1C4ACD}"/>
              </a:ext>
            </a:extLst>
          </p:cNvPr>
          <p:cNvPicPr>
            <a:picLocks noChangeAspect="1"/>
          </p:cNvPicPr>
          <p:nvPr/>
        </p:nvPicPr>
        <p:blipFill>
          <a:blip r:embed="rId3"/>
          <a:stretch>
            <a:fillRect/>
          </a:stretch>
        </p:blipFill>
        <p:spPr>
          <a:xfrm>
            <a:off x="6723414" y="1032707"/>
            <a:ext cx="5468586" cy="2767824"/>
          </a:xfrm>
          <a:prstGeom prst="rect">
            <a:avLst/>
          </a:prstGeom>
        </p:spPr>
      </p:pic>
      <p:pic>
        <p:nvPicPr>
          <p:cNvPr id="8" name="Picture 7">
            <a:extLst>
              <a:ext uri="{FF2B5EF4-FFF2-40B4-BE49-F238E27FC236}">
                <a16:creationId xmlns:a16="http://schemas.microsoft.com/office/drawing/2014/main" id="{2FD5FAE4-8D40-20E1-AD98-7FEC7FAF57E9}"/>
              </a:ext>
            </a:extLst>
          </p:cNvPr>
          <p:cNvPicPr>
            <a:picLocks noChangeAspect="1"/>
          </p:cNvPicPr>
          <p:nvPr/>
        </p:nvPicPr>
        <p:blipFill>
          <a:blip r:embed="rId4"/>
          <a:stretch>
            <a:fillRect/>
          </a:stretch>
        </p:blipFill>
        <p:spPr>
          <a:xfrm>
            <a:off x="6589290" y="3800531"/>
            <a:ext cx="5602710" cy="2292295"/>
          </a:xfrm>
          <a:prstGeom prst="rect">
            <a:avLst/>
          </a:prstGeom>
        </p:spPr>
      </p:pic>
    </p:spTree>
    <p:custDataLst>
      <p:tags r:id="rId1"/>
    </p:custDataLst>
    <p:extLst>
      <p:ext uri="{BB962C8B-B14F-4D97-AF65-F5344CB8AC3E}">
        <p14:creationId xmlns:p14="http://schemas.microsoft.com/office/powerpoint/2010/main" val="414305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en-ZA" dirty="0"/>
              <a:t>Disaster Risk Reduction – Funding Challenges</a:t>
            </a:r>
          </a:p>
        </p:txBody>
      </p:sp>
    </p:spTree>
    <p:extLst>
      <p:ext uri="{BB962C8B-B14F-4D97-AF65-F5344CB8AC3E}">
        <p14:creationId xmlns:p14="http://schemas.microsoft.com/office/powerpoint/2010/main" val="3543571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EC22-71FA-24F2-9C9F-D3B573ECC455}"/>
              </a:ext>
            </a:extLst>
          </p:cNvPr>
          <p:cNvSpPr>
            <a:spLocks noGrp="1"/>
          </p:cNvSpPr>
          <p:nvPr>
            <p:ph type="title"/>
          </p:nvPr>
        </p:nvSpPr>
        <p:spPr/>
        <p:txBody>
          <a:bodyPr/>
          <a:lstStyle/>
          <a:p>
            <a:r>
              <a:rPr lang="en-US" i="1" dirty="0"/>
              <a:t>Disaster Risk Reduction Funding Challenges</a:t>
            </a:r>
          </a:p>
        </p:txBody>
      </p:sp>
      <p:sp>
        <p:nvSpPr>
          <p:cNvPr id="4" name="Text Placeholder 3">
            <a:extLst>
              <a:ext uri="{FF2B5EF4-FFF2-40B4-BE49-F238E27FC236}">
                <a16:creationId xmlns:a16="http://schemas.microsoft.com/office/drawing/2014/main" id="{E3F3ADBE-0831-A6D7-0078-08620F313019}"/>
              </a:ext>
            </a:extLst>
          </p:cNvPr>
          <p:cNvSpPr>
            <a:spLocks noGrp="1"/>
          </p:cNvSpPr>
          <p:nvPr>
            <p:ph type="body" sz="quarter" idx="10"/>
          </p:nvPr>
        </p:nvSpPr>
        <p:spPr>
          <a:xfrm>
            <a:off x="393701" y="1196753"/>
            <a:ext cx="6616699" cy="4896073"/>
          </a:xfrm>
        </p:spPr>
        <p:txBody>
          <a:bodyPr>
            <a:normAutofit/>
          </a:bodyPr>
          <a:lstStyle/>
          <a:p>
            <a:pPr marL="342900" indent="-342900">
              <a:buFont typeface="+mj-lt"/>
              <a:buAutoNum type="arabicPeriod"/>
            </a:pPr>
            <a:r>
              <a:rPr lang="en-US" sz="2000" b="0" dirty="0"/>
              <a:t>No National funding for Disaster Risk Reduction (DRR).</a:t>
            </a:r>
          </a:p>
          <a:p>
            <a:pPr marL="342900" indent="-342900">
              <a:buFont typeface="+mj-lt"/>
              <a:buAutoNum type="arabicPeriod"/>
            </a:pPr>
            <a:r>
              <a:rPr lang="en-US" sz="2000" b="0" dirty="0"/>
              <a:t>Inadequate funding for Disaster Management activities in Municipal &amp; Provincial sphere</a:t>
            </a:r>
          </a:p>
          <a:p>
            <a:pPr marL="342900" indent="-342900">
              <a:buFont typeface="+mj-lt"/>
              <a:buAutoNum type="arabicPeriod"/>
            </a:pPr>
            <a:r>
              <a:rPr lang="en-US" sz="2000" b="0" dirty="0"/>
              <a:t>Line functions are not budgeting for DRR</a:t>
            </a:r>
          </a:p>
          <a:p>
            <a:pPr marL="342900" indent="-342900">
              <a:buFont typeface="+mj-lt"/>
              <a:buAutoNum type="arabicPeriod"/>
            </a:pPr>
            <a:r>
              <a:rPr lang="en-US" sz="2000" b="0" dirty="0"/>
              <a:t>Risk reduction strategies and projects are presented to the IDP forums but are still not being </a:t>
            </a:r>
            <a:r>
              <a:rPr lang="en-US" sz="2000" b="0" dirty="0" err="1"/>
              <a:t>prioritised</a:t>
            </a:r>
            <a:r>
              <a:rPr lang="en-US" sz="2000" b="0" dirty="0"/>
              <a:t> as required. </a:t>
            </a:r>
          </a:p>
          <a:p>
            <a:pPr marL="342900" indent="-342900">
              <a:buFont typeface="+mj-lt"/>
              <a:buAutoNum type="arabicPeriod"/>
            </a:pPr>
            <a:r>
              <a:rPr lang="en-US" sz="2000" b="0" dirty="0"/>
              <a:t>Heavy reliance on Provincial funding.</a:t>
            </a:r>
          </a:p>
          <a:p>
            <a:pPr marL="342900" indent="-342900">
              <a:buFont typeface="+mj-lt"/>
              <a:buAutoNum type="arabicPeriod"/>
            </a:pPr>
            <a:r>
              <a:rPr lang="en-US" sz="2000" b="0" dirty="0"/>
              <a:t>Public/Private &amp; International partnerships becoming more prominent.</a:t>
            </a:r>
          </a:p>
          <a:p>
            <a:pPr marL="342900" indent="-342900">
              <a:buFont typeface="+mj-lt"/>
              <a:buAutoNum type="arabicPeriod"/>
            </a:pPr>
            <a:r>
              <a:rPr lang="en-US" sz="2000" b="0" dirty="0"/>
              <a:t>Non- compliance to VFFA of landowners (e.g. Eskom, DAFF)</a:t>
            </a:r>
          </a:p>
        </p:txBody>
      </p:sp>
      <p:pic>
        <p:nvPicPr>
          <p:cNvPr id="5" name="Picture 4">
            <a:extLst>
              <a:ext uri="{FF2B5EF4-FFF2-40B4-BE49-F238E27FC236}">
                <a16:creationId xmlns:a16="http://schemas.microsoft.com/office/drawing/2014/main" id="{BC097B84-C64A-9F45-5DAF-4F682A3C8048}"/>
              </a:ext>
            </a:extLst>
          </p:cNvPr>
          <p:cNvPicPr>
            <a:picLocks noChangeAspect="1"/>
          </p:cNvPicPr>
          <p:nvPr/>
        </p:nvPicPr>
        <p:blipFill>
          <a:blip r:embed="rId2"/>
          <a:stretch>
            <a:fillRect/>
          </a:stretch>
        </p:blipFill>
        <p:spPr>
          <a:xfrm>
            <a:off x="7221624" y="1196753"/>
            <a:ext cx="4576675" cy="4751302"/>
          </a:xfrm>
          <a:prstGeom prst="rect">
            <a:avLst/>
          </a:prstGeom>
        </p:spPr>
      </p:pic>
    </p:spTree>
    <p:extLst>
      <p:ext uri="{BB962C8B-B14F-4D97-AF65-F5344CB8AC3E}">
        <p14:creationId xmlns:p14="http://schemas.microsoft.com/office/powerpoint/2010/main" val="2264520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B583-8772-4783-BD2C-FA22718B8C41}"/>
              </a:ext>
            </a:extLst>
          </p:cNvPr>
          <p:cNvSpPr>
            <a:spLocks noGrp="1"/>
          </p:cNvSpPr>
          <p:nvPr>
            <p:ph type="title"/>
          </p:nvPr>
        </p:nvSpPr>
        <p:spPr/>
        <p:txBody>
          <a:bodyPr/>
          <a:lstStyle/>
          <a:p>
            <a:r>
              <a:rPr lang="en-US" dirty="0"/>
              <a:t>Funding for Disaster Risk Reduction: Western Cape Government </a:t>
            </a:r>
          </a:p>
        </p:txBody>
      </p:sp>
      <p:sp>
        <p:nvSpPr>
          <p:cNvPr id="4" name="Text Placeholder 3">
            <a:extLst>
              <a:ext uri="{FF2B5EF4-FFF2-40B4-BE49-F238E27FC236}">
                <a16:creationId xmlns:a16="http://schemas.microsoft.com/office/drawing/2014/main" id="{5C253CB2-C8E4-433C-BB13-A39DFC2138E2}"/>
              </a:ext>
            </a:extLst>
          </p:cNvPr>
          <p:cNvSpPr>
            <a:spLocks noGrp="1"/>
          </p:cNvSpPr>
          <p:nvPr>
            <p:ph type="body" sz="quarter" idx="10"/>
          </p:nvPr>
        </p:nvSpPr>
        <p:spPr>
          <a:xfrm>
            <a:off x="393701" y="1010195"/>
            <a:ext cx="11462940" cy="5277394"/>
          </a:xfrm>
        </p:spPr>
        <p:txBody>
          <a:bodyPr/>
          <a:lstStyle/>
          <a:p>
            <a:pPr marL="285750" indent="-285750">
              <a:buFont typeface="Arial" panose="020B0604020202020204" pitchFamily="34" charset="0"/>
              <a:buChar char="•"/>
            </a:pPr>
            <a:r>
              <a:rPr lang="en-US" dirty="0"/>
              <a:t>Capacity Building Project (R5m over three years)</a:t>
            </a:r>
          </a:p>
          <a:p>
            <a:pPr marL="645750" lvl="2" indent="-285750"/>
            <a:r>
              <a:rPr lang="en-US" dirty="0"/>
              <a:t>Disaster Management Learning </a:t>
            </a:r>
            <a:r>
              <a:rPr lang="en-US" dirty="0" err="1"/>
              <a:t>Programme</a:t>
            </a:r>
            <a:r>
              <a:rPr lang="en-US" dirty="0"/>
              <a:t>: Three-year project to capacitate municipal employees in Disaster Management through 16 short courses </a:t>
            </a:r>
            <a:endParaRPr lang="en-US" b="1" dirty="0"/>
          </a:p>
          <a:p>
            <a:pPr marL="285750" indent="-285750">
              <a:buFont typeface="Arial" panose="020B0604020202020204" pitchFamily="34" charset="0"/>
              <a:buChar char="•"/>
            </a:pPr>
            <a:r>
              <a:rPr lang="en-US" dirty="0"/>
              <a:t>Priority Hazard Model (R2.5m over two years)</a:t>
            </a:r>
          </a:p>
          <a:p>
            <a:pPr marL="645750" lvl="2" indent="-285750"/>
            <a:r>
              <a:rPr lang="en-US" dirty="0"/>
              <a:t>Development of a flood hazard model</a:t>
            </a:r>
          </a:p>
          <a:p>
            <a:pPr marL="285750" indent="-285750">
              <a:buFont typeface="Arial" panose="020B0604020202020204" pitchFamily="34" charset="0"/>
              <a:buChar char="•"/>
            </a:pPr>
            <a:r>
              <a:rPr lang="en-US" dirty="0"/>
              <a:t>Hazard Awareness Campaign (R405 000)</a:t>
            </a:r>
          </a:p>
          <a:p>
            <a:pPr marL="645750" lvl="2" indent="-285750"/>
            <a:r>
              <a:rPr lang="en-US" dirty="0"/>
              <a:t>Roll out of the Disaster Awareness Campaign in the form of an industrial theatre for primary school learners</a:t>
            </a:r>
          </a:p>
          <a:p>
            <a:pPr marL="645750" lvl="2" indent="-285750"/>
            <a:r>
              <a:rPr lang="en-US" dirty="0"/>
              <a:t>Development and distribution of awareness materials</a:t>
            </a:r>
          </a:p>
          <a:p>
            <a:pPr marL="645750" lvl="2" indent="-285750"/>
            <a:r>
              <a:rPr lang="en-US" dirty="0"/>
              <a:t>International Day for Disaster Risk Reduction Commemoration</a:t>
            </a:r>
          </a:p>
          <a:p>
            <a:pPr marL="285750" indent="-285750">
              <a:buFont typeface="Arial" panose="020B0604020202020204" pitchFamily="34" charset="0"/>
              <a:buChar char="•"/>
            </a:pPr>
            <a:r>
              <a:rPr lang="en-US" dirty="0"/>
              <a:t>Risk and Vulnerability Assessments (R60 000)</a:t>
            </a:r>
          </a:p>
          <a:p>
            <a:pPr marL="645750" lvl="2" indent="-285750"/>
            <a:r>
              <a:rPr lang="en-US" dirty="0"/>
              <a:t>In house support to municipalities for the review of disaster risk assessments</a:t>
            </a:r>
          </a:p>
          <a:p>
            <a:pPr marL="285750" indent="-285750">
              <a:buFont typeface="Arial" panose="020B0604020202020204" pitchFamily="34" charset="0"/>
              <a:buChar char="•"/>
            </a:pPr>
            <a:r>
              <a:rPr lang="en-US" dirty="0"/>
              <a:t>GIS (unfunded)</a:t>
            </a:r>
          </a:p>
          <a:p>
            <a:pPr marL="645750" lvl="2" indent="-285750"/>
            <a:r>
              <a:rPr lang="en-US" dirty="0"/>
              <a:t>Enhancements and maintenance of GIS systems and Decision Support Tool (DST)</a:t>
            </a:r>
          </a:p>
          <a:p>
            <a:pPr marL="285750" indent="-285750">
              <a:buFont typeface="Arial" panose="020B0604020202020204" pitchFamily="34" charset="0"/>
              <a:buChar char="•"/>
            </a:pPr>
            <a:r>
              <a:rPr lang="en-US" dirty="0"/>
              <a:t>Integration of Disaster Risk Reduction in Development Planning (unfunded)</a:t>
            </a:r>
          </a:p>
          <a:p>
            <a:pPr marL="645750" lvl="2" indent="-285750"/>
            <a:r>
              <a:rPr lang="en-US" dirty="0"/>
              <a:t>Support to municipalities for the development of Disaster Risk Reduction Plans and integration of Disaster Risk Reduction in IDPS</a:t>
            </a:r>
          </a:p>
          <a:p>
            <a:pPr marL="285750" indent="-285750">
              <a:buFont typeface="Arial" panose="020B0604020202020204" pitchFamily="34" charset="0"/>
              <a:buChar char="•"/>
            </a:pPr>
            <a:r>
              <a:rPr lang="en-US" dirty="0"/>
              <a:t>Early Warnings and Interventions (unfunded)</a:t>
            </a:r>
          </a:p>
          <a:p>
            <a:pPr marL="645750" lvl="2" indent="-285750"/>
            <a:r>
              <a:rPr lang="en-US" dirty="0"/>
              <a:t>Development and distribution of early warning systems and implementation of interventions when required</a:t>
            </a:r>
          </a:p>
          <a:p>
            <a:endParaRPr lang="en-US" dirty="0"/>
          </a:p>
        </p:txBody>
      </p:sp>
    </p:spTree>
    <p:extLst>
      <p:ext uri="{BB962C8B-B14F-4D97-AF65-F5344CB8AC3E}">
        <p14:creationId xmlns:p14="http://schemas.microsoft.com/office/powerpoint/2010/main" val="2157412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2A927-E54F-4E36-AE2F-6C189E09EDE0}"/>
              </a:ext>
            </a:extLst>
          </p:cNvPr>
          <p:cNvSpPr>
            <a:spLocks noGrp="1"/>
          </p:cNvSpPr>
          <p:nvPr>
            <p:ph type="title"/>
          </p:nvPr>
        </p:nvSpPr>
        <p:spPr/>
        <p:txBody>
          <a:bodyPr/>
          <a:lstStyle/>
          <a:p>
            <a:r>
              <a:rPr lang="en-US" i="1" dirty="0"/>
              <a:t>Funding for Disaster Risk Reduction received from Private Public Partnership</a:t>
            </a:r>
            <a:endParaRPr lang="en-ZA" i="1" dirty="0"/>
          </a:p>
        </p:txBody>
      </p:sp>
      <p:sp>
        <p:nvSpPr>
          <p:cNvPr id="3" name="Footer Placeholder 2">
            <a:extLst>
              <a:ext uri="{FF2B5EF4-FFF2-40B4-BE49-F238E27FC236}">
                <a16:creationId xmlns:a16="http://schemas.microsoft.com/office/drawing/2014/main" id="{FBB3E78B-6A13-489D-8FF6-C9861183C84E}"/>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998F86"/>
              </a:solidFill>
              <a:effectLst/>
              <a:uLnTx/>
              <a:uFillTx/>
              <a:latin typeface="Century Gothic"/>
              <a:ea typeface="+mn-ea"/>
              <a:cs typeface="+mn-cs"/>
            </a:endParaRPr>
          </a:p>
        </p:txBody>
      </p:sp>
      <p:sp>
        <p:nvSpPr>
          <p:cNvPr id="4" name="Text Placeholder 3">
            <a:extLst>
              <a:ext uri="{FF2B5EF4-FFF2-40B4-BE49-F238E27FC236}">
                <a16:creationId xmlns:a16="http://schemas.microsoft.com/office/drawing/2014/main" id="{1945D687-18CD-4770-8991-B37A50EB9D1E}"/>
              </a:ext>
            </a:extLst>
          </p:cNvPr>
          <p:cNvSpPr>
            <a:spLocks noGrp="1"/>
          </p:cNvSpPr>
          <p:nvPr>
            <p:ph type="body" sz="quarter" idx="10"/>
          </p:nvPr>
        </p:nvSpPr>
        <p:spPr/>
        <p:txBody>
          <a:bodyPr/>
          <a:lstStyle/>
          <a:p>
            <a:pPr marL="285750" indent="-285750">
              <a:buFont typeface="Arial" panose="020B0604020202020204" pitchFamily="34" charset="0"/>
              <a:buChar char="•"/>
            </a:pPr>
            <a:r>
              <a:rPr lang="en-US" sz="1800" dirty="0"/>
              <a:t>Partnership for Risk and Resilience (Santam)</a:t>
            </a:r>
          </a:p>
          <a:p>
            <a:pPr marL="465750" lvl="1" indent="-285750">
              <a:buFont typeface="Arial" panose="020B0604020202020204" pitchFamily="34" charset="0"/>
              <a:buChar char="•"/>
            </a:pPr>
            <a:r>
              <a:rPr lang="en-US" sz="1800" dirty="0"/>
              <a:t>Disaster Risk Reduction Projects funded in 2024(</a:t>
            </a:r>
            <a:r>
              <a:rPr lang="en-ZA" sz="1800" dirty="0"/>
              <a:t>R 978 813.00): </a:t>
            </a:r>
          </a:p>
          <a:p>
            <a:pPr marL="645750" lvl="2" indent="-285750"/>
            <a:r>
              <a:rPr lang="en-ZA" sz="1800" dirty="0"/>
              <a:t>Disaster Awareness Campaign: industrial theatre for 20 primary schools</a:t>
            </a:r>
          </a:p>
          <a:p>
            <a:pPr marL="645750" lvl="2" indent="-285750"/>
            <a:r>
              <a:rPr lang="en-ZA" sz="1800" dirty="0"/>
              <a:t>Hazard awareness: development of social media collateral and radio messages about floods, fires and wildfires</a:t>
            </a:r>
          </a:p>
          <a:p>
            <a:pPr marL="645750" lvl="2" indent="-285750"/>
            <a:r>
              <a:rPr lang="en-ZA" sz="1800" dirty="0"/>
              <a:t>Printing of awareness materials and procurement of promotional materials </a:t>
            </a:r>
          </a:p>
          <a:p>
            <a:pPr marL="645750" lvl="2" indent="-285750"/>
            <a:r>
              <a:rPr lang="en-ZA" sz="1800" dirty="0"/>
              <a:t>Community Resilience Building: fire and flood training for isolated communities</a:t>
            </a:r>
          </a:p>
          <a:p>
            <a:pPr marL="645750" lvl="2" indent="-285750"/>
            <a:r>
              <a:rPr lang="en-ZA" sz="1800" dirty="0"/>
              <a:t>Smoke alarms distributed to </a:t>
            </a:r>
            <a:r>
              <a:rPr lang="en-ZA" sz="1800" dirty="0" err="1"/>
              <a:t>Wupperthal</a:t>
            </a:r>
            <a:r>
              <a:rPr lang="en-ZA" sz="1800" dirty="0"/>
              <a:t> as part of International Day for Disaster Risk Reduction </a:t>
            </a:r>
          </a:p>
          <a:p>
            <a:pPr marL="645750" lvl="2" indent="-285750"/>
            <a:endParaRPr lang="en-ZA" sz="1800" dirty="0"/>
          </a:p>
          <a:p>
            <a:pPr marL="465750" lvl="1" indent="-285750">
              <a:buFont typeface="Arial" panose="020B0604020202020204" pitchFamily="34" charset="0"/>
              <a:buChar char="•"/>
            </a:pPr>
            <a:r>
              <a:rPr lang="en-ZA" sz="1800" dirty="0"/>
              <a:t>Budget allocated for Disaster Risk Reduction (including fire projects) in 2025: R850 000</a:t>
            </a:r>
          </a:p>
          <a:p>
            <a:pPr marL="645750" lvl="2" indent="-285750"/>
            <a:r>
              <a:rPr lang="en-ZA" sz="1800" dirty="0"/>
              <a:t>Projects focus on awareness and training </a:t>
            </a:r>
          </a:p>
          <a:p>
            <a:pPr marL="645750" lvl="2" indent="-285750"/>
            <a:endParaRPr lang="en-ZA" dirty="0"/>
          </a:p>
          <a:p>
            <a:pPr lvl="1" indent="0">
              <a:buNone/>
            </a:pPr>
            <a:endParaRPr lang="en-ZA" dirty="0"/>
          </a:p>
        </p:txBody>
      </p:sp>
    </p:spTree>
    <p:extLst>
      <p:ext uri="{BB962C8B-B14F-4D97-AF65-F5344CB8AC3E}">
        <p14:creationId xmlns:p14="http://schemas.microsoft.com/office/powerpoint/2010/main" val="2157708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3F99-BA54-A359-8214-79D321FD2B2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D5A6698-5EA9-74F5-FCE5-E898DA1684B9}"/>
              </a:ext>
            </a:extLst>
          </p:cNvPr>
          <p:cNvSpPr>
            <a:spLocks noGrp="1"/>
          </p:cNvSpPr>
          <p:nvPr>
            <p:ph type="body" sz="quarter" idx="12"/>
          </p:nvPr>
        </p:nvSpPr>
        <p:spPr/>
        <p:txBody>
          <a:bodyPr/>
          <a:lstStyle/>
          <a:p>
            <a:r>
              <a:rPr lang="en-ZA" dirty="0"/>
              <a:t>Disaster Preparedness &amp; Response</a:t>
            </a:r>
          </a:p>
        </p:txBody>
      </p:sp>
    </p:spTree>
    <p:extLst>
      <p:ext uri="{BB962C8B-B14F-4D97-AF65-F5344CB8AC3E}">
        <p14:creationId xmlns:p14="http://schemas.microsoft.com/office/powerpoint/2010/main" val="2572593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0858E-CDD5-75C6-1BD3-705506750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3B842-5589-032C-FFE9-8BECA9F7607A}"/>
              </a:ext>
            </a:extLst>
          </p:cNvPr>
          <p:cNvSpPr>
            <a:spLocks noGrp="1"/>
          </p:cNvSpPr>
          <p:nvPr>
            <p:ph type="title"/>
          </p:nvPr>
        </p:nvSpPr>
        <p:spPr/>
        <p:txBody>
          <a:bodyPr/>
          <a:lstStyle/>
          <a:p>
            <a:r>
              <a:rPr lang="en-ZA" i="1" dirty="0"/>
              <a:t>Disaster Preparedness &amp; Response - Challenges</a:t>
            </a:r>
          </a:p>
        </p:txBody>
      </p:sp>
      <p:sp>
        <p:nvSpPr>
          <p:cNvPr id="4" name="Text Placeholder 3">
            <a:extLst>
              <a:ext uri="{FF2B5EF4-FFF2-40B4-BE49-F238E27FC236}">
                <a16:creationId xmlns:a16="http://schemas.microsoft.com/office/drawing/2014/main" id="{8B1EAA62-11E0-7B03-7841-4F5801B6C369}"/>
              </a:ext>
            </a:extLst>
          </p:cNvPr>
          <p:cNvSpPr>
            <a:spLocks noGrp="1"/>
          </p:cNvSpPr>
          <p:nvPr>
            <p:ph type="body" sz="quarter" idx="10"/>
          </p:nvPr>
        </p:nvSpPr>
        <p:spPr>
          <a:xfrm>
            <a:off x="393701" y="1196753"/>
            <a:ext cx="6044044" cy="4896073"/>
          </a:xfrm>
        </p:spPr>
        <p:txBody>
          <a:bodyPr>
            <a:normAutofit/>
          </a:bodyPr>
          <a:lstStyle/>
          <a:p>
            <a:pPr marL="285750" indent="-285750">
              <a:buFont typeface="Arial" panose="020B0604020202020204" pitchFamily="34" charset="0"/>
              <a:buChar char="•"/>
            </a:pPr>
            <a:r>
              <a:rPr lang="en-ZA" sz="2000" b="0" dirty="0"/>
              <a:t>No National funding for preparedness &amp; response.</a:t>
            </a:r>
          </a:p>
          <a:p>
            <a:pPr marL="285750" indent="-285750">
              <a:buFont typeface="Arial" panose="020B0604020202020204" pitchFamily="34" charset="0"/>
              <a:buChar char="•"/>
            </a:pPr>
            <a:r>
              <a:rPr lang="en-ZA" sz="2000" b="0" dirty="0"/>
              <a:t>Disaster Response Grant – Not immediately available.</a:t>
            </a:r>
          </a:p>
          <a:p>
            <a:pPr marL="285750" indent="-285750">
              <a:buFont typeface="Arial" panose="020B0604020202020204" pitchFamily="34" charset="0"/>
              <a:buChar char="•"/>
            </a:pPr>
            <a:r>
              <a:rPr lang="en-ZA" sz="2000" b="0" dirty="0"/>
              <a:t>Municipalities reluctance to approve emergency expenditure.</a:t>
            </a:r>
          </a:p>
          <a:p>
            <a:pPr marL="285750" indent="-285750">
              <a:buFont typeface="Arial" panose="020B0604020202020204" pitchFamily="34" charset="0"/>
              <a:buChar char="•"/>
            </a:pPr>
            <a:r>
              <a:rPr lang="en-ZA" sz="2000" b="0" dirty="0"/>
              <a:t>Critical lack of National Government Resources</a:t>
            </a:r>
          </a:p>
          <a:p>
            <a:pPr marL="465750" lvl="1" indent="-285750">
              <a:buFont typeface="Arial" panose="020B0604020202020204" pitchFamily="34" charset="0"/>
              <a:buChar char="•"/>
            </a:pPr>
            <a:r>
              <a:rPr lang="en-ZA" sz="2000" dirty="0"/>
              <a:t>Military aircraft &amp; engineering.</a:t>
            </a:r>
          </a:p>
          <a:p>
            <a:pPr marL="465750" lvl="1" indent="-285750">
              <a:buFont typeface="Arial" panose="020B0604020202020204" pitchFamily="34" charset="0"/>
              <a:buChar char="•"/>
            </a:pPr>
            <a:r>
              <a:rPr lang="en-ZA" sz="2000" dirty="0"/>
              <a:t>Degrading of fire services nationwide.</a:t>
            </a:r>
          </a:p>
          <a:p>
            <a:pPr marL="285750" indent="-285750">
              <a:buFont typeface="Arial" panose="020B0604020202020204" pitchFamily="34" charset="0"/>
              <a:buChar char="•"/>
            </a:pPr>
            <a:r>
              <a:rPr lang="en-ZA" sz="2000" b="0" dirty="0"/>
              <a:t>Budget cuts on National Programmes: Working on Fire</a:t>
            </a:r>
          </a:p>
        </p:txBody>
      </p:sp>
      <p:pic>
        <p:nvPicPr>
          <p:cNvPr id="5" name="Picture 4">
            <a:extLst>
              <a:ext uri="{FF2B5EF4-FFF2-40B4-BE49-F238E27FC236}">
                <a16:creationId xmlns:a16="http://schemas.microsoft.com/office/drawing/2014/main" id="{1DE0329D-C393-1F31-E5AA-994254544A22}"/>
              </a:ext>
            </a:extLst>
          </p:cNvPr>
          <p:cNvPicPr>
            <a:picLocks noChangeAspect="1"/>
          </p:cNvPicPr>
          <p:nvPr/>
        </p:nvPicPr>
        <p:blipFill>
          <a:blip r:embed="rId2"/>
          <a:stretch>
            <a:fillRect/>
          </a:stretch>
        </p:blipFill>
        <p:spPr>
          <a:xfrm>
            <a:off x="6338497" y="1025237"/>
            <a:ext cx="5853503" cy="5832763"/>
          </a:xfrm>
          <a:prstGeom prst="rect">
            <a:avLst/>
          </a:prstGeom>
        </p:spPr>
      </p:pic>
    </p:spTree>
    <p:extLst>
      <p:ext uri="{BB962C8B-B14F-4D97-AF65-F5344CB8AC3E}">
        <p14:creationId xmlns:p14="http://schemas.microsoft.com/office/powerpoint/2010/main" val="489969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F1FA-EF04-9006-79C6-ABBA1EBBF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2ADE4-32C5-8286-829A-E6A0C51A0F7E}"/>
              </a:ext>
            </a:extLst>
          </p:cNvPr>
          <p:cNvSpPr>
            <a:spLocks noGrp="1"/>
          </p:cNvSpPr>
          <p:nvPr>
            <p:ph type="title"/>
          </p:nvPr>
        </p:nvSpPr>
        <p:spPr>
          <a:xfrm>
            <a:off x="393701" y="180976"/>
            <a:ext cx="11462940" cy="559256"/>
          </a:xfrm>
        </p:spPr>
        <p:txBody>
          <a:bodyPr wrap="none" anchor="ctr">
            <a:normAutofit/>
          </a:bodyPr>
          <a:lstStyle/>
          <a:p>
            <a:r>
              <a:rPr lang="en-US" i="1" dirty="0"/>
              <a:t>Funding for Preparedness &amp; Response: Western Cape Government </a:t>
            </a:r>
          </a:p>
        </p:txBody>
      </p:sp>
      <p:sp>
        <p:nvSpPr>
          <p:cNvPr id="4" name="Text Placeholder 3">
            <a:extLst>
              <a:ext uri="{FF2B5EF4-FFF2-40B4-BE49-F238E27FC236}">
                <a16:creationId xmlns:a16="http://schemas.microsoft.com/office/drawing/2014/main" id="{C77E1BB6-DDC8-7107-509D-AC415D868985}"/>
              </a:ext>
            </a:extLst>
          </p:cNvPr>
          <p:cNvSpPr>
            <a:spLocks noGrp="1"/>
          </p:cNvSpPr>
          <p:nvPr>
            <p:ph type="body" sz="quarter" idx="4294967295"/>
          </p:nvPr>
        </p:nvSpPr>
        <p:spPr>
          <a:xfrm>
            <a:off x="393701" y="1019502"/>
            <a:ext cx="7757358" cy="5328745"/>
          </a:xfrm>
        </p:spPr>
        <p:txBody>
          <a:bodyPr anchor="t">
            <a:normAutofit/>
          </a:bodyPr>
          <a:lstStyle/>
          <a:p>
            <a:pPr indent="-342900">
              <a:buFont typeface="+mj-lt"/>
              <a:buAutoNum type="arabicPeriod"/>
            </a:pPr>
            <a:r>
              <a:rPr lang="en-US" sz="2000" kern="1200" dirty="0">
                <a:solidFill>
                  <a:schemeClr val="tx2"/>
                </a:solidFill>
              </a:rPr>
              <a:t>Municipal Fire Services Grant for purchase of fire and rescue vehicles</a:t>
            </a:r>
          </a:p>
          <a:p>
            <a:pPr marL="0" lvl="1" indent="-285750">
              <a:buFont typeface="Arial" panose="020B0604020202020204" pitchFamily="34" charset="0"/>
              <a:buChar char="•"/>
            </a:pPr>
            <a:r>
              <a:rPr lang="en-US" sz="2000" kern="1200" dirty="0">
                <a:solidFill>
                  <a:schemeClr val="tx2"/>
                </a:solidFill>
              </a:rPr>
              <a:t>R106-million (11 Years/2014 – 2025) - &gt; 100 units</a:t>
            </a:r>
          </a:p>
          <a:p>
            <a:pPr indent="-342900">
              <a:buFont typeface="+mj-lt"/>
              <a:buAutoNum type="arabicPeriod"/>
            </a:pPr>
            <a:r>
              <a:rPr lang="en-US" sz="2000" kern="1200" dirty="0">
                <a:solidFill>
                  <a:schemeClr val="tx2"/>
                </a:solidFill>
              </a:rPr>
              <a:t>Wildfire Support</a:t>
            </a:r>
          </a:p>
          <a:p>
            <a:pPr marL="0" lvl="1" indent="-342900">
              <a:buFont typeface="Arial" panose="020B0604020202020204" pitchFamily="34" charset="0"/>
              <a:buChar char="•"/>
            </a:pPr>
            <a:r>
              <a:rPr lang="en-US" sz="2000" b="0" kern="1200" dirty="0">
                <a:solidFill>
                  <a:schemeClr val="tx2"/>
                </a:solidFill>
              </a:rPr>
              <a:t>Aerial support for rapid fire attac</a:t>
            </a:r>
            <a:r>
              <a:rPr lang="en-US" sz="2000" kern="1200" dirty="0">
                <a:solidFill>
                  <a:schemeClr val="tx2"/>
                </a:solidFill>
              </a:rPr>
              <a:t>k </a:t>
            </a:r>
            <a:r>
              <a:rPr lang="en-US" sz="2000" kern="1200" dirty="0" err="1">
                <a:solidFill>
                  <a:schemeClr val="tx2"/>
                </a:solidFill>
              </a:rPr>
              <a:t>programme</a:t>
            </a:r>
            <a:endParaRPr lang="en-US" sz="2000" kern="1200" dirty="0">
              <a:solidFill>
                <a:schemeClr val="tx2"/>
              </a:solidFill>
            </a:endParaRPr>
          </a:p>
          <a:p>
            <a:pPr marL="0" lvl="1" indent="-342900">
              <a:buFont typeface="Arial" panose="020B0604020202020204" pitchFamily="34" charset="0"/>
              <a:buChar char="•"/>
            </a:pPr>
            <a:r>
              <a:rPr lang="en-US" sz="2000" b="0" kern="1200" dirty="0">
                <a:solidFill>
                  <a:schemeClr val="tx2"/>
                </a:solidFill>
              </a:rPr>
              <a:t>Approx: R20-million </a:t>
            </a:r>
            <a:r>
              <a:rPr lang="en-US" sz="2000" b="0" kern="1200" dirty="0" err="1">
                <a:solidFill>
                  <a:schemeClr val="tx2"/>
                </a:solidFill>
              </a:rPr>
              <a:t>p.y</a:t>
            </a:r>
            <a:r>
              <a:rPr lang="en-US" sz="2000" b="0" kern="1200" dirty="0">
                <a:solidFill>
                  <a:schemeClr val="tx2"/>
                </a:solidFill>
              </a:rPr>
              <a:t>.</a:t>
            </a:r>
          </a:p>
          <a:p>
            <a:pPr marL="0" lvl="1" indent="-342900">
              <a:buFont typeface="Arial" panose="020B0604020202020204" pitchFamily="34" charset="0"/>
              <a:buChar char="•"/>
            </a:pPr>
            <a:r>
              <a:rPr lang="en-US" sz="2000" kern="1200" dirty="0" err="1">
                <a:solidFill>
                  <a:schemeClr val="tx2"/>
                </a:solidFill>
              </a:rPr>
              <a:t>Specialised</a:t>
            </a:r>
            <a:r>
              <a:rPr lang="en-US" sz="2000" kern="1200" dirty="0">
                <a:solidFill>
                  <a:schemeClr val="tx2"/>
                </a:solidFill>
              </a:rPr>
              <a:t> ground teams</a:t>
            </a:r>
          </a:p>
          <a:p>
            <a:pPr indent="-342900">
              <a:buFont typeface="+mj-lt"/>
              <a:buAutoNum type="arabicPeriod"/>
            </a:pPr>
            <a:r>
              <a:rPr lang="en-US" sz="2000" kern="1200" dirty="0">
                <a:solidFill>
                  <a:schemeClr val="tx2"/>
                </a:solidFill>
              </a:rPr>
              <a:t>Grant Funding for new fire stations</a:t>
            </a:r>
          </a:p>
          <a:p>
            <a:pPr marL="0" lvl="1" indent="-342900">
              <a:buFont typeface="Arial" panose="020B0604020202020204" pitchFamily="34" charset="0"/>
              <a:buChar char="•"/>
            </a:pPr>
            <a:r>
              <a:rPr lang="en-US" sz="2000" kern="1200" dirty="0">
                <a:solidFill>
                  <a:schemeClr val="tx2"/>
                </a:solidFill>
              </a:rPr>
              <a:t>Garden Route District</a:t>
            </a:r>
          </a:p>
          <a:p>
            <a:pPr indent="-342900">
              <a:buFont typeface="+mj-lt"/>
              <a:buAutoNum type="arabicPeriod"/>
            </a:pPr>
            <a:r>
              <a:rPr lang="en-US" sz="2000" kern="1200" dirty="0">
                <a:solidFill>
                  <a:schemeClr val="tx2"/>
                </a:solidFill>
              </a:rPr>
              <a:t>Special Operations Capacity</a:t>
            </a:r>
          </a:p>
          <a:p>
            <a:pPr marL="0" lvl="1" indent="-342900">
              <a:buFont typeface="Arial" panose="020B0604020202020204" pitchFamily="34" charset="0"/>
              <a:buChar char="•"/>
            </a:pPr>
            <a:r>
              <a:rPr lang="en-US" sz="2000" kern="1200" dirty="0">
                <a:solidFill>
                  <a:schemeClr val="tx2"/>
                </a:solidFill>
              </a:rPr>
              <a:t>Prov. Urban Search &amp; Rescue Unit (Breede Valley)</a:t>
            </a:r>
          </a:p>
          <a:p>
            <a:pPr marL="0" lvl="1" indent="-342900">
              <a:buFont typeface="Arial" panose="020B0604020202020204" pitchFamily="34" charset="0"/>
              <a:buChar char="•"/>
            </a:pPr>
            <a:r>
              <a:rPr lang="en-US" sz="2000" kern="1200" dirty="0">
                <a:solidFill>
                  <a:schemeClr val="tx2"/>
                </a:solidFill>
              </a:rPr>
              <a:t>Prov. Flood Response Unit (Garden Route)</a:t>
            </a:r>
          </a:p>
          <a:p>
            <a:pPr indent="-342900">
              <a:buFont typeface="+mj-lt"/>
              <a:buAutoNum type="arabicPeriod"/>
            </a:pPr>
            <a:r>
              <a:rPr lang="en-US" sz="2000" kern="1200" dirty="0">
                <a:solidFill>
                  <a:schemeClr val="tx2"/>
                </a:solidFill>
              </a:rPr>
              <a:t>Training &amp; Capacity Building</a:t>
            </a:r>
          </a:p>
          <a:p>
            <a:pPr indent="-342900">
              <a:buFont typeface="+mj-lt"/>
              <a:buAutoNum type="arabicPeriod"/>
            </a:pPr>
            <a:r>
              <a:rPr lang="en-US" sz="2000" kern="1200" dirty="0">
                <a:solidFill>
                  <a:schemeClr val="tx2"/>
                </a:solidFill>
              </a:rPr>
              <a:t>Smoke Alarm project</a:t>
            </a:r>
          </a:p>
          <a:p>
            <a:pPr indent="-342900">
              <a:buFont typeface="+mj-lt"/>
              <a:buAutoNum type="arabicPeriod"/>
            </a:pPr>
            <a:r>
              <a:rPr lang="en-US" sz="2000" dirty="0">
                <a:solidFill>
                  <a:schemeClr val="tx2"/>
                </a:solidFill>
              </a:rPr>
              <a:t>Single DM Management System</a:t>
            </a:r>
            <a:endParaRPr lang="en-US" sz="2000" kern="1200" dirty="0">
              <a:solidFill>
                <a:schemeClr val="tx2"/>
              </a:solidFill>
            </a:endParaRPr>
          </a:p>
          <a:p>
            <a:pPr marL="0" lvl="1" indent="-342900">
              <a:buFont typeface="+mj-lt"/>
              <a:buAutoNum type="arabicPeriod"/>
            </a:pPr>
            <a:endParaRPr lang="en-US" b="0" kern="1200" dirty="0">
              <a:solidFill>
                <a:schemeClr val="tx2"/>
              </a:solidFill>
            </a:endParaRPr>
          </a:p>
        </p:txBody>
      </p:sp>
      <p:pic>
        <p:nvPicPr>
          <p:cNvPr id="7" name="Picture 6" descr="A group of people standing next to a collapsed building&#10;&#10;AI-generated content may be incorrect.">
            <a:extLst>
              <a:ext uri="{FF2B5EF4-FFF2-40B4-BE49-F238E27FC236}">
                <a16:creationId xmlns:a16="http://schemas.microsoft.com/office/drawing/2014/main" id="{36C761C0-9545-600D-1F04-D8E7D20A876A}"/>
              </a:ext>
            </a:extLst>
          </p:cNvPr>
          <p:cNvPicPr>
            <a:picLocks noChangeAspect="1"/>
          </p:cNvPicPr>
          <p:nvPr/>
        </p:nvPicPr>
        <p:blipFill>
          <a:blip r:embed="rId2" cstate="print">
            <a:extLst>
              <a:ext uri="{28A0092B-C50C-407E-A947-70E740481C1C}">
                <a14:useLocalDpi xmlns:a14="http://schemas.microsoft.com/office/drawing/2010/main" val="0"/>
              </a:ext>
            </a:extLst>
          </a:blip>
          <a:srcRect t="13722" r="1" b="12636"/>
          <a:stretch>
            <a:fillRect/>
          </a:stretch>
        </p:blipFill>
        <p:spPr>
          <a:xfrm>
            <a:off x="7935311" y="930732"/>
            <a:ext cx="3921330" cy="5133808"/>
          </a:xfrm>
          <a:prstGeom prst="rect">
            <a:avLst/>
          </a:prstGeom>
          <a:noFill/>
        </p:spPr>
      </p:pic>
    </p:spTree>
    <p:extLst>
      <p:ext uri="{BB962C8B-B14F-4D97-AF65-F5344CB8AC3E}">
        <p14:creationId xmlns:p14="http://schemas.microsoft.com/office/powerpoint/2010/main" val="1644067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BFA3B-CFB8-2222-A373-228756AC9F2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6A20973-AF8F-D26B-7CEE-835F7A2ABF6B}"/>
              </a:ext>
            </a:extLst>
          </p:cNvPr>
          <p:cNvSpPr>
            <a:spLocks noGrp="1"/>
          </p:cNvSpPr>
          <p:nvPr>
            <p:ph type="body" sz="quarter" idx="12"/>
          </p:nvPr>
        </p:nvSpPr>
        <p:spPr/>
        <p:txBody>
          <a:bodyPr/>
          <a:lstStyle/>
          <a:p>
            <a:r>
              <a:rPr lang="en-ZA" dirty="0"/>
              <a:t>Disaster Recovery</a:t>
            </a:r>
          </a:p>
        </p:txBody>
      </p:sp>
    </p:spTree>
    <p:extLst>
      <p:ext uri="{BB962C8B-B14F-4D97-AF65-F5344CB8AC3E}">
        <p14:creationId xmlns:p14="http://schemas.microsoft.com/office/powerpoint/2010/main" val="710411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3701" y="180976"/>
            <a:ext cx="11462940" cy="559256"/>
          </a:xfrm>
        </p:spPr>
        <p:txBody>
          <a:bodyPr vert="horz" wrap="none" lIns="72000" tIns="72000" rIns="72000" bIns="72000" rtlCol="0" anchor="ctr">
            <a:normAutofit/>
          </a:bodyPr>
          <a:lstStyle/>
          <a:p>
            <a:r>
              <a:rPr lang="en-ZA" i="1" dirty="0"/>
              <a:t>Disaster Recovery</a:t>
            </a:r>
          </a:p>
        </p:txBody>
      </p:sp>
      <p:sp>
        <p:nvSpPr>
          <p:cNvPr id="2" name="TextBox 1">
            <a:extLst>
              <a:ext uri="{FF2B5EF4-FFF2-40B4-BE49-F238E27FC236}">
                <a16:creationId xmlns:a16="http://schemas.microsoft.com/office/drawing/2014/main" id="{B5671C63-021A-2FAD-9063-CBD9BFA913AD}"/>
              </a:ext>
            </a:extLst>
          </p:cNvPr>
          <p:cNvSpPr txBox="1"/>
          <p:nvPr/>
        </p:nvSpPr>
        <p:spPr>
          <a:xfrm>
            <a:off x="393701" y="1196752"/>
            <a:ext cx="5636220" cy="4883466"/>
          </a:xfrm>
          <a:prstGeom prst="rect">
            <a:avLst/>
          </a:prstGeom>
        </p:spPr>
        <p:txBody>
          <a:bodyPr vert="horz" lIns="72000" tIns="72000" rIns="72000" bIns="72000" rtlCol="0">
            <a:normAutofit lnSpcReduction="10000"/>
          </a:bodyPr>
          <a:lstStyle/>
          <a:p>
            <a:pPr marL="285750" indent="-285750">
              <a:spcBef>
                <a:spcPts val="300"/>
              </a:spcBef>
              <a:buFont typeface="Arial" panose="020B0604020202020204" pitchFamily="34" charset="0"/>
              <a:buChar char="•"/>
            </a:pPr>
            <a:r>
              <a:rPr lang="en-US" kern="1200" dirty="0"/>
              <a:t>Disaster recovery (including rehabilitation and reconstruction) focusses on the </a:t>
            </a:r>
            <a:r>
              <a:rPr lang="en-US" b="1" kern="1200" dirty="0"/>
              <a:t>decisions</a:t>
            </a:r>
            <a:r>
              <a:rPr lang="en-US" kern="1200" dirty="0"/>
              <a:t> and actions in the </a:t>
            </a:r>
            <a:r>
              <a:rPr lang="en-US" b="1" kern="1200" dirty="0"/>
              <a:t>aftermath of a disaster </a:t>
            </a:r>
            <a:r>
              <a:rPr lang="en-US" kern="1200" dirty="0"/>
              <a:t>to</a:t>
            </a:r>
            <a:r>
              <a:rPr lang="en-US" b="1" kern="1200" dirty="0"/>
              <a:t> restore lives and livelihoods, services, infrastructure and the natural environmen</a:t>
            </a:r>
            <a:r>
              <a:rPr lang="en-US" kern="1200" dirty="0"/>
              <a:t>t to the pre-disaster living conditions of the stricken community.</a:t>
            </a:r>
          </a:p>
          <a:p>
            <a:pPr marL="285750" indent="-285750">
              <a:spcBef>
                <a:spcPts val="300"/>
              </a:spcBef>
              <a:buFont typeface="Arial" panose="020B0604020202020204" pitchFamily="34" charset="0"/>
              <a:buChar char="•"/>
            </a:pPr>
            <a:r>
              <a:rPr lang="en-US" kern="1200" dirty="0"/>
              <a:t>Disaster recovery includes:</a:t>
            </a:r>
          </a:p>
          <a:p>
            <a:pPr marL="742950" lvl="1" indent="-285750">
              <a:spcBef>
                <a:spcPts val="300"/>
              </a:spcBef>
              <a:buFont typeface="Arial" panose="020B0604020202020204" pitchFamily="34" charset="0"/>
              <a:buChar char="•"/>
            </a:pPr>
            <a:r>
              <a:rPr lang="en-US" b="1" kern="1200" dirty="0"/>
              <a:t>rehabilitation</a:t>
            </a:r>
            <a:r>
              <a:rPr lang="en-US" kern="1200" dirty="0"/>
              <a:t> of the affected areas, communities and households;</a:t>
            </a:r>
          </a:p>
          <a:p>
            <a:pPr marL="742950" lvl="1" indent="-285750">
              <a:spcBef>
                <a:spcPts val="300"/>
              </a:spcBef>
              <a:buFont typeface="Arial" panose="020B0604020202020204" pitchFamily="34" charset="0"/>
              <a:buChar char="•"/>
            </a:pPr>
            <a:r>
              <a:rPr lang="en-US" b="1" kern="1200" dirty="0"/>
              <a:t>reconstruction </a:t>
            </a:r>
            <a:r>
              <a:rPr lang="en-US" kern="1200" dirty="0"/>
              <a:t>of damaged and destroyed infrastructure; and</a:t>
            </a:r>
          </a:p>
          <a:p>
            <a:pPr marL="742950" lvl="1" indent="-285750">
              <a:spcBef>
                <a:spcPts val="300"/>
              </a:spcBef>
              <a:buFont typeface="Arial" panose="020B0604020202020204" pitchFamily="34" charset="0"/>
              <a:buChar char="•"/>
            </a:pPr>
            <a:r>
              <a:rPr lang="en-US" kern="1200" dirty="0"/>
              <a:t>recovery of losses sustained (including humanitarian support) during the disaster event, combined with the development of increased resistance and resilience to similar occurrences in the future.</a:t>
            </a:r>
          </a:p>
        </p:txBody>
      </p:sp>
      <p:pic>
        <p:nvPicPr>
          <p:cNvPr id="7" name="Picture Placeholder 6">
            <a:extLst>
              <a:ext uri="{FF2B5EF4-FFF2-40B4-BE49-F238E27FC236}">
                <a16:creationId xmlns:a16="http://schemas.microsoft.com/office/drawing/2014/main" id="{D8ABE453-7EEE-2F9C-E73B-B087FD191280}"/>
              </a:ext>
            </a:extLst>
          </p:cNvPr>
          <p:cNvPicPr>
            <a:picLocks noGrp="1" noChangeAspect="1"/>
          </p:cNvPicPr>
          <p:nvPr>
            <p:ph type="pic" sz="quarter" idx="4294967295"/>
          </p:nvPr>
        </p:nvPicPr>
        <p:blipFill>
          <a:blip r:embed="rId3"/>
          <a:srcRect t="20292" r="3" b="7795"/>
          <a:stretch>
            <a:fillRect/>
          </a:stretch>
        </p:blipFill>
        <p:spPr>
          <a:xfrm>
            <a:off x="6220421" y="1196752"/>
            <a:ext cx="5636220" cy="4883466"/>
          </a:xfrm>
          <a:prstGeom prst="rect">
            <a:avLst/>
          </a:prstGeom>
          <a:noFill/>
        </p:spPr>
      </p:pic>
    </p:spTree>
    <p:extLst>
      <p:ext uri="{BB962C8B-B14F-4D97-AF65-F5344CB8AC3E}">
        <p14:creationId xmlns:p14="http://schemas.microsoft.com/office/powerpoint/2010/main" val="591336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FAC5E-E508-42F0-84FB-7FFAF38B3026}"/>
              </a:ext>
            </a:extLst>
          </p:cNvPr>
          <p:cNvSpPr>
            <a:spLocks noGrp="1"/>
          </p:cNvSpPr>
          <p:nvPr>
            <p:ph type="title"/>
          </p:nvPr>
        </p:nvSpPr>
        <p:spPr>
          <a:xfrm>
            <a:off x="364530" y="173024"/>
            <a:ext cx="11462940" cy="559256"/>
          </a:xfrm>
        </p:spPr>
        <p:txBody>
          <a:bodyPr/>
          <a:lstStyle/>
          <a:p>
            <a:r>
              <a:rPr lang="en-ZA" i="1" dirty="0"/>
              <a:t>Existing Disaster Grants</a:t>
            </a:r>
            <a:endParaRPr lang="en-GB" i="1" dirty="0"/>
          </a:p>
        </p:txBody>
      </p:sp>
      <p:sp>
        <p:nvSpPr>
          <p:cNvPr id="3" name="Content Placeholder 2">
            <a:extLst>
              <a:ext uri="{FF2B5EF4-FFF2-40B4-BE49-F238E27FC236}">
                <a16:creationId xmlns:a16="http://schemas.microsoft.com/office/drawing/2014/main" id="{BFEEE958-40D8-52F2-4AEE-E1808AC9A573}"/>
              </a:ext>
            </a:extLst>
          </p:cNvPr>
          <p:cNvSpPr txBox="1">
            <a:spLocks/>
          </p:cNvSpPr>
          <p:nvPr/>
        </p:nvSpPr>
        <p:spPr>
          <a:xfrm>
            <a:off x="364530" y="1256348"/>
            <a:ext cx="11205636" cy="53256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ZA" sz="20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endParaRPr>
          </a:p>
        </p:txBody>
      </p:sp>
      <p:graphicFrame>
        <p:nvGraphicFramePr>
          <p:cNvPr id="6" name="Content Placeholder 4">
            <a:extLst>
              <a:ext uri="{FF2B5EF4-FFF2-40B4-BE49-F238E27FC236}">
                <a16:creationId xmlns:a16="http://schemas.microsoft.com/office/drawing/2014/main" id="{F9962A35-D18B-E58E-0065-0E37ABE9D35F}"/>
              </a:ext>
            </a:extLst>
          </p:cNvPr>
          <p:cNvGraphicFramePr>
            <a:graphicFrameLocks/>
          </p:cNvGraphicFramePr>
          <p:nvPr/>
        </p:nvGraphicFramePr>
        <p:xfrm>
          <a:off x="834477" y="2498773"/>
          <a:ext cx="8721078" cy="3594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31869DD6-F62E-A9DA-048E-2C8E67518B9D}"/>
              </a:ext>
            </a:extLst>
          </p:cNvPr>
          <p:cNvSpPr txBox="1"/>
          <p:nvPr/>
        </p:nvSpPr>
        <p:spPr>
          <a:xfrm>
            <a:off x="495946" y="1086510"/>
            <a:ext cx="11074220" cy="923330"/>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800" b="0" i="0" u="none" strike="noStrike" kern="1200" cap="none" spc="0" normalizeH="0" baseline="0" noProof="0" dirty="0">
                <a:ln>
                  <a:noFill/>
                </a:ln>
                <a:solidFill>
                  <a:prstClr val="black"/>
                </a:solidFill>
                <a:effectLst/>
                <a:uLnTx/>
                <a:uFillTx/>
                <a:latin typeface="Century Gothic"/>
                <a:ea typeface="+mn-ea"/>
                <a:cs typeface="+mn-cs"/>
              </a:rPr>
              <a:t>Disaster Grants within the NDMC have been introduced to assist in cases where the </a:t>
            </a:r>
            <a:r>
              <a:rPr kumimoji="0" lang="en-ZA" sz="1800" b="0" i="0" u="sng" strike="noStrike" kern="1200" cap="none" spc="0" normalizeH="0" baseline="0" noProof="0" dirty="0">
                <a:ln>
                  <a:noFill/>
                </a:ln>
                <a:solidFill>
                  <a:prstClr val="black"/>
                </a:solidFill>
                <a:effectLst/>
                <a:uLnTx/>
                <a:uFillTx/>
                <a:latin typeface="Century Gothic"/>
                <a:ea typeface="+mn-ea"/>
                <a:cs typeface="+mn-cs"/>
              </a:rPr>
              <a:t>responsible organ of state are unable to deal with the effects of</a:t>
            </a:r>
            <a:r>
              <a:rPr kumimoji="0" lang="en-ZA" sz="1800" b="0" i="0" u="none" strike="noStrike" kern="1200" cap="none" spc="0" normalizeH="0" baseline="0" noProof="0" dirty="0">
                <a:ln>
                  <a:noFill/>
                </a:ln>
                <a:solidFill>
                  <a:prstClr val="black"/>
                </a:solidFill>
                <a:effectLst/>
                <a:uLnTx/>
                <a:uFillTx/>
                <a:latin typeface="Century Gothic"/>
                <a:ea typeface="+mn-ea"/>
                <a:cs typeface="+mn-cs"/>
              </a:rPr>
              <a:t> </a:t>
            </a:r>
            <a:r>
              <a:rPr kumimoji="0" lang="en-ZA" sz="1800" b="0" i="0" u="sng" strike="noStrike" kern="1200" cap="none" spc="0" normalizeH="0" baseline="0" noProof="0" dirty="0">
                <a:ln>
                  <a:noFill/>
                </a:ln>
                <a:solidFill>
                  <a:prstClr val="black"/>
                </a:solidFill>
                <a:effectLst/>
                <a:uLnTx/>
                <a:uFillTx/>
                <a:latin typeface="Century Gothic"/>
                <a:ea typeface="+mn-ea"/>
                <a:cs typeface="+mn-cs"/>
              </a:rPr>
              <a:t>the disaster using only their own resources in line with the DMA</a:t>
            </a:r>
            <a:endParaRPr kumimoji="0" lang="en-ZA" sz="18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356564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D4F52B-61C5-EC76-2B53-1C463CFC596A}"/>
              </a:ext>
            </a:extLst>
          </p:cNvPr>
          <p:cNvPicPr>
            <a:picLocks noChangeAspect="1"/>
          </p:cNvPicPr>
          <p:nvPr/>
        </p:nvPicPr>
        <p:blipFill rotWithShape="1">
          <a:blip r:embed="rId3"/>
          <a:srcRect r="-2" b="7362"/>
          <a:stretch/>
        </p:blipFill>
        <p:spPr>
          <a:xfrm>
            <a:off x="4166505" y="10"/>
            <a:ext cx="4444096" cy="3067040"/>
          </a:xfrm>
          <a:prstGeom prst="rect">
            <a:avLst/>
          </a:prstGeom>
        </p:spPr>
      </p:pic>
      <p:pic>
        <p:nvPicPr>
          <p:cNvPr id="11" name="Picture 10">
            <a:extLst>
              <a:ext uri="{FF2B5EF4-FFF2-40B4-BE49-F238E27FC236}">
                <a16:creationId xmlns:a16="http://schemas.microsoft.com/office/drawing/2014/main" id="{A07FC197-C29F-EDC8-33CC-8388041B811F}"/>
              </a:ext>
            </a:extLst>
          </p:cNvPr>
          <p:cNvPicPr>
            <a:picLocks noChangeAspect="1"/>
          </p:cNvPicPr>
          <p:nvPr/>
        </p:nvPicPr>
        <p:blipFill rotWithShape="1">
          <a:blip r:embed="rId4"/>
          <a:srcRect t="11414" r="2" b="38003"/>
          <a:stretch/>
        </p:blipFill>
        <p:spPr>
          <a:xfrm>
            <a:off x="20" y="3790950"/>
            <a:ext cx="8305780" cy="3067051"/>
          </a:xfrm>
          <a:prstGeom prst="rect">
            <a:avLst/>
          </a:prstGeom>
        </p:spPr>
      </p:pic>
      <p:pic>
        <p:nvPicPr>
          <p:cNvPr id="15" name="Picture 14">
            <a:extLst>
              <a:ext uri="{FF2B5EF4-FFF2-40B4-BE49-F238E27FC236}">
                <a16:creationId xmlns:a16="http://schemas.microsoft.com/office/drawing/2014/main" id="{D6543815-B952-AD3B-6FE9-B2CB519789B3}"/>
              </a:ext>
            </a:extLst>
          </p:cNvPr>
          <p:cNvPicPr>
            <a:picLocks noChangeAspect="1"/>
          </p:cNvPicPr>
          <p:nvPr/>
        </p:nvPicPr>
        <p:blipFill rotWithShape="1">
          <a:blip r:embed="rId5"/>
          <a:srcRect r="25042" b="1"/>
          <a:stretch/>
        </p:blipFill>
        <p:spPr>
          <a:xfrm>
            <a:off x="1" y="2"/>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pic>
        <p:nvPicPr>
          <p:cNvPr id="9" name="Picture 8">
            <a:extLst>
              <a:ext uri="{FF2B5EF4-FFF2-40B4-BE49-F238E27FC236}">
                <a16:creationId xmlns:a16="http://schemas.microsoft.com/office/drawing/2014/main" id="{28E527AA-A759-B74A-D066-40A8CFBF9326}"/>
              </a:ext>
            </a:extLst>
          </p:cNvPr>
          <p:cNvPicPr>
            <a:picLocks noChangeAspect="1"/>
          </p:cNvPicPr>
          <p:nvPr/>
        </p:nvPicPr>
        <p:blipFill rotWithShape="1">
          <a:blip r:embed="rId6"/>
          <a:srcRect l="9544" r="5703" b="-2"/>
          <a:stretch/>
        </p:blipFill>
        <p:spPr>
          <a:xfrm>
            <a:off x="6283728" y="1699213"/>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pic>
        <p:nvPicPr>
          <p:cNvPr id="13" name="Picture 12">
            <a:extLst>
              <a:ext uri="{FF2B5EF4-FFF2-40B4-BE49-F238E27FC236}">
                <a16:creationId xmlns:a16="http://schemas.microsoft.com/office/drawing/2014/main" id="{EA3244C0-D567-CA2C-CE39-7A08B9275298}"/>
              </a:ext>
            </a:extLst>
          </p:cNvPr>
          <p:cNvPicPr>
            <a:picLocks noChangeAspect="1"/>
          </p:cNvPicPr>
          <p:nvPr/>
        </p:nvPicPr>
        <p:blipFill rotWithShape="1">
          <a:blip r:embed="rId7"/>
          <a:srcRect l="18877" r="2466" b="3"/>
          <a:stretch/>
        </p:blipFill>
        <p:spPr>
          <a:xfrm>
            <a:off x="7928700" y="-1"/>
            <a:ext cx="4277711" cy="3045402"/>
          </a:xfrm>
          <a:custGeom>
            <a:avLst/>
            <a:gdLst/>
            <a:ahLst/>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p:spPr>
      </p:pic>
      <p:sp>
        <p:nvSpPr>
          <p:cNvPr id="2" name="Oval 1">
            <a:extLst>
              <a:ext uri="{FF2B5EF4-FFF2-40B4-BE49-F238E27FC236}">
                <a16:creationId xmlns:a16="http://schemas.microsoft.com/office/drawing/2014/main" id="{BE92DF4F-5A21-AFD5-397D-E550A490EB0A}"/>
              </a:ext>
            </a:extLst>
          </p:cNvPr>
          <p:cNvSpPr/>
          <p:nvPr/>
        </p:nvSpPr>
        <p:spPr>
          <a:xfrm>
            <a:off x="2984939" y="1069678"/>
            <a:ext cx="5625662" cy="471864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u="sng" dirty="0">
                <a:solidFill>
                  <a:srgbClr val="242852"/>
                </a:solidFill>
                <a:latin typeface="Century Gothic"/>
              </a:rPr>
              <a:t>CHALLENGES</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i="0" u="none" strike="noStrike" kern="1200" cap="none" spc="0" normalizeH="0" baseline="0" noProof="0" dirty="0">
                <a:ln>
                  <a:noFill/>
                </a:ln>
                <a:solidFill>
                  <a:srgbClr val="242852"/>
                </a:solidFill>
                <a:effectLst/>
                <a:uLnTx/>
                <a:uFillTx/>
                <a:latin typeface="Century Gothic"/>
                <a:ea typeface="+mn-ea"/>
                <a:cs typeface="+mn-cs"/>
              </a:rPr>
              <a:t>Requires Disaster Declaration</a:t>
            </a:r>
            <a:r>
              <a:rPr lang="en-US" sz="2000" dirty="0">
                <a:solidFill>
                  <a:srgbClr val="242852"/>
                </a:solidFill>
                <a:latin typeface="Century Gothic"/>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i="0" u="none" strike="noStrike" kern="1200" cap="none" spc="0" normalizeH="0" baseline="0" noProof="0" dirty="0">
                <a:ln>
                  <a:noFill/>
                </a:ln>
                <a:solidFill>
                  <a:srgbClr val="242852"/>
                </a:solidFill>
                <a:effectLst/>
                <a:uLnTx/>
                <a:uFillTx/>
                <a:latin typeface="Century Gothic"/>
                <a:ea typeface="+mn-ea"/>
                <a:cs typeface="+mn-cs"/>
              </a:rPr>
              <a:t>Delay in funding allocation</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US" sz="2000" dirty="0">
                <a:solidFill>
                  <a:srgbClr val="242852"/>
                </a:solidFill>
                <a:latin typeface="Century Gothic"/>
              </a:rPr>
              <a:t>Allocation often inadequate</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i="0" u="none" strike="noStrike" kern="1200" cap="none" spc="0" normalizeH="0" baseline="0" noProof="0" dirty="0">
                <a:ln>
                  <a:noFill/>
                </a:ln>
                <a:solidFill>
                  <a:srgbClr val="242852"/>
                </a:solidFill>
                <a:effectLst/>
                <a:uLnTx/>
                <a:uFillTx/>
                <a:latin typeface="Century Gothic"/>
                <a:ea typeface="+mn-ea"/>
                <a:cs typeface="+mn-cs"/>
              </a:rPr>
              <a:t>Very short </a:t>
            </a:r>
            <a:r>
              <a:rPr lang="en-US" sz="2000" dirty="0">
                <a:solidFill>
                  <a:srgbClr val="242852"/>
                </a:solidFill>
                <a:latin typeface="Century Gothic"/>
              </a:rPr>
              <a:t>project implementation time</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i="0" u="none" strike="noStrike" kern="1200" cap="none" spc="0" normalizeH="0" baseline="0" noProof="0" dirty="0">
                <a:ln>
                  <a:noFill/>
                </a:ln>
                <a:solidFill>
                  <a:srgbClr val="242852"/>
                </a:solidFill>
                <a:effectLst/>
                <a:uLnTx/>
                <a:uFillTx/>
                <a:latin typeface="Century Gothic"/>
                <a:ea typeface="+mn-ea"/>
                <a:cs typeface="+mn-cs"/>
              </a:rPr>
              <a:t>Capacity to complete rehabilitation projects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1733839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A32E612-160E-EAE4-228A-C329898421FC}"/>
              </a:ext>
            </a:extLst>
          </p:cNvPr>
          <p:cNvPicPr>
            <a:picLocks noChangeAspect="1"/>
          </p:cNvPicPr>
          <p:nvPr/>
        </p:nvPicPr>
        <p:blipFill>
          <a:blip r:embed="rId2"/>
          <a:stretch>
            <a:fillRect/>
          </a:stretch>
        </p:blipFill>
        <p:spPr>
          <a:xfrm>
            <a:off x="1890920" y="1660849"/>
            <a:ext cx="7455705" cy="4258031"/>
          </a:xfrm>
          <a:prstGeom prst="rect">
            <a:avLst/>
          </a:prstGeom>
        </p:spPr>
      </p:pic>
      <p:sp>
        <p:nvSpPr>
          <p:cNvPr id="2" name="Title 1">
            <a:extLst>
              <a:ext uri="{FF2B5EF4-FFF2-40B4-BE49-F238E27FC236}">
                <a16:creationId xmlns:a16="http://schemas.microsoft.com/office/drawing/2014/main" id="{8E9FAC5E-E508-42F0-84FB-7FFAF38B3026}"/>
              </a:ext>
            </a:extLst>
          </p:cNvPr>
          <p:cNvSpPr>
            <a:spLocks noGrp="1"/>
          </p:cNvSpPr>
          <p:nvPr>
            <p:ph type="title"/>
          </p:nvPr>
        </p:nvSpPr>
        <p:spPr>
          <a:xfrm>
            <a:off x="364530" y="0"/>
            <a:ext cx="11462940" cy="1112363"/>
          </a:xfrm>
        </p:spPr>
        <p:txBody>
          <a:bodyPr wrap="none" anchor="ctr">
            <a:normAutofit/>
          </a:bodyPr>
          <a:lstStyle/>
          <a:p>
            <a:pPr>
              <a:lnSpc>
                <a:spcPct val="90000"/>
              </a:lnSpc>
            </a:pPr>
            <a:r>
              <a:rPr lang="en-ZA" i="1" dirty="0"/>
              <a:t>Disaster recovery funding arrangements (should additional National funding</a:t>
            </a:r>
            <a:br>
              <a:rPr lang="en-ZA" i="1" dirty="0"/>
            </a:br>
            <a:r>
              <a:rPr lang="en-ZA" i="1" dirty="0"/>
              <a:t>be needed) Admin process</a:t>
            </a:r>
            <a:endParaRPr lang="en-GB" i="1" dirty="0"/>
          </a:p>
        </p:txBody>
      </p:sp>
    </p:spTree>
    <p:extLst>
      <p:ext uri="{BB962C8B-B14F-4D97-AF65-F5344CB8AC3E}">
        <p14:creationId xmlns:p14="http://schemas.microsoft.com/office/powerpoint/2010/main" val="348203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EB132-59B9-4778-A86F-74165F663746}"/>
              </a:ext>
            </a:extLst>
          </p:cNvPr>
          <p:cNvSpPr>
            <a:spLocks noGrp="1"/>
          </p:cNvSpPr>
          <p:nvPr>
            <p:ph type="ctrTitle"/>
          </p:nvPr>
        </p:nvSpPr>
        <p:spPr>
          <a:xfrm>
            <a:off x="1682751" y="180976"/>
            <a:ext cx="8642350" cy="876300"/>
          </a:xfrm>
        </p:spPr>
        <p:txBody>
          <a:bodyPr>
            <a:normAutofit fontScale="90000"/>
          </a:bodyPr>
          <a:lstStyle/>
          <a:p>
            <a:r>
              <a:rPr lang="en-US" dirty="0"/>
              <a:t>Post Disaster Recovery Projects</a:t>
            </a:r>
          </a:p>
        </p:txBody>
      </p:sp>
      <p:sp>
        <p:nvSpPr>
          <p:cNvPr id="3" name="Subtitle 2">
            <a:extLst>
              <a:ext uri="{FF2B5EF4-FFF2-40B4-BE49-F238E27FC236}">
                <a16:creationId xmlns:a16="http://schemas.microsoft.com/office/drawing/2014/main" id="{D5DA1E17-F7DC-4E20-8F49-DE6C753D64EF}"/>
              </a:ext>
            </a:extLst>
          </p:cNvPr>
          <p:cNvSpPr>
            <a:spLocks noGrp="1"/>
          </p:cNvSpPr>
          <p:nvPr>
            <p:ph type="subTitle" idx="1"/>
          </p:nvPr>
        </p:nvSpPr>
        <p:spPr/>
        <p:txBody>
          <a:bodyPr>
            <a:normAutofit/>
          </a:bodyPr>
          <a:lstStyle/>
          <a:p>
            <a:pPr algn="just">
              <a:spcBef>
                <a:spcPts val="0"/>
              </a:spcBef>
            </a:pPr>
            <a:endParaRPr lang="en-US" sz="2000" b="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9" name="Picture 8">
            <a:extLst>
              <a:ext uri="{FF2B5EF4-FFF2-40B4-BE49-F238E27FC236}">
                <a16:creationId xmlns:a16="http://schemas.microsoft.com/office/drawing/2014/main" id="{56C3F9A0-0244-468B-B4EB-87801E0545C7}"/>
              </a:ext>
            </a:extLst>
          </p:cNvPr>
          <p:cNvPicPr>
            <a:picLocks noChangeAspect="1"/>
          </p:cNvPicPr>
          <p:nvPr/>
        </p:nvPicPr>
        <p:blipFill>
          <a:blip r:embed="rId2"/>
          <a:stretch>
            <a:fillRect/>
          </a:stretch>
        </p:blipFill>
        <p:spPr>
          <a:xfrm>
            <a:off x="1524000" y="1247774"/>
            <a:ext cx="9071166" cy="5784303"/>
          </a:xfrm>
          <a:prstGeom prst="rect">
            <a:avLst/>
          </a:prstGeom>
        </p:spPr>
      </p:pic>
    </p:spTree>
    <p:extLst>
      <p:ext uri="{BB962C8B-B14F-4D97-AF65-F5344CB8AC3E}">
        <p14:creationId xmlns:p14="http://schemas.microsoft.com/office/powerpoint/2010/main" val="978474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EB132-59B9-4778-A86F-74165F663746}"/>
              </a:ext>
            </a:extLst>
          </p:cNvPr>
          <p:cNvSpPr>
            <a:spLocks noGrp="1"/>
          </p:cNvSpPr>
          <p:nvPr>
            <p:ph type="ctrTitle"/>
          </p:nvPr>
        </p:nvSpPr>
        <p:spPr>
          <a:xfrm>
            <a:off x="1682751" y="180976"/>
            <a:ext cx="8642350" cy="876300"/>
          </a:xfrm>
        </p:spPr>
        <p:txBody>
          <a:bodyPr>
            <a:normAutofit fontScale="90000"/>
          </a:bodyPr>
          <a:lstStyle/>
          <a:p>
            <a:r>
              <a:rPr lang="en-US" dirty="0"/>
              <a:t>Post Disaster Recovery Projects</a:t>
            </a:r>
          </a:p>
        </p:txBody>
      </p:sp>
      <p:sp>
        <p:nvSpPr>
          <p:cNvPr id="3" name="Subtitle 2">
            <a:extLst>
              <a:ext uri="{FF2B5EF4-FFF2-40B4-BE49-F238E27FC236}">
                <a16:creationId xmlns:a16="http://schemas.microsoft.com/office/drawing/2014/main" id="{D5DA1E17-F7DC-4E20-8F49-DE6C753D64EF}"/>
              </a:ext>
            </a:extLst>
          </p:cNvPr>
          <p:cNvSpPr>
            <a:spLocks noGrp="1"/>
          </p:cNvSpPr>
          <p:nvPr>
            <p:ph type="subTitle" idx="1"/>
          </p:nvPr>
        </p:nvSpPr>
        <p:spPr/>
        <p:txBody>
          <a:bodyPr>
            <a:normAutofit/>
          </a:bodyPr>
          <a:lstStyle/>
          <a:p>
            <a:pPr algn="just">
              <a:spcBef>
                <a:spcPts val="0"/>
              </a:spcBef>
            </a:pPr>
            <a:endParaRPr lang="en-US" sz="2000" b="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8" name="Picture 7">
            <a:extLst>
              <a:ext uri="{FF2B5EF4-FFF2-40B4-BE49-F238E27FC236}">
                <a16:creationId xmlns:a16="http://schemas.microsoft.com/office/drawing/2014/main" id="{8059469B-617B-4F98-A23E-78A1A07E46C2}"/>
              </a:ext>
            </a:extLst>
          </p:cNvPr>
          <p:cNvPicPr>
            <a:picLocks noChangeAspect="1"/>
          </p:cNvPicPr>
          <p:nvPr/>
        </p:nvPicPr>
        <p:blipFill>
          <a:blip r:embed="rId2"/>
          <a:stretch>
            <a:fillRect/>
          </a:stretch>
        </p:blipFill>
        <p:spPr>
          <a:xfrm>
            <a:off x="1754246" y="1266826"/>
            <a:ext cx="8743066" cy="5410199"/>
          </a:xfrm>
          <a:prstGeom prst="rect">
            <a:avLst/>
          </a:prstGeom>
          <a:ln>
            <a:noFill/>
          </a:ln>
          <a:effectLst>
            <a:softEdge rad="112500"/>
          </a:effectLst>
        </p:spPr>
      </p:pic>
    </p:spTree>
    <p:extLst>
      <p:ext uri="{BB962C8B-B14F-4D97-AF65-F5344CB8AC3E}">
        <p14:creationId xmlns:p14="http://schemas.microsoft.com/office/powerpoint/2010/main" val="379856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20D6F0-A6E2-6DBE-6A66-6AE0319DC2C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DC344D1-A79F-E394-E8C7-7768DAAF8592}"/>
              </a:ext>
            </a:extLst>
          </p:cNvPr>
          <p:cNvPicPr>
            <a:picLocks noChangeAspect="1"/>
          </p:cNvPicPr>
          <p:nvPr/>
        </p:nvPicPr>
        <p:blipFill>
          <a:blip r:embed="rId2"/>
          <a:stretch>
            <a:fillRect/>
          </a:stretch>
        </p:blipFill>
        <p:spPr>
          <a:xfrm>
            <a:off x="884753" y="0"/>
            <a:ext cx="10422493" cy="6858000"/>
          </a:xfrm>
          <a:prstGeom prst="rect">
            <a:avLst/>
          </a:prstGeom>
        </p:spPr>
      </p:pic>
      <p:sp>
        <p:nvSpPr>
          <p:cNvPr id="2" name="Title 1">
            <a:extLst>
              <a:ext uri="{FF2B5EF4-FFF2-40B4-BE49-F238E27FC236}">
                <a16:creationId xmlns:a16="http://schemas.microsoft.com/office/drawing/2014/main" id="{48104BEF-3FAA-1719-1936-A04DE1E55DBF}"/>
              </a:ext>
            </a:extLst>
          </p:cNvPr>
          <p:cNvSpPr>
            <a:spLocks noGrp="1"/>
          </p:cNvSpPr>
          <p:nvPr>
            <p:ph type="title"/>
          </p:nvPr>
        </p:nvSpPr>
        <p:spPr>
          <a:xfrm>
            <a:off x="364530" y="0"/>
            <a:ext cx="11462940" cy="1112363"/>
          </a:xfrm>
        </p:spPr>
        <p:txBody>
          <a:bodyPr wrap="none" anchor="ctr">
            <a:normAutofit/>
          </a:bodyPr>
          <a:lstStyle/>
          <a:p>
            <a:pPr algn="ctr">
              <a:lnSpc>
                <a:spcPct val="90000"/>
              </a:lnSpc>
            </a:pPr>
            <a:r>
              <a:rPr lang="en-GB" i="1" dirty="0">
                <a:solidFill>
                  <a:schemeClr val="bg1">
                    <a:lumMod val="95000"/>
                  </a:schemeClr>
                </a:solidFill>
              </a:rPr>
              <a:t>CLIMATE CHANGE</a:t>
            </a:r>
          </a:p>
        </p:txBody>
      </p:sp>
      <p:sp>
        <p:nvSpPr>
          <p:cNvPr id="3" name="TextBox 2">
            <a:extLst>
              <a:ext uri="{FF2B5EF4-FFF2-40B4-BE49-F238E27FC236}">
                <a16:creationId xmlns:a16="http://schemas.microsoft.com/office/drawing/2014/main" id="{0E67DA7F-53F6-2E81-33C6-44F396EBC719}"/>
              </a:ext>
            </a:extLst>
          </p:cNvPr>
          <p:cNvSpPr txBox="1"/>
          <p:nvPr/>
        </p:nvSpPr>
        <p:spPr>
          <a:xfrm>
            <a:off x="393700" y="1196752"/>
            <a:ext cx="9313717" cy="4883466"/>
          </a:xfrm>
          <a:prstGeom prst="rect">
            <a:avLst/>
          </a:prstGeom>
        </p:spPr>
        <p:txBody>
          <a:bodyPr vert="horz" lIns="72000" tIns="72000" rIns="72000" bIns="72000" rtlCol="0">
            <a:normAutofit/>
          </a:bodyPr>
          <a:lstStyle/>
          <a:p>
            <a:pPr>
              <a:spcBef>
                <a:spcPts val="300"/>
              </a:spcBef>
            </a:pPr>
            <a:endParaRPr lang="en-US" kern="1200" dirty="0"/>
          </a:p>
        </p:txBody>
      </p:sp>
      <p:sp>
        <p:nvSpPr>
          <p:cNvPr id="5" name="TextBox 4">
            <a:extLst>
              <a:ext uri="{FF2B5EF4-FFF2-40B4-BE49-F238E27FC236}">
                <a16:creationId xmlns:a16="http://schemas.microsoft.com/office/drawing/2014/main" id="{DC1EFC0A-F184-F075-9847-417DDBED735E}"/>
              </a:ext>
            </a:extLst>
          </p:cNvPr>
          <p:cNvSpPr txBox="1"/>
          <p:nvPr/>
        </p:nvSpPr>
        <p:spPr>
          <a:xfrm>
            <a:off x="1468581" y="1283855"/>
            <a:ext cx="9679709" cy="4832092"/>
          </a:xfrm>
          <a:prstGeom prst="rect">
            <a:avLst/>
          </a:prstGeom>
          <a:noFill/>
        </p:spPr>
        <p:txBody>
          <a:bodyPr wrap="square">
            <a:spAutoFit/>
          </a:bodyPr>
          <a:lstStyle/>
          <a:p>
            <a:r>
              <a:rPr lang="en-US" sz="2800" dirty="0">
                <a:solidFill>
                  <a:schemeClr val="bg1"/>
                </a:solidFill>
              </a:rPr>
              <a:t>The lack of meaningful funding for climate change prevention is not just a failure of policy—it is a failure of foresight. By choosing short-term convenience over long-term survival, we are quietly authoring a future where rising seas erase nations, droughts ignite wars, and the most vulnerable among us pay the highest price for our inaction. Every dollar withheld today becomes a debt of suffering we pass to our children—a stark reminder that the true cost of apathy will be measured in lost ecosystems, broken communities, and the diminished hope of generations to come.</a:t>
            </a:r>
          </a:p>
        </p:txBody>
      </p:sp>
    </p:spTree>
    <p:extLst>
      <p:ext uri="{BB962C8B-B14F-4D97-AF65-F5344CB8AC3E}">
        <p14:creationId xmlns:p14="http://schemas.microsoft.com/office/powerpoint/2010/main" val="2342382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irefighter holding an object&#10;&#10;Description automatically generated">
            <a:extLst>
              <a:ext uri="{FF2B5EF4-FFF2-40B4-BE49-F238E27FC236}">
                <a16:creationId xmlns:a16="http://schemas.microsoft.com/office/drawing/2014/main" id="{03B73CE5-E178-F2DB-3A9B-F48FD2A988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12191999" cy="6858000"/>
          </a:xfrm>
          <a:prstGeom prst="rect">
            <a:avLst/>
          </a:prstGeom>
        </p:spPr>
      </p:pic>
      <p:sp>
        <p:nvSpPr>
          <p:cNvPr id="4" name="Text Placeholder 3">
            <a:extLst>
              <a:ext uri="{FF2B5EF4-FFF2-40B4-BE49-F238E27FC236}">
                <a16:creationId xmlns:a16="http://schemas.microsoft.com/office/drawing/2014/main" id="{775D4D79-72E8-6938-1A01-DB7108B8322D}"/>
              </a:ext>
            </a:extLst>
          </p:cNvPr>
          <p:cNvSpPr>
            <a:spLocks noGrp="1"/>
          </p:cNvSpPr>
          <p:nvPr>
            <p:ph type="body" sz="quarter" idx="12"/>
          </p:nvPr>
        </p:nvSpPr>
        <p:spPr>
          <a:xfrm>
            <a:off x="119178" y="2779426"/>
            <a:ext cx="12072821" cy="1251518"/>
          </a:xfrm>
        </p:spPr>
        <p:txBody>
          <a:bodyPr>
            <a:noAutofit/>
          </a:bodyPr>
          <a:lstStyle/>
          <a:p>
            <a:pPr algn="ctr"/>
            <a:r>
              <a:rPr lang="en-US" sz="9600" b="1" dirty="0">
                <a:effectLst>
                  <a:outerShdw blurRad="38100" dist="38100" dir="2700000" algn="tl">
                    <a:srgbClr val="000000">
                      <a:alpha val="43137"/>
                    </a:srgbClr>
                  </a:outerShdw>
                </a:effectLst>
              </a:rPr>
              <a:t>Thank you</a:t>
            </a:r>
          </a:p>
        </p:txBody>
      </p:sp>
    </p:spTree>
    <p:extLst>
      <p:ext uri="{BB962C8B-B14F-4D97-AF65-F5344CB8AC3E}">
        <p14:creationId xmlns:p14="http://schemas.microsoft.com/office/powerpoint/2010/main" val="2767394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5BDB3-6FE5-C7F2-EDA6-56C71A0A31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93ADA2-7E74-5EFD-8C92-1DF012909261}"/>
              </a:ext>
            </a:extLst>
          </p:cNvPr>
          <p:cNvSpPr>
            <a:spLocks noGrp="1"/>
          </p:cNvSpPr>
          <p:nvPr>
            <p:ph type="body" sz="quarter" idx="10"/>
          </p:nvPr>
        </p:nvSpPr>
        <p:spPr/>
        <p:txBody>
          <a:bodyPr/>
          <a:lstStyle/>
          <a:p>
            <a:r>
              <a:rPr lang="en-US" dirty="0"/>
              <a:t>Colin Deiner	</a:t>
            </a:r>
          </a:p>
        </p:txBody>
      </p:sp>
      <p:sp>
        <p:nvSpPr>
          <p:cNvPr id="3" name="Text Placeholder 2">
            <a:extLst>
              <a:ext uri="{FF2B5EF4-FFF2-40B4-BE49-F238E27FC236}">
                <a16:creationId xmlns:a16="http://schemas.microsoft.com/office/drawing/2014/main" id="{A1D7289D-C4BB-22CC-D4A1-AE1668569B2C}"/>
              </a:ext>
            </a:extLst>
          </p:cNvPr>
          <p:cNvSpPr>
            <a:spLocks noGrp="1"/>
          </p:cNvSpPr>
          <p:nvPr>
            <p:ph type="body" sz="quarter" idx="11"/>
          </p:nvPr>
        </p:nvSpPr>
        <p:spPr/>
        <p:txBody>
          <a:bodyPr/>
          <a:lstStyle/>
          <a:p>
            <a:r>
              <a:rPr lang="en-US" dirty="0"/>
              <a:t>Chief Director: Disaster Management &amp; Fire and Rescue Services</a:t>
            </a:r>
          </a:p>
        </p:txBody>
      </p:sp>
      <p:sp>
        <p:nvSpPr>
          <p:cNvPr id="4" name="Text Placeholder 3">
            <a:extLst>
              <a:ext uri="{FF2B5EF4-FFF2-40B4-BE49-F238E27FC236}">
                <a16:creationId xmlns:a16="http://schemas.microsoft.com/office/drawing/2014/main" id="{66C94A21-E66D-0313-C265-E05E4A57E6FA}"/>
              </a:ext>
            </a:extLst>
          </p:cNvPr>
          <p:cNvSpPr>
            <a:spLocks noGrp="1"/>
          </p:cNvSpPr>
          <p:nvPr>
            <p:ph type="body" sz="quarter" idx="12"/>
          </p:nvPr>
        </p:nvSpPr>
        <p:spPr/>
        <p:txBody>
          <a:bodyPr/>
          <a:lstStyle/>
          <a:p>
            <a:r>
              <a:rPr lang="en-US" dirty="0"/>
              <a:t>+27 825506770</a:t>
            </a:r>
          </a:p>
        </p:txBody>
      </p:sp>
      <p:sp>
        <p:nvSpPr>
          <p:cNvPr id="5" name="Text Placeholder 4">
            <a:extLst>
              <a:ext uri="{FF2B5EF4-FFF2-40B4-BE49-F238E27FC236}">
                <a16:creationId xmlns:a16="http://schemas.microsoft.com/office/drawing/2014/main" id="{CA779E10-04F9-7EFB-1364-F308D24496B1}"/>
              </a:ext>
            </a:extLst>
          </p:cNvPr>
          <p:cNvSpPr>
            <a:spLocks noGrp="1"/>
          </p:cNvSpPr>
          <p:nvPr>
            <p:ph type="body" sz="quarter" idx="13"/>
          </p:nvPr>
        </p:nvSpPr>
        <p:spPr/>
        <p:txBody>
          <a:bodyPr/>
          <a:lstStyle/>
          <a:p>
            <a:r>
              <a:rPr lang="en-US" dirty="0"/>
              <a:t>N/A</a:t>
            </a:r>
          </a:p>
        </p:txBody>
      </p:sp>
      <p:sp>
        <p:nvSpPr>
          <p:cNvPr id="6" name="Text Placeholder 5">
            <a:extLst>
              <a:ext uri="{FF2B5EF4-FFF2-40B4-BE49-F238E27FC236}">
                <a16:creationId xmlns:a16="http://schemas.microsoft.com/office/drawing/2014/main" id="{B50394EA-3C98-1B13-13D5-C777862A03F2}"/>
              </a:ext>
            </a:extLst>
          </p:cNvPr>
          <p:cNvSpPr>
            <a:spLocks noGrp="1"/>
          </p:cNvSpPr>
          <p:nvPr>
            <p:ph type="body" sz="quarter" idx="14"/>
          </p:nvPr>
        </p:nvSpPr>
        <p:spPr/>
        <p:txBody>
          <a:bodyPr/>
          <a:lstStyle/>
          <a:p>
            <a:r>
              <a:rPr lang="en-US" dirty="0"/>
              <a:t>Colin.deiner@westerncape.gov.za</a:t>
            </a:r>
          </a:p>
        </p:txBody>
      </p:sp>
      <p:sp>
        <p:nvSpPr>
          <p:cNvPr id="7" name="Text Placeholder 6">
            <a:extLst>
              <a:ext uri="{FF2B5EF4-FFF2-40B4-BE49-F238E27FC236}">
                <a16:creationId xmlns:a16="http://schemas.microsoft.com/office/drawing/2014/main" id="{712AC7FF-209F-3B24-FD70-5785739F90F3}"/>
              </a:ext>
            </a:extLst>
          </p:cNvPr>
          <p:cNvSpPr>
            <a:spLocks noGrp="1"/>
          </p:cNvSpPr>
          <p:nvPr>
            <p:ph type="body" sz="quarter" idx="15"/>
          </p:nvPr>
        </p:nvSpPr>
        <p:spPr/>
        <p:txBody>
          <a:bodyPr/>
          <a:lstStyle/>
          <a:p>
            <a:r>
              <a:rPr lang="en-US" dirty="0"/>
              <a:t>Provincial Disaster Management Centre, Grounds of Tygerberg Hospital</a:t>
            </a:r>
          </a:p>
        </p:txBody>
      </p:sp>
    </p:spTree>
    <p:extLst>
      <p:ext uri="{BB962C8B-B14F-4D97-AF65-F5344CB8AC3E}">
        <p14:creationId xmlns:p14="http://schemas.microsoft.com/office/powerpoint/2010/main" val="1907368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qYFU8dMoM0esyVn7WNQT3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beNAe8ZTEEyKIIjjGV93s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lljdaNviGkeHob23qOkiC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61.xml><?xml version="1.0" encoding="utf-8"?>
<p:tagLst xmlns:a="http://schemas.openxmlformats.org/drawingml/2006/main" xmlns:r="http://schemas.openxmlformats.org/officeDocument/2006/relationships" xmlns:p="http://schemas.openxmlformats.org/presentationml/2006/main">
  <p:tag name="SMARTBOX_SB6" val="O2Vd6MXRoifyZCe/2HTGZDJFxwOFL/KH"/>
  <p:tag name="SMARTBOX_SB8" val="Es6JW/9cS2ChI5Uc8le8Fw=="/>
  <p:tag name="SMARTBOX_SB7" val="Jtje7kfpIdLhgaWEM9Z7gw=="/>
</p:tagLst>
</file>

<file path=ppt/tags/tag162.xml><?xml version="1.0" encoding="utf-8"?>
<p:tagLst xmlns:a="http://schemas.openxmlformats.org/drawingml/2006/main" xmlns:r="http://schemas.openxmlformats.org/officeDocument/2006/relationships" xmlns:p="http://schemas.openxmlformats.org/presentationml/2006/main">
  <p:tag name="SMARTBOX_SB6" val="O2Vd6MXRoifyZCe/2HTGZDJFxwOFL/KH"/>
  <p:tag name="SMARTBOX_SB8" val="Es6JW/9cS2ChI5Uc8le8Fw=="/>
  <p:tag name="SMARTBOX_SB7" val="Jtje7kfpIdLhgaWEM9Z7gw=="/>
</p:tagLst>
</file>

<file path=ppt/tags/tag163.xml><?xml version="1.0" encoding="utf-8"?>
<p:tagLst xmlns:a="http://schemas.openxmlformats.org/drawingml/2006/main" xmlns:r="http://schemas.openxmlformats.org/officeDocument/2006/relationships" xmlns:p="http://schemas.openxmlformats.org/presentationml/2006/main">
  <p:tag name="SMARTBOX_SB6" val="O2Vd6MXRoifyZCe/2HTGZDJFxwOFL/KH"/>
  <p:tag name="SMARTBOX_SB8" val="Es6JW/9cS2ChI5Uc8le8Fw=="/>
  <p:tag name="SMARTBOX_SB7" val="Jtje7kfpIdLhgaWEM9Z7gw=="/>
</p:tagLst>
</file>

<file path=ppt/tags/tag164.xml><?xml version="1.0" encoding="utf-8"?>
<p:tagLst xmlns:a="http://schemas.openxmlformats.org/drawingml/2006/main" xmlns:r="http://schemas.openxmlformats.org/officeDocument/2006/relationships" xmlns:p="http://schemas.openxmlformats.org/presentationml/2006/main">
  <p:tag name="SMARTBOX_SB6" val="O2Vd6MXRoifyZCe/2HTGZDJFxwOFL/KH"/>
  <p:tag name="SMARTBOX_SB8" val="Es6JW/9cS2ChI5Uc8le8Fw=="/>
  <p:tag name="SMARTBOX_SB7" val="Jtje7kfpIdLhgaWEM9Z7gw=="/>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6_DM PPT Master">
  <a:themeElements>
    <a:clrScheme name="Custom 18">
      <a:dk1>
        <a:sysClr val="windowText" lastClr="000000"/>
      </a:dk1>
      <a:lt1>
        <a:sysClr val="window" lastClr="FFFFFF"/>
      </a:lt1>
      <a:dk2>
        <a:srgbClr val="003399"/>
      </a:dk2>
      <a:lt2>
        <a:srgbClr val="3377FF"/>
      </a:lt2>
      <a:accent1>
        <a:srgbClr val="73AFB6"/>
      </a:accent1>
      <a:accent2>
        <a:srgbClr val="956E8E"/>
      </a:accent2>
      <a:accent3>
        <a:srgbClr val="998F86"/>
      </a:accent3>
      <a:accent4>
        <a:srgbClr val="C4BEB8"/>
      </a:accent4>
      <a:accent5>
        <a:srgbClr val="5C8727"/>
      </a:accent5>
      <a:accent6>
        <a:srgbClr val="F89728"/>
      </a:accent6>
      <a:hlink>
        <a:srgbClr val="B5121B"/>
      </a:hlink>
      <a:folHlink>
        <a:srgbClr val="998F86"/>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2_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4A9EF08A41C247A0CE6F49B6DA89F0" ma:contentTypeVersion="20" ma:contentTypeDescription="Create a new document." ma:contentTypeScope="" ma:versionID="32bfcf6bb433422d128518e6772cba38">
  <xsd:schema xmlns:xsd="http://www.w3.org/2001/XMLSchema" xmlns:xs="http://www.w3.org/2001/XMLSchema" xmlns:p="http://schemas.microsoft.com/office/2006/metadata/properties" xmlns:ns1="http://schemas.microsoft.com/sharepoint/v3" xmlns:ns3="53e778d9-edb9-45f8-95e6-358d9bd97d3a" xmlns:ns4="1c36ff2f-ac5c-4ea1-9f74-b9c25edb3a66" targetNamespace="http://schemas.microsoft.com/office/2006/metadata/properties" ma:root="true" ma:fieldsID="251e246189f036e71fad7cc0da4ba072" ns1:_="" ns3:_="" ns4:_="">
    <xsd:import namespace="http://schemas.microsoft.com/sharepoint/v3"/>
    <xsd:import namespace="53e778d9-edb9-45f8-95e6-358d9bd97d3a"/>
    <xsd:import namespace="1c36ff2f-ac5c-4ea1-9f74-b9c25edb3a6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AutoTags" minOccurs="0"/>
                <xsd:element ref="ns3:MediaServiceOCR" minOccurs="0"/>
                <xsd:element ref="ns1:_ip_UnifiedCompliancePolicyProperties" minOccurs="0"/>
                <xsd:element ref="ns1:_ip_UnifiedCompliancePolicyUIAc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e778d9-edb9-45f8-95e6-358d9bd97d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Location" ma:index="11" nillable="true" ma:displayName="MediaServiceLocation" ma:description="" ma:indexed="true" ma:internalName="MediaServiceLocatio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36ff2f-ac5c-4ea1-9f74-b9c25edb3a66"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53e778d9-edb9-45f8-95e6-358d9bd97d3a" xsi:nil="true"/>
  </documentManagement>
</p:properties>
</file>

<file path=customXml/itemProps1.xml><?xml version="1.0" encoding="utf-8"?>
<ds:datastoreItem xmlns:ds="http://schemas.openxmlformats.org/officeDocument/2006/customXml" ds:itemID="{D2CEBD00-D3A5-409A-A785-82EAA35B39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3e778d9-edb9-45f8-95e6-358d9bd97d3a"/>
    <ds:schemaRef ds:uri="1c36ff2f-ac5c-4ea1-9f74-b9c25edb3a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9D46BF-F3C9-4B4F-95F3-ACE86C76EB4B}">
  <ds:schemaRefs>
    <ds:schemaRef ds:uri="http://schemas.microsoft.com/sharepoint/v3/contenttype/forms"/>
  </ds:schemaRefs>
</ds:datastoreItem>
</file>

<file path=customXml/itemProps3.xml><?xml version="1.0" encoding="utf-8"?>
<ds:datastoreItem xmlns:ds="http://schemas.openxmlformats.org/officeDocument/2006/customXml" ds:itemID="{76230B5F-06F2-42E4-ABF0-4FF935CC1F73}">
  <ds:schemaRefs>
    <ds:schemaRef ds:uri="http://schemas.microsoft.com/office/2006/metadata/properties"/>
    <ds:schemaRef ds:uri="http://schemas.microsoft.com/office/infopath/2007/PartnerControls"/>
    <ds:schemaRef ds:uri="http://schemas.microsoft.com/sharepoint/v3"/>
    <ds:schemaRef ds:uri="53e778d9-edb9-45f8-95e6-358d9bd97d3a"/>
  </ds:schemaRefs>
</ds:datastoreItem>
</file>

<file path=docProps/app.xml><?xml version="1.0" encoding="utf-8"?>
<Properties xmlns="http://schemas.openxmlformats.org/officeDocument/2006/extended-properties" xmlns:vt="http://schemas.openxmlformats.org/officeDocument/2006/docPropsVTypes">
  <TotalTime>20966</TotalTime>
  <Words>1578</Words>
  <Application>Microsoft Office PowerPoint</Application>
  <PresentationFormat>Widescreen</PresentationFormat>
  <Paragraphs>264</Paragraphs>
  <Slides>27</Slides>
  <Notes>5</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2</vt:i4>
      </vt:variant>
      <vt:variant>
        <vt:lpstr>Slide Titles</vt:lpstr>
      </vt:variant>
      <vt:variant>
        <vt:i4>27</vt:i4>
      </vt:variant>
    </vt:vector>
  </HeadingPairs>
  <TitlesOfParts>
    <vt:vector size="41" baseType="lpstr">
      <vt:lpstr>Aptos Display</vt:lpstr>
      <vt:lpstr>Arial</vt:lpstr>
      <vt:lpstr>Arial Black</vt:lpstr>
      <vt:lpstr>Calibri</vt:lpstr>
      <vt:lpstr>Century Gothic</vt:lpstr>
      <vt:lpstr>CIDFont+F4</vt:lpstr>
      <vt:lpstr>Futura XBlk BT</vt:lpstr>
      <vt:lpstr>Tahoma</vt:lpstr>
      <vt:lpstr>WCG-PPT Master-121022-amc</vt:lpstr>
      <vt:lpstr>1_WCG-PPT Master-121022-amc</vt:lpstr>
      <vt:lpstr>6_DM PPT Master</vt:lpstr>
      <vt:lpstr>2_WCG-PPT Master-121022-amc</vt:lpstr>
      <vt:lpstr>think-cell Slide</vt:lpstr>
      <vt:lpstr>CorelDRAW 7.0 Graphic</vt:lpstr>
      <vt:lpstr>PowerPoint Presentation</vt:lpstr>
      <vt:lpstr>PowerPoint Presentation</vt:lpstr>
      <vt:lpstr>Major Disaster Incidents for the past year 2023 to current date to</vt:lpstr>
      <vt:lpstr>The Disaster Management Cycle (Continuum)</vt:lpstr>
      <vt:lpstr>PowerPoint Presentation</vt:lpstr>
      <vt:lpstr>Disaster funding arrangements</vt:lpstr>
      <vt:lpstr>The Disaster Management Act (DMA) </vt:lpstr>
      <vt:lpstr>The National/Provincial Disaster Management Framework </vt:lpstr>
      <vt:lpstr> </vt:lpstr>
      <vt:lpstr> </vt:lpstr>
      <vt:lpstr>PowerPoint Presentation</vt:lpstr>
      <vt:lpstr>Disaster Risk Reduction Funding Challenges</vt:lpstr>
      <vt:lpstr>Funding for Disaster Risk Reduction: Western Cape Government </vt:lpstr>
      <vt:lpstr>Funding for Disaster Risk Reduction received from Private Public Partnership</vt:lpstr>
      <vt:lpstr>PowerPoint Presentation</vt:lpstr>
      <vt:lpstr>Disaster Preparedness &amp; Response - Challenges</vt:lpstr>
      <vt:lpstr>Funding for Preparedness &amp; Response: Western Cape Government </vt:lpstr>
      <vt:lpstr>PowerPoint Presentation</vt:lpstr>
      <vt:lpstr>Disaster Recovery</vt:lpstr>
      <vt:lpstr>Existing Disaster Grants</vt:lpstr>
      <vt:lpstr>PowerPoint Presentation</vt:lpstr>
      <vt:lpstr>Disaster recovery funding arrangements (should additional National funding be needed) Admin process</vt:lpstr>
      <vt:lpstr>Post Disaster Recovery Projects</vt:lpstr>
      <vt:lpstr>Post Disaster Recovery Projects</vt:lpstr>
      <vt:lpstr>CLIMATE CHANGE</vt:lpstr>
      <vt:lpstr>PowerPoint Presentation</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Colin Deiner</cp:lastModifiedBy>
  <cp:revision>1519</cp:revision>
  <cp:lastPrinted>2019-01-28T07:09:01Z</cp:lastPrinted>
  <dcterms:created xsi:type="dcterms:W3CDTF">2017-01-19T08:56:34Z</dcterms:created>
  <dcterms:modified xsi:type="dcterms:W3CDTF">2025-05-23T08:13:09Z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0x010100334A9EF08A41C247A0CE6F49B6DA89F0</vt:lpwstr>
  </property>
</Properties>
</file>