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939" y="605155"/>
            <a:ext cx="10358120" cy="8571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1700" y="1714601"/>
            <a:ext cx="6231890" cy="43770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3" Type="http://schemas.openxmlformats.org/officeDocument/2006/relationships/image" Target="../media/image6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6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3326" y="2784474"/>
            <a:ext cx="655955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315"/>
              <a:t>a</a:t>
            </a:r>
            <a:r>
              <a:rPr dirty="0" sz="4000" spc="-180"/>
              <a:t> </a:t>
            </a:r>
            <a:r>
              <a:rPr dirty="0" sz="4000" spc="-90"/>
              <a:t>digital</a:t>
            </a:r>
            <a:r>
              <a:rPr dirty="0" sz="4000" spc="-180"/>
              <a:t> </a:t>
            </a:r>
            <a:r>
              <a:rPr dirty="0" sz="4000" spc="-95"/>
              <a:t>transformation</a:t>
            </a:r>
            <a:r>
              <a:rPr dirty="0" sz="4000" spc="-170"/>
              <a:t> </a:t>
            </a:r>
            <a:r>
              <a:rPr dirty="0" sz="4000" spc="-70"/>
              <a:t>journey</a:t>
            </a:r>
            <a:endParaRPr sz="4000"/>
          </a:p>
        </p:txBody>
      </p:sp>
      <p:grpSp>
        <p:nvGrpSpPr>
          <p:cNvPr id="3" name="object 3" descr=""/>
          <p:cNvGrpSpPr/>
          <p:nvPr/>
        </p:nvGrpSpPr>
        <p:grpSpPr>
          <a:xfrm>
            <a:off x="342747" y="10283"/>
            <a:ext cx="11849735" cy="6847840"/>
            <a:chOff x="342747" y="10283"/>
            <a:chExt cx="11849735" cy="6847840"/>
          </a:xfrm>
        </p:grpSpPr>
        <p:sp>
          <p:nvSpPr>
            <p:cNvPr id="4" name="object 4" descr=""/>
            <p:cNvSpPr/>
            <p:nvPr/>
          </p:nvSpPr>
          <p:spPr>
            <a:xfrm>
              <a:off x="342747" y="3620896"/>
              <a:ext cx="11647805" cy="0"/>
            </a:xfrm>
            <a:custGeom>
              <a:avLst/>
              <a:gdLst/>
              <a:ahLst/>
              <a:cxnLst/>
              <a:rect l="l" t="t" r="r" b="b"/>
              <a:pathLst>
                <a:path w="11647805" h="0">
                  <a:moveTo>
                    <a:pt x="0" y="0"/>
                  </a:moveTo>
                  <a:lnTo>
                    <a:pt x="11647322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83678" y="10283"/>
              <a:ext cx="5108321" cy="6847713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5634354" y="3692728"/>
            <a:ext cx="1383030" cy="6369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0">
                <a:latin typeface="Arial"/>
                <a:cs typeface="Arial"/>
              </a:rPr>
              <a:t>Belinda</a:t>
            </a:r>
            <a:r>
              <a:rPr dirty="0" sz="2000" spc="-75">
                <a:latin typeface="Arial"/>
                <a:cs typeface="Arial"/>
              </a:rPr>
              <a:t> West</a:t>
            </a:r>
            <a:endParaRPr sz="2000">
              <a:latin typeface="Arial"/>
              <a:cs typeface="Arial"/>
            </a:endParaRPr>
          </a:p>
          <a:p>
            <a:pPr marL="20320">
              <a:lnSpc>
                <a:spcPct val="100000"/>
              </a:lnSpc>
              <a:spcBef>
                <a:spcPts val="5"/>
              </a:spcBef>
            </a:pPr>
            <a:r>
              <a:rPr dirty="0" sz="2000" spc="-105">
                <a:latin typeface="Arial"/>
                <a:cs typeface="Arial"/>
              </a:rPr>
              <a:t>28 </a:t>
            </a:r>
            <a:r>
              <a:rPr dirty="0" sz="2000" spc="-90">
                <a:latin typeface="Arial"/>
                <a:cs typeface="Arial"/>
              </a:rPr>
              <a:t>May </a:t>
            </a:r>
            <a:r>
              <a:rPr dirty="0" sz="2000" spc="-55">
                <a:latin typeface="Arial"/>
                <a:cs typeface="Arial"/>
              </a:rPr>
              <a:t>2025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265"/>
              <a:t>Why</a:t>
            </a:r>
            <a:r>
              <a:rPr dirty="0" spc="-335"/>
              <a:t> </a:t>
            </a:r>
            <a:r>
              <a:rPr dirty="0" spc="-215"/>
              <a:t>undertake</a:t>
            </a:r>
            <a:r>
              <a:rPr dirty="0" spc="-365"/>
              <a:t> </a:t>
            </a:r>
            <a:r>
              <a:rPr dirty="0" spc="-145"/>
              <a:t>digital</a:t>
            </a:r>
            <a:r>
              <a:rPr dirty="0" spc="-320"/>
              <a:t> </a:t>
            </a:r>
            <a:r>
              <a:rPr dirty="0" spc="-145"/>
              <a:t>transformation?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920813" y="1915667"/>
            <a:ext cx="897255" cy="897255"/>
            <a:chOff x="920813" y="1915667"/>
            <a:chExt cx="897255" cy="897255"/>
          </a:xfrm>
        </p:grpSpPr>
        <p:sp>
          <p:nvSpPr>
            <p:cNvPr id="4" name="object 4" descr=""/>
            <p:cNvSpPr/>
            <p:nvPr/>
          </p:nvSpPr>
          <p:spPr>
            <a:xfrm>
              <a:off x="920813" y="1915667"/>
              <a:ext cx="897255" cy="897255"/>
            </a:xfrm>
            <a:custGeom>
              <a:avLst/>
              <a:gdLst/>
              <a:ahLst/>
              <a:cxnLst/>
              <a:rect l="l" t="t" r="r" b="b"/>
              <a:pathLst>
                <a:path w="897255" h="897255">
                  <a:moveTo>
                    <a:pt x="448627" y="0"/>
                  </a:moveTo>
                  <a:lnTo>
                    <a:pt x="399743" y="2633"/>
                  </a:lnTo>
                  <a:lnTo>
                    <a:pt x="352384" y="10350"/>
                  </a:lnTo>
                  <a:lnTo>
                    <a:pt x="306823" y="22877"/>
                  </a:lnTo>
                  <a:lnTo>
                    <a:pt x="263335" y="39940"/>
                  </a:lnTo>
                  <a:lnTo>
                    <a:pt x="222193" y="61265"/>
                  </a:lnTo>
                  <a:lnTo>
                    <a:pt x="183670" y="86579"/>
                  </a:lnTo>
                  <a:lnTo>
                    <a:pt x="148041" y="115607"/>
                  </a:lnTo>
                  <a:lnTo>
                    <a:pt x="115579" y="148076"/>
                  </a:lnTo>
                  <a:lnTo>
                    <a:pt x="86557" y="183712"/>
                  </a:lnTo>
                  <a:lnTo>
                    <a:pt x="61249" y="222240"/>
                  </a:lnTo>
                  <a:lnTo>
                    <a:pt x="39929" y="263388"/>
                  </a:lnTo>
                  <a:lnTo>
                    <a:pt x="22870" y="306880"/>
                  </a:lnTo>
                  <a:lnTo>
                    <a:pt x="10347" y="352444"/>
                  </a:lnTo>
                  <a:lnTo>
                    <a:pt x="2632" y="399806"/>
                  </a:lnTo>
                  <a:lnTo>
                    <a:pt x="0" y="448691"/>
                  </a:lnTo>
                  <a:lnTo>
                    <a:pt x="2632" y="497574"/>
                  </a:lnTo>
                  <a:lnTo>
                    <a:pt x="10347" y="544931"/>
                  </a:lnTo>
                  <a:lnTo>
                    <a:pt x="22870" y="590488"/>
                  </a:lnTo>
                  <a:lnTo>
                    <a:pt x="39929" y="633971"/>
                  </a:lnTo>
                  <a:lnTo>
                    <a:pt x="61249" y="675108"/>
                  </a:lnTo>
                  <a:lnTo>
                    <a:pt x="86557" y="713625"/>
                  </a:lnTo>
                  <a:lnTo>
                    <a:pt x="115579" y="749248"/>
                  </a:lnTo>
                  <a:lnTo>
                    <a:pt x="148041" y="781704"/>
                  </a:lnTo>
                  <a:lnTo>
                    <a:pt x="183670" y="810720"/>
                  </a:lnTo>
                  <a:lnTo>
                    <a:pt x="222193" y="836022"/>
                  </a:lnTo>
                  <a:lnTo>
                    <a:pt x="263335" y="857336"/>
                  </a:lnTo>
                  <a:lnTo>
                    <a:pt x="306823" y="874390"/>
                  </a:lnTo>
                  <a:lnTo>
                    <a:pt x="352384" y="886910"/>
                  </a:lnTo>
                  <a:lnTo>
                    <a:pt x="399743" y="894623"/>
                  </a:lnTo>
                  <a:lnTo>
                    <a:pt x="448627" y="897255"/>
                  </a:lnTo>
                  <a:lnTo>
                    <a:pt x="497510" y="894623"/>
                  </a:lnTo>
                  <a:lnTo>
                    <a:pt x="544867" y="886910"/>
                  </a:lnTo>
                  <a:lnTo>
                    <a:pt x="590424" y="874390"/>
                  </a:lnTo>
                  <a:lnTo>
                    <a:pt x="633908" y="857336"/>
                  </a:lnTo>
                  <a:lnTo>
                    <a:pt x="675044" y="836022"/>
                  </a:lnTo>
                  <a:lnTo>
                    <a:pt x="713561" y="810720"/>
                  </a:lnTo>
                  <a:lnTo>
                    <a:pt x="749184" y="781704"/>
                  </a:lnTo>
                  <a:lnTo>
                    <a:pt x="781640" y="749248"/>
                  </a:lnTo>
                  <a:lnTo>
                    <a:pt x="810656" y="713625"/>
                  </a:lnTo>
                  <a:lnTo>
                    <a:pt x="835958" y="675108"/>
                  </a:lnTo>
                  <a:lnTo>
                    <a:pt x="857273" y="633971"/>
                  </a:lnTo>
                  <a:lnTo>
                    <a:pt x="874327" y="590488"/>
                  </a:lnTo>
                  <a:lnTo>
                    <a:pt x="886847" y="544931"/>
                  </a:lnTo>
                  <a:lnTo>
                    <a:pt x="894559" y="497574"/>
                  </a:lnTo>
                  <a:lnTo>
                    <a:pt x="897191" y="448691"/>
                  </a:lnTo>
                  <a:lnTo>
                    <a:pt x="894559" y="399806"/>
                  </a:lnTo>
                  <a:lnTo>
                    <a:pt x="886847" y="352444"/>
                  </a:lnTo>
                  <a:lnTo>
                    <a:pt x="874327" y="306880"/>
                  </a:lnTo>
                  <a:lnTo>
                    <a:pt x="857273" y="263388"/>
                  </a:lnTo>
                  <a:lnTo>
                    <a:pt x="835958" y="222240"/>
                  </a:lnTo>
                  <a:lnTo>
                    <a:pt x="810656" y="183712"/>
                  </a:lnTo>
                  <a:lnTo>
                    <a:pt x="781640" y="148076"/>
                  </a:lnTo>
                  <a:lnTo>
                    <a:pt x="749184" y="115607"/>
                  </a:lnTo>
                  <a:lnTo>
                    <a:pt x="713561" y="86579"/>
                  </a:lnTo>
                  <a:lnTo>
                    <a:pt x="675044" y="61265"/>
                  </a:lnTo>
                  <a:lnTo>
                    <a:pt x="633908" y="39940"/>
                  </a:lnTo>
                  <a:lnTo>
                    <a:pt x="590424" y="22877"/>
                  </a:lnTo>
                  <a:lnTo>
                    <a:pt x="544867" y="10350"/>
                  </a:lnTo>
                  <a:lnTo>
                    <a:pt x="497510" y="2633"/>
                  </a:lnTo>
                  <a:lnTo>
                    <a:pt x="448627" y="0"/>
                  </a:lnTo>
                  <a:close/>
                </a:path>
              </a:pathLst>
            </a:custGeom>
            <a:solidFill>
              <a:srgbClr val="CCD2D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2388" y="2360913"/>
              <a:ext cx="140704" cy="14553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139292" y="2161580"/>
              <a:ext cx="462280" cy="407670"/>
            </a:xfrm>
            <a:custGeom>
              <a:avLst/>
              <a:gdLst/>
              <a:ahLst/>
              <a:cxnLst/>
              <a:rect l="l" t="t" r="r" b="b"/>
              <a:pathLst>
                <a:path w="462280" h="407669">
                  <a:moveTo>
                    <a:pt x="228438" y="0"/>
                  </a:moveTo>
                  <a:lnTo>
                    <a:pt x="2661" y="374951"/>
                  </a:lnTo>
                  <a:lnTo>
                    <a:pt x="0" y="383020"/>
                  </a:lnTo>
                  <a:lnTo>
                    <a:pt x="652" y="391290"/>
                  </a:lnTo>
                  <a:lnTo>
                    <a:pt x="440307" y="407093"/>
                  </a:lnTo>
                  <a:lnTo>
                    <a:pt x="448627" y="405402"/>
                  </a:lnTo>
                  <a:lnTo>
                    <a:pt x="455440" y="400798"/>
                  </a:lnTo>
                  <a:lnTo>
                    <a:pt x="460044" y="393985"/>
                  </a:lnTo>
                  <a:lnTo>
                    <a:pt x="461734" y="385665"/>
                  </a:lnTo>
                  <a:lnTo>
                    <a:pt x="461734" y="381915"/>
                  </a:lnTo>
                  <a:lnTo>
                    <a:pt x="460663" y="378165"/>
                  </a:lnTo>
                  <a:lnTo>
                    <a:pt x="459056" y="374951"/>
                  </a:lnTo>
                  <a:lnTo>
                    <a:pt x="452587" y="363702"/>
                  </a:lnTo>
                  <a:lnTo>
                    <a:pt x="231393" y="363701"/>
                  </a:lnTo>
                  <a:lnTo>
                    <a:pt x="189794" y="355248"/>
                  </a:lnTo>
                  <a:lnTo>
                    <a:pt x="155729" y="332229"/>
                  </a:lnTo>
                  <a:lnTo>
                    <a:pt x="132711" y="298163"/>
                  </a:lnTo>
                  <a:lnTo>
                    <a:pt x="124258" y="256563"/>
                  </a:lnTo>
                  <a:lnTo>
                    <a:pt x="132711" y="214962"/>
                  </a:lnTo>
                  <a:lnTo>
                    <a:pt x="155729" y="180896"/>
                  </a:lnTo>
                  <a:lnTo>
                    <a:pt x="189794" y="157878"/>
                  </a:lnTo>
                  <a:lnTo>
                    <a:pt x="231393" y="149424"/>
                  </a:lnTo>
                  <a:lnTo>
                    <a:pt x="329375" y="149424"/>
                  </a:lnTo>
                  <a:lnTo>
                    <a:pt x="249606" y="10697"/>
                  </a:lnTo>
                  <a:lnTo>
                    <a:pt x="244023" y="4319"/>
                  </a:lnTo>
                  <a:lnTo>
                    <a:pt x="236683" y="652"/>
                  </a:lnTo>
                  <a:lnTo>
                    <a:pt x="228438" y="0"/>
                  </a:lnTo>
                  <a:close/>
                </a:path>
                <a:path w="462280" h="407669">
                  <a:moveTo>
                    <a:pt x="329375" y="149424"/>
                  </a:moveTo>
                  <a:lnTo>
                    <a:pt x="231393" y="149424"/>
                  </a:lnTo>
                  <a:lnTo>
                    <a:pt x="272992" y="157878"/>
                  </a:lnTo>
                  <a:lnTo>
                    <a:pt x="307057" y="180896"/>
                  </a:lnTo>
                  <a:lnTo>
                    <a:pt x="330075" y="214963"/>
                  </a:lnTo>
                  <a:lnTo>
                    <a:pt x="338529" y="256563"/>
                  </a:lnTo>
                  <a:lnTo>
                    <a:pt x="330075" y="298163"/>
                  </a:lnTo>
                  <a:lnTo>
                    <a:pt x="307057" y="332229"/>
                  </a:lnTo>
                  <a:lnTo>
                    <a:pt x="272992" y="355248"/>
                  </a:lnTo>
                  <a:lnTo>
                    <a:pt x="231393" y="363701"/>
                  </a:lnTo>
                  <a:lnTo>
                    <a:pt x="452587" y="363702"/>
                  </a:lnTo>
                  <a:lnTo>
                    <a:pt x="329375" y="149424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139292" y="2161580"/>
              <a:ext cx="462280" cy="407670"/>
            </a:xfrm>
            <a:custGeom>
              <a:avLst/>
              <a:gdLst/>
              <a:ahLst/>
              <a:cxnLst/>
              <a:rect l="l" t="t" r="r" b="b"/>
              <a:pathLst>
                <a:path w="462280" h="407669">
                  <a:moveTo>
                    <a:pt x="459056" y="374951"/>
                  </a:moveTo>
                  <a:lnTo>
                    <a:pt x="249606" y="10697"/>
                  </a:lnTo>
                  <a:lnTo>
                    <a:pt x="244023" y="4319"/>
                  </a:lnTo>
                  <a:lnTo>
                    <a:pt x="236683" y="652"/>
                  </a:lnTo>
                  <a:lnTo>
                    <a:pt x="228438" y="0"/>
                  </a:lnTo>
                  <a:lnTo>
                    <a:pt x="220144" y="2661"/>
                  </a:lnTo>
                  <a:lnTo>
                    <a:pt x="2661" y="374951"/>
                  </a:lnTo>
                  <a:lnTo>
                    <a:pt x="0" y="383020"/>
                  </a:lnTo>
                  <a:lnTo>
                    <a:pt x="652" y="391290"/>
                  </a:lnTo>
                  <a:lnTo>
                    <a:pt x="440307" y="407093"/>
                  </a:lnTo>
                  <a:lnTo>
                    <a:pt x="448627" y="405402"/>
                  </a:lnTo>
                  <a:lnTo>
                    <a:pt x="455440" y="400798"/>
                  </a:lnTo>
                  <a:lnTo>
                    <a:pt x="460044" y="393985"/>
                  </a:lnTo>
                  <a:lnTo>
                    <a:pt x="461734" y="385665"/>
                  </a:lnTo>
                  <a:lnTo>
                    <a:pt x="461734" y="381915"/>
                  </a:lnTo>
                  <a:lnTo>
                    <a:pt x="460663" y="378165"/>
                  </a:lnTo>
                  <a:lnTo>
                    <a:pt x="459056" y="374951"/>
                  </a:lnTo>
                  <a:close/>
                </a:path>
              </a:pathLst>
            </a:custGeom>
            <a:ln w="624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0425" y="2307879"/>
              <a:ext cx="220520" cy="22052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109230" y="2104174"/>
              <a:ext cx="520700" cy="520700"/>
            </a:xfrm>
            <a:custGeom>
              <a:avLst/>
              <a:gdLst/>
              <a:ahLst/>
              <a:cxnLst/>
              <a:rect l="l" t="t" r="r" b="b"/>
              <a:pathLst>
                <a:path w="520700" h="520700">
                  <a:moveTo>
                    <a:pt x="0" y="520407"/>
                  </a:moveTo>
                  <a:lnTo>
                    <a:pt x="520407" y="520407"/>
                  </a:lnTo>
                  <a:lnTo>
                    <a:pt x="520407" y="0"/>
                  </a:lnTo>
                  <a:lnTo>
                    <a:pt x="0" y="0"/>
                  </a:lnTo>
                  <a:lnTo>
                    <a:pt x="0" y="520407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997710" y="2191257"/>
            <a:ext cx="15646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5">
                <a:latin typeface="Arial"/>
                <a:cs typeface="Arial"/>
              </a:rPr>
              <a:t>Peer</a:t>
            </a:r>
            <a:r>
              <a:rPr dirty="0" sz="1900" spc="-114">
                <a:latin typeface="Arial"/>
                <a:cs typeface="Arial"/>
              </a:rPr>
              <a:t> </a:t>
            </a:r>
            <a:r>
              <a:rPr dirty="0" sz="1900" spc="-45">
                <a:latin typeface="Arial"/>
                <a:cs typeface="Arial"/>
              </a:rPr>
              <a:t>pressure?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4493767" y="1915667"/>
            <a:ext cx="897255" cy="897255"/>
            <a:chOff x="4493767" y="1915667"/>
            <a:chExt cx="897255" cy="897255"/>
          </a:xfrm>
        </p:grpSpPr>
        <p:sp>
          <p:nvSpPr>
            <p:cNvPr id="12" name="object 12" descr=""/>
            <p:cNvSpPr/>
            <p:nvPr/>
          </p:nvSpPr>
          <p:spPr>
            <a:xfrm>
              <a:off x="4493767" y="1915667"/>
              <a:ext cx="897255" cy="897255"/>
            </a:xfrm>
            <a:custGeom>
              <a:avLst/>
              <a:gdLst/>
              <a:ahLst/>
              <a:cxnLst/>
              <a:rect l="l" t="t" r="r" b="b"/>
              <a:pathLst>
                <a:path w="897254" h="897255">
                  <a:moveTo>
                    <a:pt x="448691" y="0"/>
                  </a:moveTo>
                  <a:lnTo>
                    <a:pt x="399806" y="2633"/>
                  </a:lnTo>
                  <a:lnTo>
                    <a:pt x="352444" y="10350"/>
                  </a:lnTo>
                  <a:lnTo>
                    <a:pt x="306880" y="22877"/>
                  </a:lnTo>
                  <a:lnTo>
                    <a:pt x="263388" y="39940"/>
                  </a:lnTo>
                  <a:lnTo>
                    <a:pt x="222240" y="61265"/>
                  </a:lnTo>
                  <a:lnTo>
                    <a:pt x="183712" y="86579"/>
                  </a:lnTo>
                  <a:lnTo>
                    <a:pt x="148076" y="115607"/>
                  </a:lnTo>
                  <a:lnTo>
                    <a:pt x="115607" y="148076"/>
                  </a:lnTo>
                  <a:lnTo>
                    <a:pt x="86579" y="183712"/>
                  </a:lnTo>
                  <a:lnTo>
                    <a:pt x="61265" y="222240"/>
                  </a:lnTo>
                  <a:lnTo>
                    <a:pt x="39940" y="263388"/>
                  </a:lnTo>
                  <a:lnTo>
                    <a:pt x="22877" y="306880"/>
                  </a:lnTo>
                  <a:lnTo>
                    <a:pt x="10350" y="352444"/>
                  </a:lnTo>
                  <a:lnTo>
                    <a:pt x="2633" y="399806"/>
                  </a:lnTo>
                  <a:lnTo>
                    <a:pt x="0" y="448691"/>
                  </a:lnTo>
                  <a:lnTo>
                    <a:pt x="2633" y="497574"/>
                  </a:lnTo>
                  <a:lnTo>
                    <a:pt x="10350" y="544931"/>
                  </a:lnTo>
                  <a:lnTo>
                    <a:pt x="22877" y="590488"/>
                  </a:lnTo>
                  <a:lnTo>
                    <a:pt x="39940" y="633971"/>
                  </a:lnTo>
                  <a:lnTo>
                    <a:pt x="61265" y="675108"/>
                  </a:lnTo>
                  <a:lnTo>
                    <a:pt x="86579" y="713625"/>
                  </a:lnTo>
                  <a:lnTo>
                    <a:pt x="115607" y="749248"/>
                  </a:lnTo>
                  <a:lnTo>
                    <a:pt x="148076" y="781704"/>
                  </a:lnTo>
                  <a:lnTo>
                    <a:pt x="183712" y="810720"/>
                  </a:lnTo>
                  <a:lnTo>
                    <a:pt x="222240" y="836022"/>
                  </a:lnTo>
                  <a:lnTo>
                    <a:pt x="263388" y="857336"/>
                  </a:lnTo>
                  <a:lnTo>
                    <a:pt x="306880" y="874390"/>
                  </a:lnTo>
                  <a:lnTo>
                    <a:pt x="352444" y="886910"/>
                  </a:lnTo>
                  <a:lnTo>
                    <a:pt x="399806" y="894623"/>
                  </a:lnTo>
                  <a:lnTo>
                    <a:pt x="448691" y="897255"/>
                  </a:lnTo>
                  <a:lnTo>
                    <a:pt x="497552" y="894623"/>
                  </a:lnTo>
                  <a:lnTo>
                    <a:pt x="544892" y="886910"/>
                  </a:lnTo>
                  <a:lnTo>
                    <a:pt x="590439" y="874390"/>
                  </a:lnTo>
                  <a:lnTo>
                    <a:pt x="633916" y="857336"/>
                  </a:lnTo>
                  <a:lnTo>
                    <a:pt x="675052" y="836022"/>
                  </a:lnTo>
                  <a:lnTo>
                    <a:pt x="713570" y="810720"/>
                  </a:lnTo>
                  <a:lnTo>
                    <a:pt x="749197" y="781704"/>
                  </a:lnTo>
                  <a:lnTo>
                    <a:pt x="781660" y="749248"/>
                  </a:lnTo>
                  <a:lnTo>
                    <a:pt x="810683" y="713625"/>
                  </a:lnTo>
                  <a:lnTo>
                    <a:pt x="835993" y="675108"/>
                  </a:lnTo>
                  <a:lnTo>
                    <a:pt x="857317" y="633971"/>
                  </a:lnTo>
                  <a:lnTo>
                    <a:pt x="874378" y="590488"/>
                  </a:lnTo>
                  <a:lnTo>
                    <a:pt x="886905" y="544931"/>
                  </a:lnTo>
                  <a:lnTo>
                    <a:pt x="894621" y="497574"/>
                  </a:lnTo>
                  <a:lnTo>
                    <a:pt x="897255" y="448691"/>
                  </a:lnTo>
                  <a:lnTo>
                    <a:pt x="894621" y="399806"/>
                  </a:lnTo>
                  <a:lnTo>
                    <a:pt x="886905" y="352444"/>
                  </a:lnTo>
                  <a:lnTo>
                    <a:pt x="874378" y="306880"/>
                  </a:lnTo>
                  <a:lnTo>
                    <a:pt x="857317" y="263388"/>
                  </a:lnTo>
                  <a:lnTo>
                    <a:pt x="835993" y="222240"/>
                  </a:lnTo>
                  <a:lnTo>
                    <a:pt x="810683" y="183712"/>
                  </a:lnTo>
                  <a:lnTo>
                    <a:pt x="781660" y="148076"/>
                  </a:lnTo>
                  <a:lnTo>
                    <a:pt x="749197" y="115607"/>
                  </a:lnTo>
                  <a:lnTo>
                    <a:pt x="713570" y="86579"/>
                  </a:lnTo>
                  <a:lnTo>
                    <a:pt x="675052" y="61265"/>
                  </a:lnTo>
                  <a:lnTo>
                    <a:pt x="633916" y="39940"/>
                  </a:lnTo>
                  <a:lnTo>
                    <a:pt x="590439" y="22877"/>
                  </a:lnTo>
                  <a:lnTo>
                    <a:pt x="544892" y="10350"/>
                  </a:lnTo>
                  <a:lnTo>
                    <a:pt x="497552" y="2633"/>
                  </a:lnTo>
                  <a:lnTo>
                    <a:pt x="448691" y="0"/>
                  </a:lnTo>
                  <a:close/>
                </a:path>
              </a:pathLst>
            </a:custGeom>
            <a:solidFill>
              <a:srgbClr val="CCD2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738332" y="2158885"/>
              <a:ext cx="409575" cy="410209"/>
            </a:xfrm>
            <a:custGeom>
              <a:avLst/>
              <a:gdLst/>
              <a:ahLst/>
              <a:cxnLst/>
              <a:rect l="l" t="t" r="r" b="b"/>
              <a:pathLst>
                <a:path w="409575" h="410210">
                  <a:moveTo>
                    <a:pt x="29972" y="197104"/>
                  </a:moveTo>
                  <a:lnTo>
                    <a:pt x="21780" y="177317"/>
                  </a:lnTo>
                  <a:lnTo>
                    <a:pt x="0" y="186334"/>
                  </a:lnTo>
                  <a:lnTo>
                    <a:pt x="8204" y="206133"/>
                  </a:lnTo>
                  <a:lnTo>
                    <a:pt x="29972" y="197104"/>
                  </a:lnTo>
                  <a:close/>
                </a:path>
                <a:path w="409575" h="410210">
                  <a:moveTo>
                    <a:pt x="335521" y="87845"/>
                  </a:moveTo>
                  <a:lnTo>
                    <a:pt x="315163" y="38557"/>
                  </a:lnTo>
                  <a:lnTo>
                    <a:pt x="189814" y="90436"/>
                  </a:lnTo>
                  <a:lnTo>
                    <a:pt x="189814" y="189090"/>
                  </a:lnTo>
                  <a:lnTo>
                    <a:pt x="189814" y="249085"/>
                  </a:lnTo>
                  <a:lnTo>
                    <a:pt x="165176" y="249085"/>
                  </a:lnTo>
                  <a:lnTo>
                    <a:pt x="189814" y="189090"/>
                  </a:lnTo>
                  <a:lnTo>
                    <a:pt x="189814" y="90436"/>
                  </a:lnTo>
                  <a:lnTo>
                    <a:pt x="35547" y="154266"/>
                  </a:lnTo>
                  <a:lnTo>
                    <a:pt x="55892" y="203555"/>
                  </a:lnTo>
                  <a:lnTo>
                    <a:pt x="182321" y="151053"/>
                  </a:lnTo>
                  <a:lnTo>
                    <a:pt x="90182" y="373367"/>
                  </a:lnTo>
                  <a:lnTo>
                    <a:pt x="88036" y="378726"/>
                  </a:lnTo>
                  <a:lnTo>
                    <a:pt x="90716" y="385152"/>
                  </a:lnTo>
                  <a:lnTo>
                    <a:pt x="96075" y="387299"/>
                  </a:lnTo>
                  <a:lnTo>
                    <a:pt x="97675" y="388366"/>
                  </a:lnTo>
                  <a:lnTo>
                    <a:pt x="104648" y="388366"/>
                  </a:lnTo>
                  <a:lnTo>
                    <a:pt x="108394" y="385686"/>
                  </a:lnTo>
                  <a:lnTo>
                    <a:pt x="110007" y="381939"/>
                  </a:lnTo>
                  <a:lnTo>
                    <a:pt x="156070" y="270510"/>
                  </a:lnTo>
                  <a:lnTo>
                    <a:pt x="189814" y="270510"/>
                  </a:lnTo>
                  <a:lnTo>
                    <a:pt x="189814" y="404977"/>
                  </a:lnTo>
                  <a:lnTo>
                    <a:pt x="194640" y="409790"/>
                  </a:lnTo>
                  <a:lnTo>
                    <a:pt x="206425" y="409790"/>
                  </a:lnTo>
                  <a:lnTo>
                    <a:pt x="211239" y="404977"/>
                  </a:lnTo>
                  <a:lnTo>
                    <a:pt x="211239" y="270510"/>
                  </a:lnTo>
                  <a:lnTo>
                    <a:pt x="244995" y="270510"/>
                  </a:lnTo>
                  <a:lnTo>
                    <a:pt x="291058" y="381939"/>
                  </a:lnTo>
                  <a:lnTo>
                    <a:pt x="292671" y="386219"/>
                  </a:lnTo>
                  <a:lnTo>
                    <a:pt x="296951" y="388366"/>
                  </a:lnTo>
                  <a:lnTo>
                    <a:pt x="303377" y="388366"/>
                  </a:lnTo>
                  <a:lnTo>
                    <a:pt x="304990" y="387299"/>
                  </a:lnTo>
                  <a:lnTo>
                    <a:pt x="310349" y="385152"/>
                  </a:lnTo>
                  <a:lnTo>
                    <a:pt x="313029" y="378726"/>
                  </a:lnTo>
                  <a:lnTo>
                    <a:pt x="310883" y="373367"/>
                  </a:lnTo>
                  <a:lnTo>
                    <a:pt x="268376" y="270510"/>
                  </a:lnTo>
                  <a:lnTo>
                    <a:pt x="259524" y="249085"/>
                  </a:lnTo>
                  <a:lnTo>
                    <a:pt x="236423" y="193179"/>
                  </a:lnTo>
                  <a:lnTo>
                    <a:pt x="236423" y="249085"/>
                  </a:lnTo>
                  <a:lnTo>
                    <a:pt x="211239" y="249085"/>
                  </a:lnTo>
                  <a:lnTo>
                    <a:pt x="211239" y="189090"/>
                  </a:lnTo>
                  <a:lnTo>
                    <a:pt x="236423" y="249085"/>
                  </a:lnTo>
                  <a:lnTo>
                    <a:pt x="236423" y="193179"/>
                  </a:lnTo>
                  <a:lnTo>
                    <a:pt x="234734" y="189090"/>
                  </a:lnTo>
                  <a:lnTo>
                    <a:pt x="219011" y="151053"/>
                  </a:lnTo>
                  <a:lnTo>
                    <a:pt x="213918" y="138734"/>
                  </a:lnTo>
                  <a:lnTo>
                    <a:pt x="335521" y="87845"/>
                  </a:lnTo>
                  <a:close/>
                </a:path>
                <a:path w="409575" h="410210">
                  <a:moveTo>
                    <a:pt x="409448" y="69088"/>
                  </a:moveTo>
                  <a:lnTo>
                    <a:pt x="381050" y="0"/>
                  </a:lnTo>
                  <a:lnTo>
                    <a:pt x="330161" y="19812"/>
                  </a:lnTo>
                  <a:lnTo>
                    <a:pt x="359092" y="89446"/>
                  </a:lnTo>
                  <a:lnTo>
                    <a:pt x="409448" y="69088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682235" y="2104174"/>
              <a:ext cx="520700" cy="520700"/>
            </a:xfrm>
            <a:custGeom>
              <a:avLst/>
              <a:gdLst/>
              <a:ahLst/>
              <a:cxnLst/>
              <a:rect l="l" t="t" r="r" b="b"/>
              <a:pathLst>
                <a:path w="520700" h="520700">
                  <a:moveTo>
                    <a:pt x="0" y="520407"/>
                  </a:moveTo>
                  <a:lnTo>
                    <a:pt x="520407" y="520407"/>
                  </a:lnTo>
                  <a:lnTo>
                    <a:pt x="520407" y="0"/>
                  </a:lnTo>
                  <a:lnTo>
                    <a:pt x="0" y="0"/>
                  </a:lnTo>
                  <a:lnTo>
                    <a:pt x="0" y="520407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5571235" y="2191257"/>
            <a:ext cx="205232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>
                <a:latin typeface="Arial"/>
                <a:cs typeface="Arial"/>
              </a:rPr>
              <a:t>It</a:t>
            </a:r>
            <a:r>
              <a:rPr dirty="0" sz="1900" spc="-90">
                <a:latin typeface="Arial"/>
                <a:cs typeface="Arial"/>
              </a:rPr>
              <a:t> </a:t>
            </a:r>
            <a:r>
              <a:rPr dirty="0" sz="1900" spc="-30">
                <a:latin typeface="Arial"/>
                <a:cs typeface="Arial"/>
              </a:rPr>
              <a:t>sounds</a:t>
            </a:r>
            <a:r>
              <a:rPr dirty="0" sz="1900" spc="-95">
                <a:latin typeface="Arial"/>
                <a:cs typeface="Arial"/>
              </a:rPr>
              <a:t> </a:t>
            </a:r>
            <a:r>
              <a:rPr dirty="0" sz="1900" spc="-20">
                <a:latin typeface="Arial"/>
                <a:cs typeface="Arial"/>
              </a:rPr>
              <a:t>strategic?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8066785" y="1915667"/>
            <a:ext cx="897255" cy="897255"/>
            <a:chOff x="8066785" y="1915667"/>
            <a:chExt cx="897255" cy="897255"/>
          </a:xfrm>
        </p:grpSpPr>
        <p:sp>
          <p:nvSpPr>
            <p:cNvPr id="17" name="object 17" descr=""/>
            <p:cNvSpPr/>
            <p:nvPr/>
          </p:nvSpPr>
          <p:spPr>
            <a:xfrm>
              <a:off x="8066785" y="1915667"/>
              <a:ext cx="897255" cy="897255"/>
            </a:xfrm>
            <a:custGeom>
              <a:avLst/>
              <a:gdLst/>
              <a:ahLst/>
              <a:cxnLst/>
              <a:rect l="l" t="t" r="r" b="b"/>
              <a:pathLst>
                <a:path w="897254" h="897255">
                  <a:moveTo>
                    <a:pt x="448564" y="0"/>
                  </a:moveTo>
                  <a:lnTo>
                    <a:pt x="399680" y="2633"/>
                  </a:lnTo>
                  <a:lnTo>
                    <a:pt x="352323" y="10350"/>
                  </a:lnTo>
                  <a:lnTo>
                    <a:pt x="306766" y="22877"/>
                  </a:lnTo>
                  <a:lnTo>
                    <a:pt x="263283" y="39940"/>
                  </a:lnTo>
                  <a:lnTo>
                    <a:pt x="222146" y="61265"/>
                  </a:lnTo>
                  <a:lnTo>
                    <a:pt x="183629" y="86579"/>
                  </a:lnTo>
                  <a:lnTo>
                    <a:pt x="148006" y="115607"/>
                  </a:lnTo>
                  <a:lnTo>
                    <a:pt x="115550" y="148076"/>
                  </a:lnTo>
                  <a:lnTo>
                    <a:pt x="86534" y="183712"/>
                  </a:lnTo>
                  <a:lnTo>
                    <a:pt x="61232" y="222240"/>
                  </a:lnTo>
                  <a:lnTo>
                    <a:pt x="39918" y="263388"/>
                  </a:lnTo>
                  <a:lnTo>
                    <a:pt x="22864" y="306880"/>
                  </a:lnTo>
                  <a:lnTo>
                    <a:pt x="10344" y="352444"/>
                  </a:lnTo>
                  <a:lnTo>
                    <a:pt x="2631" y="399806"/>
                  </a:lnTo>
                  <a:lnTo>
                    <a:pt x="0" y="448691"/>
                  </a:lnTo>
                  <a:lnTo>
                    <a:pt x="2631" y="497574"/>
                  </a:lnTo>
                  <a:lnTo>
                    <a:pt x="10344" y="544931"/>
                  </a:lnTo>
                  <a:lnTo>
                    <a:pt x="22864" y="590488"/>
                  </a:lnTo>
                  <a:lnTo>
                    <a:pt x="39918" y="633971"/>
                  </a:lnTo>
                  <a:lnTo>
                    <a:pt x="61232" y="675108"/>
                  </a:lnTo>
                  <a:lnTo>
                    <a:pt x="86534" y="713625"/>
                  </a:lnTo>
                  <a:lnTo>
                    <a:pt x="115550" y="749248"/>
                  </a:lnTo>
                  <a:lnTo>
                    <a:pt x="148006" y="781704"/>
                  </a:lnTo>
                  <a:lnTo>
                    <a:pt x="183629" y="810720"/>
                  </a:lnTo>
                  <a:lnTo>
                    <a:pt x="222146" y="836022"/>
                  </a:lnTo>
                  <a:lnTo>
                    <a:pt x="263283" y="857336"/>
                  </a:lnTo>
                  <a:lnTo>
                    <a:pt x="306766" y="874390"/>
                  </a:lnTo>
                  <a:lnTo>
                    <a:pt x="352323" y="886910"/>
                  </a:lnTo>
                  <a:lnTo>
                    <a:pt x="399680" y="894623"/>
                  </a:lnTo>
                  <a:lnTo>
                    <a:pt x="448564" y="897255"/>
                  </a:lnTo>
                  <a:lnTo>
                    <a:pt x="497448" y="894623"/>
                  </a:lnTo>
                  <a:lnTo>
                    <a:pt x="544810" y="886910"/>
                  </a:lnTo>
                  <a:lnTo>
                    <a:pt x="590374" y="874390"/>
                  </a:lnTo>
                  <a:lnTo>
                    <a:pt x="633866" y="857336"/>
                  </a:lnTo>
                  <a:lnTo>
                    <a:pt x="675014" y="836022"/>
                  </a:lnTo>
                  <a:lnTo>
                    <a:pt x="713542" y="810720"/>
                  </a:lnTo>
                  <a:lnTo>
                    <a:pt x="749178" y="781704"/>
                  </a:lnTo>
                  <a:lnTo>
                    <a:pt x="781647" y="749248"/>
                  </a:lnTo>
                  <a:lnTo>
                    <a:pt x="810675" y="713625"/>
                  </a:lnTo>
                  <a:lnTo>
                    <a:pt x="835989" y="675108"/>
                  </a:lnTo>
                  <a:lnTo>
                    <a:pt x="857314" y="633971"/>
                  </a:lnTo>
                  <a:lnTo>
                    <a:pt x="874377" y="590488"/>
                  </a:lnTo>
                  <a:lnTo>
                    <a:pt x="886904" y="544931"/>
                  </a:lnTo>
                  <a:lnTo>
                    <a:pt x="894621" y="497574"/>
                  </a:lnTo>
                  <a:lnTo>
                    <a:pt x="897255" y="448691"/>
                  </a:lnTo>
                  <a:lnTo>
                    <a:pt x="894621" y="399806"/>
                  </a:lnTo>
                  <a:lnTo>
                    <a:pt x="886904" y="352444"/>
                  </a:lnTo>
                  <a:lnTo>
                    <a:pt x="874377" y="306880"/>
                  </a:lnTo>
                  <a:lnTo>
                    <a:pt x="857314" y="263388"/>
                  </a:lnTo>
                  <a:lnTo>
                    <a:pt x="835989" y="222240"/>
                  </a:lnTo>
                  <a:lnTo>
                    <a:pt x="810675" y="183712"/>
                  </a:lnTo>
                  <a:lnTo>
                    <a:pt x="781647" y="148076"/>
                  </a:lnTo>
                  <a:lnTo>
                    <a:pt x="749178" y="115607"/>
                  </a:lnTo>
                  <a:lnTo>
                    <a:pt x="713542" y="86579"/>
                  </a:lnTo>
                  <a:lnTo>
                    <a:pt x="675014" y="61265"/>
                  </a:lnTo>
                  <a:lnTo>
                    <a:pt x="633866" y="39940"/>
                  </a:lnTo>
                  <a:lnTo>
                    <a:pt x="590374" y="22877"/>
                  </a:lnTo>
                  <a:lnTo>
                    <a:pt x="544810" y="10350"/>
                  </a:lnTo>
                  <a:lnTo>
                    <a:pt x="497448" y="2633"/>
                  </a:lnTo>
                  <a:lnTo>
                    <a:pt x="448564" y="0"/>
                  </a:lnTo>
                  <a:close/>
                </a:path>
              </a:pathLst>
            </a:custGeom>
            <a:solidFill>
              <a:srgbClr val="CCD2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8333905" y="2182621"/>
              <a:ext cx="364490" cy="364490"/>
            </a:xfrm>
            <a:custGeom>
              <a:avLst/>
              <a:gdLst/>
              <a:ahLst/>
              <a:cxnLst/>
              <a:rect l="l" t="t" r="r" b="b"/>
              <a:pathLst>
                <a:path w="364490" h="364489">
                  <a:moveTo>
                    <a:pt x="364261" y="332740"/>
                  </a:moveTo>
                  <a:lnTo>
                    <a:pt x="32143" y="332740"/>
                  </a:lnTo>
                  <a:lnTo>
                    <a:pt x="32143" y="0"/>
                  </a:lnTo>
                  <a:lnTo>
                    <a:pt x="0" y="0"/>
                  </a:lnTo>
                  <a:lnTo>
                    <a:pt x="0" y="332740"/>
                  </a:lnTo>
                  <a:lnTo>
                    <a:pt x="0" y="364490"/>
                  </a:lnTo>
                  <a:lnTo>
                    <a:pt x="364261" y="364490"/>
                  </a:lnTo>
                  <a:lnTo>
                    <a:pt x="364261" y="332740"/>
                  </a:lnTo>
                  <a:close/>
                </a:path>
                <a:path w="364490" h="364489">
                  <a:moveTo>
                    <a:pt x="364261" y="128384"/>
                  </a:moveTo>
                  <a:lnTo>
                    <a:pt x="355460" y="54330"/>
                  </a:lnTo>
                  <a:lnTo>
                    <a:pt x="281406" y="63131"/>
                  </a:lnTo>
                  <a:lnTo>
                    <a:pt x="310299" y="85877"/>
                  </a:lnTo>
                  <a:lnTo>
                    <a:pt x="271462" y="136550"/>
                  </a:lnTo>
                  <a:lnTo>
                    <a:pt x="226466" y="197192"/>
                  </a:lnTo>
                  <a:lnTo>
                    <a:pt x="195160" y="233845"/>
                  </a:lnTo>
                  <a:lnTo>
                    <a:pt x="164579" y="258914"/>
                  </a:lnTo>
                  <a:lnTo>
                    <a:pt x="133921" y="268211"/>
                  </a:lnTo>
                  <a:lnTo>
                    <a:pt x="113233" y="262153"/>
                  </a:lnTo>
                  <a:lnTo>
                    <a:pt x="97180" y="248793"/>
                  </a:lnTo>
                  <a:lnTo>
                    <a:pt x="86753" y="235369"/>
                  </a:lnTo>
                  <a:lnTo>
                    <a:pt x="82969" y="229095"/>
                  </a:lnTo>
                  <a:lnTo>
                    <a:pt x="54381" y="243776"/>
                  </a:lnTo>
                  <a:lnTo>
                    <a:pt x="60286" y="253606"/>
                  </a:lnTo>
                  <a:lnTo>
                    <a:pt x="75869" y="272935"/>
                  </a:lnTo>
                  <a:lnTo>
                    <a:pt x="100596" y="291833"/>
                  </a:lnTo>
                  <a:lnTo>
                    <a:pt x="133921" y="300342"/>
                  </a:lnTo>
                  <a:lnTo>
                    <a:pt x="174790" y="289991"/>
                  </a:lnTo>
                  <a:lnTo>
                    <a:pt x="212318" y="262039"/>
                  </a:lnTo>
                  <a:lnTo>
                    <a:pt x="248462" y="221208"/>
                  </a:lnTo>
                  <a:lnTo>
                    <a:pt x="322402" y="122377"/>
                  </a:lnTo>
                  <a:lnTo>
                    <a:pt x="335572" y="105765"/>
                  </a:lnTo>
                  <a:lnTo>
                    <a:pt x="364261" y="128384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8255126" y="2104174"/>
              <a:ext cx="520700" cy="520700"/>
            </a:xfrm>
            <a:custGeom>
              <a:avLst/>
              <a:gdLst/>
              <a:ahLst/>
              <a:cxnLst/>
              <a:rect l="l" t="t" r="r" b="b"/>
              <a:pathLst>
                <a:path w="520700" h="520700">
                  <a:moveTo>
                    <a:pt x="0" y="520407"/>
                  </a:moveTo>
                  <a:lnTo>
                    <a:pt x="520407" y="520407"/>
                  </a:lnTo>
                  <a:lnTo>
                    <a:pt x="520407" y="0"/>
                  </a:lnTo>
                  <a:lnTo>
                    <a:pt x="0" y="0"/>
                  </a:lnTo>
                  <a:lnTo>
                    <a:pt x="0" y="520407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9144761" y="2043811"/>
            <a:ext cx="1376045" cy="608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225">
                <a:latin typeface="Arial"/>
                <a:cs typeface="Arial"/>
              </a:rPr>
              <a:t>To</a:t>
            </a:r>
            <a:r>
              <a:rPr dirty="0" sz="1900" spc="-12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dial</a:t>
            </a:r>
            <a:r>
              <a:rPr dirty="0" sz="1900" spc="-130">
                <a:latin typeface="Arial"/>
                <a:cs typeface="Arial"/>
              </a:rPr>
              <a:t> </a:t>
            </a:r>
            <a:r>
              <a:rPr dirty="0" sz="1900" spc="-35">
                <a:latin typeface="Arial"/>
                <a:cs typeface="Arial"/>
              </a:rPr>
              <a:t>up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900" spc="-10">
                <a:latin typeface="Arial"/>
                <a:cs typeface="Arial"/>
              </a:rPr>
              <a:t>productivity?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920813" y="3552697"/>
            <a:ext cx="897255" cy="897255"/>
            <a:chOff x="920813" y="3552697"/>
            <a:chExt cx="897255" cy="897255"/>
          </a:xfrm>
        </p:grpSpPr>
        <p:sp>
          <p:nvSpPr>
            <p:cNvPr id="22" name="object 22" descr=""/>
            <p:cNvSpPr/>
            <p:nvPr/>
          </p:nvSpPr>
          <p:spPr>
            <a:xfrm>
              <a:off x="920813" y="3552697"/>
              <a:ext cx="897255" cy="897255"/>
            </a:xfrm>
            <a:custGeom>
              <a:avLst/>
              <a:gdLst/>
              <a:ahLst/>
              <a:cxnLst/>
              <a:rect l="l" t="t" r="r" b="b"/>
              <a:pathLst>
                <a:path w="897255" h="897254">
                  <a:moveTo>
                    <a:pt x="448627" y="0"/>
                  </a:moveTo>
                  <a:lnTo>
                    <a:pt x="399743" y="2631"/>
                  </a:lnTo>
                  <a:lnTo>
                    <a:pt x="352384" y="10344"/>
                  </a:lnTo>
                  <a:lnTo>
                    <a:pt x="306823" y="22864"/>
                  </a:lnTo>
                  <a:lnTo>
                    <a:pt x="263335" y="39918"/>
                  </a:lnTo>
                  <a:lnTo>
                    <a:pt x="222193" y="61232"/>
                  </a:lnTo>
                  <a:lnTo>
                    <a:pt x="183670" y="86534"/>
                  </a:lnTo>
                  <a:lnTo>
                    <a:pt x="148041" y="115550"/>
                  </a:lnTo>
                  <a:lnTo>
                    <a:pt x="115579" y="148006"/>
                  </a:lnTo>
                  <a:lnTo>
                    <a:pt x="86557" y="183629"/>
                  </a:lnTo>
                  <a:lnTo>
                    <a:pt x="61249" y="222146"/>
                  </a:lnTo>
                  <a:lnTo>
                    <a:pt x="39929" y="263283"/>
                  </a:lnTo>
                  <a:lnTo>
                    <a:pt x="22870" y="306766"/>
                  </a:lnTo>
                  <a:lnTo>
                    <a:pt x="10347" y="352323"/>
                  </a:lnTo>
                  <a:lnTo>
                    <a:pt x="2632" y="399680"/>
                  </a:lnTo>
                  <a:lnTo>
                    <a:pt x="0" y="448563"/>
                  </a:lnTo>
                  <a:lnTo>
                    <a:pt x="2632" y="497448"/>
                  </a:lnTo>
                  <a:lnTo>
                    <a:pt x="10347" y="544810"/>
                  </a:lnTo>
                  <a:lnTo>
                    <a:pt x="22870" y="590374"/>
                  </a:lnTo>
                  <a:lnTo>
                    <a:pt x="39929" y="633866"/>
                  </a:lnTo>
                  <a:lnTo>
                    <a:pt x="61249" y="675014"/>
                  </a:lnTo>
                  <a:lnTo>
                    <a:pt x="86557" y="713542"/>
                  </a:lnTo>
                  <a:lnTo>
                    <a:pt x="115579" y="749178"/>
                  </a:lnTo>
                  <a:lnTo>
                    <a:pt x="148041" y="781647"/>
                  </a:lnTo>
                  <a:lnTo>
                    <a:pt x="183670" y="810675"/>
                  </a:lnTo>
                  <a:lnTo>
                    <a:pt x="222193" y="835989"/>
                  </a:lnTo>
                  <a:lnTo>
                    <a:pt x="263335" y="857314"/>
                  </a:lnTo>
                  <a:lnTo>
                    <a:pt x="306823" y="874377"/>
                  </a:lnTo>
                  <a:lnTo>
                    <a:pt x="352384" y="886904"/>
                  </a:lnTo>
                  <a:lnTo>
                    <a:pt x="399743" y="894621"/>
                  </a:lnTo>
                  <a:lnTo>
                    <a:pt x="448627" y="897254"/>
                  </a:lnTo>
                  <a:lnTo>
                    <a:pt x="497510" y="894621"/>
                  </a:lnTo>
                  <a:lnTo>
                    <a:pt x="544867" y="886904"/>
                  </a:lnTo>
                  <a:lnTo>
                    <a:pt x="590424" y="874377"/>
                  </a:lnTo>
                  <a:lnTo>
                    <a:pt x="633908" y="857314"/>
                  </a:lnTo>
                  <a:lnTo>
                    <a:pt x="675044" y="835989"/>
                  </a:lnTo>
                  <a:lnTo>
                    <a:pt x="713561" y="810675"/>
                  </a:lnTo>
                  <a:lnTo>
                    <a:pt x="749184" y="781647"/>
                  </a:lnTo>
                  <a:lnTo>
                    <a:pt x="781640" y="749178"/>
                  </a:lnTo>
                  <a:lnTo>
                    <a:pt x="810656" y="713542"/>
                  </a:lnTo>
                  <a:lnTo>
                    <a:pt x="835958" y="675014"/>
                  </a:lnTo>
                  <a:lnTo>
                    <a:pt x="857273" y="633866"/>
                  </a:lnTo>
                  <a:lnTo>
                    <a:pt x="874327" y="590374"/>
                  </a:lnTo>
                  <a:lnTo>
                    <a:pt x="886847" y="544810"/>
                  </a:lnTo>
                  <a:lnTo>
                    <a:pt x="894559" y="497448"/>
                  </a:lnTo>
                  <a:lnTo>
                    <a:pt x="897191" y="448563"/>
                  </a:lnTo>
                  <a:lnTo>
                    <a:pt x="894559" y="399680"/>
                  </a:lnTo>
                  <a:lnTo>
                    <a:pt x="886847" y="352323"/>
                  </a:lnTo>
                  <a:lnTo>
                    <a:pt x="874327" y="306766"/>
                  </a:lnTo>
                  <a:lnTo>
                    <a:pt x="857273" y="263283"/>
                  </a:lnTo>
                  <a:lnTo>
                    <a:pt x="835958" y="222146"/>
                  </a:lnTo>
                  <a:lnTo>
                    <a:pt x="810656" y="183629"/>
                  </a:lnTo>
                  <a:lnTo>
                    <a:pt x="781640" y="148006"/>
                  </a:lnTo>
                  <a:lnTo>
                    <a:pt x="749184" y="115550"/>
                  </a:lnTo>
                  <a:lnTo>
                    <a:pt x="713561" y="86534"/>
                  </a:lnTo>
                  <a:lnTo>
                    <a:pt x="675044" y="61232"/>
                  </a:lnTo>
                  <a:lnTo>
                    <a:pt x="633908" y="39918"/>
                  </a:lnTo>
                  <a:lnTo>
                    <a:pt x="590424" y="22864"/>
                  </a:lnTo>
                  <a:lnTo>
                    <a:pt x="544867" y="10344"/>
                  </a:lnTo>
                  <a:lnTo>
                    <a:pt x="497510" y="2631"/>
                  </a:lnTo>
                  <a:lnTo>
                    <a:pt x="448627" y="0"/>
                  </a:lnTo>
                  <a:close/>
                </a:path>
              </a:pathLst>
            </a:custGeom>
            <a:solidFill>
              <a:srgbClr val="CCD2D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8301" y="3761592"/>
              <a:ext cx="146400" cy="120334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1156919" y="4023779"/>
              <a:ext cx="438150" cy="170815"/>
            </a:xfrm>
            <a:custGeom>
              <a:avLst/>
              <a:gdLst/>
              <a:ahLst/>
              <a:cxnLst/>
              <a:rect l="l" t="t" r="r" b="b"/>
              <a:pathLst>
                <a:path w="438150" h="170814">
                  <a:moveTo>
                    <a:pt x="5013" y="69300"/>
                  </a:moveTo>
                  <a:lnTo>
                    <a:pt x="2115" y="69613"/>
                  </a:lnTo>
                  <a:lnTo>
                    <a:pt x="0" y="72184"/>
                  </a:lnTo>
                  <a:lnTo>
                    <a:pt x="245" y="75086"/>
                  </a:lnTo>
                  <a:lnTo>
                    <a:pt x="1105" y="100931"/>
                  </a:lnTo>
                  <a:lnTo>
                    <a:pt x="5394" y="127283"/>
                  </a:lnTo>
                  <a:lnTo>
                    <a:pt x="11221" y="150531"/>
                  </a:lnTo>
                  <a:lnTo>
                    <a:pt x="16690" y="167065"/>
                  </a:lnTo>
                  <a:lnTo>
                    <a:pt x="17297" y="169002"/>
                  </a:lnTo>
                  <a:lnTo>
                    <a:pt x="19012" y="170377"/>
                  </a:lnTo>
                  <a:lnTo>
                    <a:pt x="21082" y="170551"/>
                  </a:lnTo>
                  <a:lnTo>
                    <a:pt x="364287" y="170551"/>
                  </a:lnTo>
                  <a:lnTo>
                    <a:pt x="365313" y="170127"/>
                  </a:lnTo>
                  <a:lnTo>
                    <a:pt x="366059" y="169368"/>
                  </a:lnTo>
                  <a:lnTo>
                    <a:pt x="393112" y="132747"/>
                  </a:lnTo>
                  <a:lnTo>
                    <a:pt x="414079" y="88331"/>
                  </a:lnTo>
                  <a:lnTo>
                    <a:pt x="420334" y="69613"/>
                  </a:lnTo>
                  <a:lnTo>
                    <a:pt x="420395" y="69429"/>
                  </a:lnTo>
                  <a:lnTo>
                    <a:pt x="18184" y="69429"/>
                  </a:lnTo>
                  <a:lnTo>
                    <a:pt x="5013" y="69300"/>
                  </a:lnTo>
                  <a:close/>
                </a:path>
                <a:path w="438150" h="170814">
                  <a:moveTo>
                    <a:pt x="433572" y="0"/>
                  </a:moveTo>
                  <a:lnTo>
                    <a:pt x="432144" y="0"/>
                  </a:lnTo>
                  <a:lnTo>
                    <a:pt x="431072" y="785"/>
                  </a:lnTo>
                  <a:lnTo>
                    <a:pt x="410669" y="10110"/>
                  </a:lnTo>
                  <a:lnTo>
                    <a:pt x="368675" y="25792"/>
                  </a:lnTo>
                  <a:lnTo>
                    <a:pt x="295984" y="44487"/>
                  </a:lnTo>
                  <a:lnTo>
                    <a:pt x="243764" y="53812"/>
                  </a:lnTo>
                  <a:lnTo>
                    <a:pt x="192347" y="60516"/>
                  </a:lnTo>
                  <a:lnTo>
                    <a:pt x="143592" y="65015"/>
                  </a:lnTo>
                  <a:lnTo>
                    <a:pt x="90768" y="68080"/>
                  </a:lnTo>
                  <a:lnTo>
                    <a:pt x="47391" y="69300"/>
                  </a:lnTo>
                  <a:lnTo>
                    <a:pt x="18184" y="69429"/>
                  </a:lnTo>
                  <a:lnTo>
                    <a:pt x="420395" y="69429"/>
                  </a:lnTo>
                  <a:lnTo>
                    <a:pt x="428730" y="44487"/>
                  </a:lnTo>
                  <a:lnTo>
                    <a:pt x="428807" y="44257"/>
                  </a:lnTo>
                  <a:lnTo>
                    <a:pt x="437143" y="8660"/>
                  </a:lnTo>
                  <a:lnTo>
                    <a:pt x="437768" y="5776"/>
                  </a:lnTo>
                  <a:lnTo>
                    <a:pt x="436786" y="2776"/>
                  </a:lnTo>
                  <a:lnTo>
                    <a:pt x="434643" y="785"/>
                  </a:lnTo>
                  <a:lnTo>
                    <a:pt x="433572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156919" y="4023779"/>
              <a:ext cx="438150" cy="170815"/>
            </a:xfrm>
            <a:custGeom>
              <a:avLst/>
              <a:gdLst/>
              <a:ahLst/>
              <a:cxnLst/>
              <a:rect l="l" t="t" r="r" b="b"/>
              <a:pathLst>
                <a:path w="438150" h="170814">
                  <a:moveTo>
                    <a:pt x="434643" y="785"/>
                  </a:moveTo>
                  <a:lnTo>
                    <a:pt x="433572" y="0"/>
                  </a:lnTo>
                  <a:lnTo>
                    <a:pt x="432144" y="0"/>
                  </a:lnTo>
                  <a:lnTo>
                    <a:pt x="431072" y="785"/>
                  </a:lnTo>
                  <a:lnTo>
                    <a:pt x="410669" y="10110"/>
                  </a:lnTo>
                  <a:lnTo>
                    <a:pt x="368675" y="25792"/>
                  </a:lnTo>
                  <a:lnTo>
                    <a:pt x="295984" y="44487"/>
                  </a:lnTo>
                  <a:lnTo>
                    <a:pt x="243764" y="53812"/>
                  </a:lnTo>
                  <a:lnTo>
                    <a:pt x="192347" y="60516"/>
                  </a:lnTo>
                  <a:lnTo>
                    <a:pt x="143592" y="65015"/>
                  </a:lnTo>
                  <a:lnTo>
                    <a:pt x="90768" y="68080"/>
                  </a:lnTo>
                  <a:lnTo>
                    <a:pt x="47867" y="69287"/>
                  </a:lnTo>
                  <a:lnTo>
                    <a:pt x="18184" y="69429"/>
                  </a:lnTo>
                  <a:lnTo>
                    <a:pt x="5013" y="69300"/>
                  </a:lnTo>
                  <a:lnTo>
                    <a:pt x="2115" y="69613"/>
                  </a:lnTo>
                  <a:lnTo>
                    <a:pt x="0" y="72184"/>
                  </a:lnTo>
                  <a:lnTo>
                    <a:pt x="245" y="75086"/>
                  </a:lnTo>
                  <a:lnTo>
                    <a:pt x="1105" y="100931"/>
                  </a:lnTo>
                  <a:lnTo>
                    <a:pt x="5394" y="127283"/>
                  </a:lnTo>
                  <a:lnTo>
                    <a:pt x="11221" y="150531"/>
                  </a:lnTo>
                  <a:lnTo>
                    <a:pt x="16690" y="167065"/>
                  </a:lnTo>
                  <a:lnTo>
                    <a:pt x="17297" y="169002"/>
                  </a:lnTo>
                  <a:lnTo>
                    <a:pt x="19012" y="170377"/>
                  </a:lnTo>
                  <a:lnTo>
                    <a:pt x="21029" y="170547"/>
                  </a:lnTo>
                  <a:lnTo>
                    <a:pt x="363220" y="170547"/>
                  </a:lnTo>
                  <a:lnTo>
                    <a:pt x="364287" y="170551"/>
                  </a:lnTo>
                  <a:lnTo>
                    <a:pt x="393112" y="132747"/>
                  </a:lnTo>
                  <a:lnTo>
                    <a:pt x="414079" y="88331"/>
                  </a:lnTo>
                  <a:lnTo>
                    <a:pt x="428807" y="44257"/>
                  </a:lnTo>
                  <a:lnTo>
                    <a:pt x="437768" y="5776"/>
                  </a:lnTo>
                  <a:lnTo>
                    <a:pt x="436786" y="2776"/>
                  </a:lnTo>
                  <a:lnTo>
                    <a:pt x="434643" y="785"/>
                  </a:lnTo>
                  <a:close/>
                </a:path>
              </a:pathLst>
            </a:custGeom>
            <a:ln w="624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1316" y="3891748"/>
              <a:ext cx="241978" cy="184100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1109230" y="3741076"/>
              <a:ext cx="520700" cy="520700"/>
            </a:xfrm>
            <a:custGeom>
              <a:avLst/>
              <a:gdLst/>
              <a:ahLst/>
              <a:cxnLst/>
              <a:rect l="l" t="t" r="r" b="b"/>
              <a:pathLst>
                <a:path w="520700" h="520700">
                  <a:moveTo>
                    <a:pt x="0" y="520407"/>
                  </a:moveTo>
                  <a:lnTo>
                    <a:pt x="520407" y="520407"/>
                  </a:lnTo>
                  <a:lnTo>
                    <a:pt x="520407" y="0"/>
                  </a:lnTo>
                  <a:lnTo>
                    <a:pt x="0" y="0"/>
                  </a:lnTo>
                  <a:lnTo>
                    <a:pt x="0" y="520407"/>
                  </a:lnTo>
                  <a:close/>
                </a:path>
              </a:pathLst>
            </a:custGeom>
            <a:ln w="19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1997710" y="3533902"/>
            <a:ext cx="1709420" cy="902969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60"/>
              </a:spcBef>
            </a:pPr>
            <a:r>
              <a:rPr dirty="0" sz="1900" spc="-225">
                <a:latin typeface="Arial"/>
                <a:cs typeface="Arial"/>
              </a:rPr>
              <a:t>To</a:t>
            </a:r>
            <a:r>
              <a:rPr dirty="0" sz="1900" spc="-125">
                <a:latin typeface="Arial"/>
                <a:cs typeface="Arial"/>
              </a:rPr>
              <a:t> </a:t>
            </a:r>
            <a:r>
              <a:rPr dirty="0" sz="1900" spc="-30">
                <a:latin typeface="Arial"/>
                <a:cs typeface="Arial"/>
              </a:rPr>
              <a:t>steer</a:t>
            </a:r>
            <a:r>
              <a:rPr dirty="0" sz="1900" spc="-12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the</a:t>
            </a:r>
            <a:r>
              <a:rPr dirty="0" sz="1900" spc="-125">
                <a:latin typeface="Arial"/>
                <a:cs typeface="Arial"/>
              </a:rPr>
              <a:t> </a:t>
            </a:r>
            <a:r>
              <a:rPr dirty="0" sz="1900" spc="-20">
                <a:latin typeface="Arial"/>
                <a:cs typeface="Arial"/>
              </a:rPr>
              <a:t>ship </a:t>
            </a:r>
            <a:r>
              <a:rPr dirty="0" sz="1900">
                <a:latin typeface="Arial"/>
                <a:cs typeface="Arial"/>
              </a:rPr>
              <a:t>with</a:t>
            </a:r>
            <a:r>
              <a:rPr dirty="0" sz="1900" spc="-85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greater certainty?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4493767" y="3552697"/>
            <a:ext cx="897255" cy="897255"/>
            <a:chOff x="4493767" y="3552697"/>
            <a:chExt cx="897255" cy="897255"/>
          </a:xfrm>
        </p:grpSpPr>
        <p:sp>
          <p:nvSpPr>
            <p:cNvPr id="30" name="object 30" descr=""/>
            <p:cNvSpPr/>
            <p:nvPr/>
          </p:nvSpPr>
          <p:spPr>
            <a:xfrm>
              <a:off x="4493767" y="3552697"/>
              <a:ext cx="897255" cy="897255"/>
            </a:xfrm>
            <a:custGeom>
              <a:avLst/>
              <a:gdLst/>
              <a:ahLst/>
              <a:cxnLst/>
              <a:rect l="l" t="t" r="r" b="b"/>
              <a:pathLst>
                <a:path w="897254" h="897254">
                  <a:moveTo>
                    <a:pt x="448691" y="0"/>
                  </a:moveTo>
                  <a:lnTo>
                    <a:pt x="399806" y="2631"/>
                  </a:lnTo>
                  <a:lnTo>
                    <a:pt x="352444" y="10344"/>
                  </a:lnTo>
                  <a:lnTo>
                    <a:pt x="306880" y="22864"/>
                  </a:lnTo>
                  <a:lnTo>
                    <a:pt x="263388" y="39918"/>
                  </a:lnTo>
                  <a:lnTo>
                    <a:pt x="222240" y="61232"/>
                  </a:lnTo>
                  <a:lnTo>
                    <a:pt x="183712" y="86534"/>
                  </a:lnTo>
                  <a:lnTo>
                    <a:pt x="148076" y="115550"/>
                  </a:lnTo>
                  <a:lnTo>
                    <a:pt x="115607" y="148006"/>
                  </a:lnTo>
                  <a:lnTo>
                    <a:pt x="86579" y="183629"/>
                  </a:lnTo>
                  <a:lnTo>
                    <a:pt x="61265" y="222146"/>
                  </a:lnTo>
                  <a:lnTo>
                    <a:pt x="39940" y="263283"/>
                  </a:lnTo>
                  <a:lnTo>
                    <a:pt x="22877" y="306766"/>
                  </a:lnTo>
                  <a:lnTo>
                    <a:pt x="10350" y="352323"/>
                  </a:lnTo>
                  <a:lnTo>
                    <a:pt x="2633" y="399680"/>
                  </a:lnTo>
                  <a:lnTo>
                    <a:pt x="0" y="448563"/>
                  </a:lnTo>
                  <a:lnTo>
                    <a:pt x="2633" y="497448"/>
                  </a:lnTo>
                  <a:lnTo>
                    <a:pt x="10350" y="544810"/>
                  </a:lnTo>
                  <a:lnTo>
                    <a:pt x="22877" y="590374"/>
                  </a:lnTo>
                  <a:lnTo>
                    <a:pt x="39940" y="633866"/>
                  </a:lnTo>
                  <a:lnTo>
                    <a:pt x="61265" y="675014"/>
                  </a:lnTo>
                  <a:lnTo>
                    <a:pt x="86579" y="713542"/>
                  </a:lnTo>
                  <a:lnTo>
                    <a:pt x="115607" y="749178"/>
                  </a:lnTo>
                  <a:lnTo>
                    <a:pt x="148076" y="781647"/>
                  </a:lnTo>
                  <a:lnTo>
                    <a:pt x="183712" y="810675"/>
                  </a:lnTo>
                  <a:lnTo>
                    <a:pt x="222240" y="835989"/>
                  </a:lnTo>
                  <a:lnTo>
                    <a:pt x="263388" y="857314"/>
                  </a:lnTo>
                  <a:lnTo>
                    <a:pt x="306880" y="874377"/>
                  </a:lnTo>
                  <a:lnTo>
                    <a:pt x="352444" y="886904"/>
                  </a:lnTo>
                  <a:lnTo>
                    <a:pt x="399806" y="894621"/>
                  </a:lnTo>
                  <a:lnTo>
                    <a:pt x="448691" y="897254"/>
                  </a:lnTo>
                  <a:lnTo>
                    <a:pt x="497552" y="894621"/>
                  </a:lnTo>
                  <a:lnTo>
                    <a:pt x="544892" y="886904"/>
                  </a:lnTo>
                  <a:lnTo>
                    <a:pt x="590439" y="874377"/>
                  </a:lnTo>
                  <a:lnTo>
                    <a:pt x="633916" y="857314"/>
                  </a:lnTo>
                  <a:lnTo>
                    <a:pt x="675052" y="835989"/>
                  </a:lnTo>
                  <a:lnTo>
                    <a:pt x="713570" y="810675"/>
                  </a:lnTo>
                  <a:lnTo>
                    <a:pt x="749197" y="781647"/>
                  </a:lnTo>
                  <a:lnTo>
                    <a:pt x="781660" y="749178"/>
                  </a:lnTo>
                  <a:lnTo>
                    <a:pt x="810683" y="713542"/>
                  </a:lnTo>
                  <a:lnTo>
                    <a:pt x="835993" y="675014"/>
                  </a:lnTo>
                  <a:lnTo>
                    <a:pt x="857317" y="633866"/>
                  </a:lnTo>
                  <a:lnTo>
                    <a:pt x="874378" y="590374"/>
                  </a:lnTo>
                  <a:lnTo>
                    <a:pt x="886905" y="544810"/>
                  </a:lnTo>
                  <a:lnTo>
                    <a:pt x="894621" y="497448"/>
                  </a:lnTo>
                  <a:lnTo>
                    <a:pt x="897255" y="448563"/>
                  </a:lnTo>
                  <a:lnTo>
                    <a:pt x="894621" y="399680"/>
                  </a:lnTo>
                  <a:lnTo>
                    <a:pt x="886905" y="352323"/>
                  </a:lnTo>
                  <a:lnTo>
                    <a:pt x="874378" y="306766"/>
                  </a:lnTo>
                  <a:lnTo>
                    <a:pt x="857317" y="263283"/>
                  </a:lnTo>
                  <a:lnTo>
                    <a:pt x="835993" y="222146"/>
                  </a:lnTo>
                  <a:lnTo>
                    <a:pt x="810683" y="183629"/>
                  </a:lnTo>
                  <a:lnTo>
                    <a:pt x="781660" y="148006"/>
                  </a:lnTo>
                  <a:lnTo>
                    <a:pt x="749197" y="115550"/>
                  </a:lnTo>
                  <a:lnTo>
                    <a:pt x="713570" y="86534"/>
                  </a:lnTo>
                  <a:lnTo>
                    <a:pt x="675052" y="61232"/>
                  </a:lnTo>
                  <a:lnTo>
                    <a:pt x="633916" y="39918"/>
                  </a:lnTo>
                  <a:lnTo>
                    <a:pt x="590439" y="22864"/>
                  </a:lnTo>
                  <a:lnTo>
                    <a:pt x="544892" y="10344"/>
                  </a:lnTo>
                  <a:lnTo>
                    <a:pt x="497552" y="2631"/>
                  </a:lnTo>
                  <a:lnTo>
                    <a:pt x="448691" y="0"/>
                  </a:lnTo>
                  <a:close/>
                </a:path>
              </a:pathLst>
            </a:custGeom>
            <a:solidFill>
              <a:srgbClr val="CCD2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761024" y="3819876"/>
              <a:ext cx="364490" cy="364490"/>
            </a:xfrm>
            <a:custGeom>
              <a:avLst/>
              <a:gdLst/>
              <a:ahLst/>
              <a:cxnLst/>
              <a:rect l="l" t="t" r="r" b="b"/>
              <a:pathLst>
                <a:path w="364489" h="364489">
                  <a:moveTo>
                    <a:pt x="58924" y="0"/>
                  </a:moveTo>
                  <a:lnTo>
                    <a:pt x="16070" y="0"/>
                  </a:lnTo>
                  <a:lnTo>
                    <a:pt x="0" y="219634"/>
                  </a:lnTo>
                  <a:lnTo>
                    <a:pt x="0" y="364272"/>
                  </a:lnTo>
                  <a:lnTo>
                    <a:pt x="364260" y="364272"/>
                  </a:lnTo>
                  <a:lnTo>
                    <a:pt x="364260" y="326773"/>
                  </a:lnTo>
                  <a:lnTo>
                    <a:pt x="42854" y="326773"/>
                  </a:lnTo>
                  <a:lnTo>
                    <a:pt x="42854" y="278561"/>
                  </a:lnTo>
                  <a:lnTo>
                    <a:pt x="364260" y="278561"/>
                  </a:lnTo>
                  <a:lnTo>
                    <a:pt x="364260" y="219634"/>
                  </a:lnTo>
                  <a:lnTo>
                    <a:pt x="74994" y="219634"/>
                  </a:lnTo>
                  <a:lnTo>
                    <a:pt x="58924" y="0"/>
                  </a:lnTo>
                  <a:close/>
                </a:path>
                <a:path w="364489" h="364489">
                  <a:moveTo>
                    <a:pt x="149989" y="278561"/>
                  </a:moveTo>
                  <a:lnTo>
                    <a:pt x="107135" y="278561"/>
                  </a:lnTo>
                  <a:lnTo>
                    <a:pt x="107135" y="326773"/>
                  </a:lnTo>
                  <a:lnTo>
                    <a:pt x="149989" y="326773"/>
                  </a:lnTo>
                  <a:lnTo>
                    <a:pt x="149989" y="278561"/>
                  </a:lnTo>
                  <a:close/>
                </a:path>
                <a:path w="364489" h="364489">
                  <a:moveTo>
                    <a:pt x="257125" y="278561"/>
                  </a:moveTo>
                  <a:lnTo>
                    <a:pt x="214270" y="278561"/>
                  </a:lnTo>
                  <a:lnTo>
                    <a:pt x="214270" y="326773"/>
                  </a:lnTo>
                  <a:lnTo>
                    <a:pt x="257125" y="326773"/>
                  </a:lnTo>
                  <a:lnTo>
                    <a:pt x="257125" y="278561"/>
                  </a:lnTo>
                  <a:close/>
                </a:path>
                <a:path w="364489" h="364489">
                  <a:moveTo>
                    <a:pt x="364260" y="278561"/>
                  </a:moveTo>
                  <a:lnTo>
                    <a:pt x="321406" y="278561"/>
                  </a:lnTo>
                  <a:lnTo>
                    <a:pt x="321406" y="326773"/>
                  </a:lnTo>
                  <a:lnTo>
                    <a:pt x="364260" y="326773"/>
                  </a:lnTo>
                  <a:lnTo>
                    <a:pt x="364260" y="278561"/>
                  </a:lnTo>
                  <a:close/>
                </a:path>
                <a:path w="364489" h="364489">
                  <a:moveTo>
                    <a:pt x="219627" y="144637"/>
                  </a:moveTo>
                  <a:lnTo>
                    <a:pt x="74994" y="219634"/>
                  </a:lnTo>
                  <a:lnTo>
                    <a:pt x="219627" y="219634"/>
                  </a:lnTo>
                  <a:lnTo>
                    <a:pt x="219627" y="144637"/>
                  </a:lnTo>
                  <a:close/>
                </a:path>
                <a:path w="364489" h="364489">
                  <a:moveTo>
                    <a:pt x="364260" y="144637"/>
                  </a:moveTo>
                  <a:lnTo>
                    <a:pt x="219627" y="219634"/>
                  </a:lnTo>
                  <a:lnTo>
                    <a:pt x="364260" y="219634"/>
                  </a:lnTo>
                  <a:lnTo>
                    <a:pt x="364260" y="144637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4761024" y="3819876"/>
              <a:ext cx="364490" cy="364490"/>
            </a:xfrm>
            <a:custGeom>
              <a:avLst/>
              <a:gdLst/>
              <a:ahLst/>
              <a:cxnLst/>
              <a:rect l="l" t="t" r="r" b="b"/>
              <a:pathLst>
                <a:path w="364489" h="364489">
                  <a:moveTo>
                    <a:pt x="321406" y="326773"/>
                  </a:moveTo>
                  <a:lnTo>
                    <a:pt x="257125" y="326773"/>
                  </a:lnTo>
                  <a:lnTo>
                    <a:pt x="257125" y="278561"/>
                  </a:lnTo>
                  <a:lnTo>
                    <a:pt x="321406" y="278561"/>
                  </a:lnTo>
                  <a:lnTo>
                    <a:pt x="321406" y="326773"/>
                  </a:lnTo>
                  <a:close/>
                </a:path>
                <a:path w="364489" h="364489">
                  <a:moveTo>
                    <a:pt x="214270" y="326773"/>
                  </a:moveTo>
                  <a:lnTo>
                    <a:pt x="149989" y="326773"/>
                  </a:lnTo>
                  <a:lnTo>
                    <a:pt x="149989" y="278561"/>
                  </a:lnTo>
                  <a:lnTo>
                    <a:pt x="214270" y="278561"/>
                  </a:lnTo>
                  <a:lnTo>
                    <a:pt x="214270" y="326773"/>
                  </a:lnTo>
                  <a:close/>
                </a:path>
                <a:path w="364489" h="364489">
                  <a:moveTo>
                    <a:pt x="107135" y="326773"/>
                  </a:moveTo>
                  <a:lnTo>
                    <a:pt x="42854" y="326773"/>
                  </a:lnTo>
                  <a:lnTo>
                    <a:pt x="42854" y="278561"/>
                  </a:lnTo>
                  <a:lnTo>
                    <a:pt x="107135" y="278561"/>
                  </a:lnTo>
                  <a:lnTo>
                    <a:pt x="107135" y="326773"/>
                  </a:lnTo>
                  <a:close/>
                </a:path>
                <a:path w="364489" h="364489">
                  <a:moveTo>
                    <a:pt x="219627" y="219634"/>
                  </a:moveTo>
                  <a:lnTo>
                    <a:pt x="219627" y="144637"/>
                  </a:lnTo>
                  <a:lnTo>
                    <a:pt x="74994" y="219634"/>
                  </a:lnTo>
                  <a:lnTo>
                    <a:pt x="58924" y="0"/>
                  </a:lnTo>
                  <a:lnTo>
                    <a:pt x="16070" y="0"/>
                  </a:lnTo>
                  <a:lnTo>
                    <a:pt x="0" y="219634"/>
                  </a:lnTo>
                  <a:lnTo>
                    <a:pt x="0" y="364272"/>
                  </a:lnTo>
                  <a:lnTo>
                    <a:pt x="364260" y="364272"/>
                  </a:lnTo>
                  <a:lnTo>
                    <a:pt x="364260" y="219634"/>
                  </a:lnTo>
                  <a:lnTo>
                    <a:pt x="364260" y="144637"/>
                  </a:lnTo>
                  <a:lnTo>
                    <a:pt x="219627" y="219634"/>
                  </a:lnTo>
                  <a:close/>
                </a:path>
              </a:pathLst>
            </a:custGeom>
            <a:ln w="624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682235" y="3741076"/>
              <a:ext cx="520700" cy="520700"/>
            </a:xfrm>
            <a:custGeom>
              <a:avLst/>
              <a:gdLst/>
              <a:ahLst/>
              <a:cxnLst/>
              <a:rect l="l" t="t" r="r" b="b"/>
              <a:pathLst>
                <a:path w="520700" h="520700">
                  <a:moveTo>
                    <a:pt x="0" y="520407"/>
                  </a:moveTo>
                  <a:lnTo>
                    <a:pt x="520407" y="520407"/>
                  </a:lnTo>
                  <a:lnTo>
                    <a:pt x="520407" y="0"/>
                  </a:lnTo>
                  <a:lnTo>
                    <a:pt x="0" y="0"/>
                  </a:lnTo>
                  <a:lnTo>
                    <a:pt x="0" y="520407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 txBox="1"/>
          <p:nvPr/>
        </p:nvSpPr>
        <p:spPr>
          <a:xfrm>
            <a:off x="5571235" y="3681222"/>
            <a:ext cx="1934210" cy="608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>
                <a:latin typeface="Arial"/>
                <a:cs typeface="Arial"/>
              </a:rPr>
              <a:t>Still</a:t>
            </a:r>
            <a:r>
              <a:rPr dirty="0" sz="1900" spc="-100">
                <a:latin typeface="Arial"/>
                <a:cs typeface="Arial"/>
              </a:rPr>
              <a:t> </a:t>
            </a:r>
            <a:r>
              <a:rPr dirty="0" sz="1900" spc="-20">
                <a:latin typeface="Arial"/>
                <a:cs typeface="Arial"/>
              </a:rPr>
              <a:t>guesstimating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900" spc="-20">
                <a:latin typeface="Arial"/>
                <a:cs typeface="Arial"/>
              </a:rPr>
              <a:t>supply</a:t>
            </a:r>
            <a:r>
              <a:rPr dirty="0" sz="1900" spc="-110">
                <a:latin typeface="Arial"/>
                <a:cs typeface="Arial"/>
              </a:rPr>
              <a:t> </a:t>
            </a:r>
            <a:r>
              <a:rPr dirty="0" sz="1900" spc="-20">
                <a:latin typeface="Arial"/>
                <a:cs typeface="Arial"/>
              </a:rPr>
              <a:t>risk?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8066785" y="3552697"/>
            <a:ext cx="897255" cy="897255"/>
            <a:chOff x="8066785" y="3552697"/>
            <a:chExt cx="897255" cy="897255"/>
          </a:xfrm>
        </p:grpSpPr>
        <p:sp>
          <p:nvSpPr>
            <p:cNvPr id="36" name="object 36" descr=""/>
            <p:cNvSpPr/>
            <p:nvPr/>
          </p:nvSpPr>
          <p:spPr>
            <a:xfrm>
              <a:off x="8066785" y="3552697"/>
              <a:ext cx="897255" cy="897255"/>
            </a:xfrm>
            <a:custGeom>
              <a:avLst/>
              <a:gdLst/>
              <a:ahLst/>
              <a:cxnLst/>
              <a:rect l="l" t="t" r="r" b="b"/>
              <a:pathLst>
                <a:path w="897254" h="897254">
                  <a:moveTo>
                    <a:pt x="448564" y="0"/>
                  </a:moveTo>
                  <a:lnTo>
                    <a:pt x="399680" y="2631"/>
                  </a:lnTo>
                  <a:lnTo>
                    <a:pt x="352323" y="10344"/>
                  </a:lnTo>
                  <a:lnTo>
                    <a:pt x="306766" y="22864"/>
                  </a:lnTo>
                  <a:lnTo>
                    <a:pt x="263283" y="39918"/>
                  </a:lnTo>
                  <a:lnTo>
                    <a:pt x="222146" y="61232"/>
                  </a:lnTo>
                  <a:lnTo>
                    <a:pt x="183629" y="86534"/>
                  </a:lnTo>
                  <a:lnTo>
                    <a:pt x="148006" y="115550"/>
                  </a:lnTo>
                  <a:lnTo>
                    <a:pt x="115550" y="148006"/>
                  </a:lnTo>
                  <a:lnTo>
                    <a:pt x="86534" y="183629"/>
                  </a:lnTo>
                  <a:lnTo>
                    <a:pt x="61232" y="222146"/>
                  </a:lnTo>
                  <a:lnTo>
                    <a:pt x="39918" y="263283"/>
                  </a:lnTo>
                  <a:lnTo>
                    <a:pt x="22864" y="306766"/>
                  </a:lnTo>
                  <a:lnTo>
                    <a:pt x="10344" y="352323"/>
                  </a:lnTo>
                  <a:lnTo>
                    <a:pt x="2631" y="399680"/>
                  </a:lnTo>
                  <a:lnTo>
                    <a:pt x="0" y="448563"/>
                  </a:lnTo>
                  <a:lnTo>
                    <a:pt x="2631" y="497448"/>
                  </a:lnTo>
                  <a:lnTo>
                    <a:pt x="10344" y="544810"/>
                  </a:lnTo>
                  <a:lnTo>
                    <a:pt x="22864" y="590374"/>
                  </a:lnTo>
                  <a:lnTo>
                    <a:pt x="39918" y="633866"/>
                  </a:lnTo>
                  <a:lnTo>
                    <a:pt x="61232" y="675014"/>
                  </a:lnTo>
                  <a:lnTo>
                    <a:pt x="86534" y="713542"/>
                  </a:lnTo>
                  <a:lnTo>
                    <a:pt x="115550" y="749178"/>
                  </a:lnTo>
                  <a:lnTo>
                    <a:pt x="148006" y="781647"/>
                  </a:lnTo>
                  <a:lnTo>
                    <a:pt x="183629" y="810675"/>
                  </a:lnTo>
                  <a:lnTo>
                    <a:pt x="222146" y="835989"/>
                  </a:lnTo>
                  <a:lnTo>
                    <a:pt x="263283" y="857314"/>
                  </a:lnTo>
                  <a:lnTo>
                    <a:pt x="306766" y="874377"/>
                  </a:lnTo>
                  <a:lnTo>
                    <a:pt x="352323" y="886904"/>
                  </a:lnTo>
                  <a:lnTo>
                    <a:pt x="399680" y="894621"/>
                  </a:lnTo>
                  <a:lnTo>
                    <a:pt x="448564" y="897254"/>
                  </a:lnTo>
                  <a:lnTo>
                    <a:pt x="497448" y="894621"/>
                  </a:lnTo>
                  <a:lnTo>
                    <a:pt x="544810" y="886904"/>
                  </a:lnTo>
                  <a:lnTo>
                    <a:pt x="590374" y="874377"/>
                  </a:lnTo>
                  <a:lnTo>
                    <a:pt x="633866" y="857314"/>
                  </a:lnTo>
                  <a:lnTo>
                    <a:pt x="675014" y="835989"/>
                  </a:lnTo>
                  <a:lnTo>
                    <a:pt x="713542" y="810675"/>
                  </a:lnTo>
                  <a:lnTo>
                    <a:pt x="749178" y="781647"/>
                  </a:lnTo>
                  <a:lnTo>
                    <a:pt x="781647" y="749178"/>
                  </a:lnTo>
                  <a:lnTo>
                    <a:pt x="810675" y="713542"/>
                  </a:lnTo>
                  <a:lnTo>
                    <a:pt x="835989" y="675014"/>
                  </a:lnTo>
                  <a:lnTo>
                    <a:pt x="857314" y="633866"/>
                  </a:lnTo>
                  <a:lnTo>
                    <a:pt x="874377" y="590374"/>
                  </a:lnTo>
                  <a:lnTo>
                    <a:pt x="886904" y="544810"/>
                  </a:lnTo>
                  <a:lnTo>
                    <a:pt x="894621" y="497448"/>
                  </a:lnTo>
                  <a:lnTo>
                    <a:pt x="897255" y="448563"/>
                  </a:lnTo>
                  <a:lnTo>
                    <a:pt x="894621" y="399680"/>
                  </a:lnTo>
                  <a:lnTo>
                    <a:pt x="886904" y="352323"/>
                  </a:lnTo>
                  <a:lnTo>
                    <a:pt x="874377" y="306766"/>
                  </a:lnTo>
                  <a:lnTo>
                    <a:pt x="857314" y="263283"/>
                  </a:lnTo>
                  <a:lnTo>
                    <a:pt x="835989" y="222146"/>
                  </a:lnTo>
                  <a:lnTo>
                    <a:pt x="810675" y="183629"/>
                  </a:lnTo>
                  <a:lnTo>
                    <a:pt x="781647" y="148006"/>
                  </a:lnTo>
                  <a:lnTo>
                    <a:pt x="749178" y="115550"/>
                  </a:lnTo>
                  <a:lnTo>
                    <a:pt x="713542" y="86534"/>
                  </a:lnTo>
                  <a:lnTo>
                    <a:pt x="675014" y="61232"/>
                  </a:lnTo>
                  <a:lnTo>
                    <a:pt x="633866" y="39918"/>
                  </a:lnTo>
                  <a:lnTo>
                    <a:pt x="590374" y="22864"/>
                  </a:lnTo>
                  <a:lnTo>
                    <a:pt x="544810" y="10344"/>
                  </a:lnTo>
                  <a:lnTo>
                    <a:pt x="497448" y="2631"/>
                  </a:lnTo>
                  <a:lnTo>
                    <a:pt x="448564" y="0"/>
                  </a:lnTo>
                  <a:close/>
                </a:path>
              </a:pathLst>
            </a:custGeom>
            <a:solidFill>
              <a:srgbClr val="CCD2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8304989" y="3790966"/>
              <a:ext cx="422909" cy="423545"/>
            </a:xfrm>
            <a:custGeom>
              <a:avLst/>
              <a:gdLst/>
              <a:ahLst/>
              <a:cxnLst/>
              <a:rect l="l" t="t" r="r" b="b"/>
              <a:pathLst>
                <a:path w="422909" h="423545">
                  <a:moveTo>
                    <a:pt x="340153" y="288185"/>
                  </a:moveTo>
                  <a:lnTo>
                    <a:pt x="258196" y="288185"/>
                  </a:lnTo>
                  <a:lnTo>
                    <a:pt x="281766" y="311756"/>
                  </a:lnTo>
                  <a:lnTo>
                    <a:pt x="281271" y="319147"/>
                  </a:lnTo>
                  <a:lnTo>
                    <a:pt x="358904" y="411931"/>
                  </a:lnTo>
                  <a:lnTo>
                    <a:pt x="385687" y="423180"/>
                  </a:lnTo>
                  <a:lnTo>
                    <a:pt x="392886" y="422477"/>
                  </a:lnTo>
                  <a:lnTo>
                    <a:pt x="422850" y="385213"/>
                  </a:lnTo>
                  <a:lnTo>
                    <a:pt x="420079" y="371176"/>
                  </a:lnTo>
                  <a:lnTo>
                    <a:pt x="411936" y="358897"/>
                  </a:lnTo>
                  <a:lnTo>
                    <a:pt x="344976" y="291935"/>
                  </a:lnTo>
                  <a:lnTo>
                    <a:pt x="340153" y="288185"/>
                  </a:lnTo>
                  <a:close/>
                </a:path>
                <a:path w="422909" h="423545">
                  <a:moveTo>
                    <a:pt x="160702" y="0"/>
                  </a:moveTo>
                  <a:lnTo>
                    <a:pt x="110049" y="8226"/>
                  </a:lnTo>
                  <a:lnTo>
                    <a:pt x="65952" y="31106"/>
                  </a:lnTo>
                  <a:lnTo>
                    <a:pt x="31112" y="65943"/>
                  </a:lnTo>
                  <a:lnTo>
                    <a:pt x="8227" y="110037"/>
                  </a:lnTo>
                  <a:lnTo>
                    <a:pt x="87" y="160154"/>
                  </a:lnTo>
                  <a:lnTo>
                    <a:pt x="0" y="160690"/>
                  </a:lnTo>
                  <a:lnTo>
                    <a:pt x="8228" y="211345"/>
                  </a:lnTo>
                  <a:lnTo>
                    <a:pt x="31112" y="255444"/>
                  </a:lnTo>
                  <a:lnTo>
                    <a:pt x="65952" y="290285"/>
                  </a:lnTo>
                  <a:lnTo>
                    <a:pt x="110049" y="313170"/>
                  </a:lnTo>
                  <a:lnTo>
                    <a:pt x="160703" y="321398"/>
                  </a:lnTo>
                  <a:lnTo>
                    <a:pt x="187462" y="319147"/>
                  </a:lnTo>
                  <a:lnTo>
                    <a:pt x="212864" y="312626"/>
                  </a:lnTo>
                  <a:lnTo>
                    <a:pt x="236560" y="302189"/>
                  </a:lnTo>
                  <a:lnTo>
                    <a:pt x="257368" y="288721"/>
                  </a:lnTo>
                  <a:lnTo>
                    <a:pt x="160167" y="288721"/>
                  </a:lnTo>
                  <a:lnTo>
                    <a:pt x="110249" y="278576"/>
                  </a:lnTo>
                  <a:lnTo>
                    <a:pt x="69370" y="250954"/>
                  </a:lnTo>
                  <a:lnTo>
                    <a:pt x="41749" y="210074"/>
                  </a:lnTo>
                  <a:lnTo>
                    <a:pt x="31713" y="160690"/>
                  </a:lnTo>
                  <a:lnTo>
                    <a:pt x="31604" y="160154"/>
                  </a:lnTo>
                  <a:lnTo>
                    <a:pt x="41749" y="110234"/>
                  </a:lnTo>
                  <a:lnTo>
                    <a:pt x="69370" y="69354"/>
                  </a:lnTo>
                  <a:lnTo>
                    <a:pt x="110248" y="41732"/>
                  </a:lnTo>
                  <a:lnTo>
                    <a:pt x="160167" y="31588"/>
                  </a:lnTo>
                  <a:lnTo>
                    <a:pt x="255934" y="31588"/>
                  </a:lnTo>
                  <a:lnTo>
                    <a:pt x="255453" y="31106"/>
                  </a:lnTo>
                  <a:lnTo>
                    <a:pt x="211356" y="8226"/>
                  </a:lnTo>
                  <a:lnTo>
                    <a:pt x="160702" y="0"/>
                  </a:lnTo>
                  <a:close/>
                </a:path>
                <a:path w="422909" h="423545">
                  <a:moveTo>
                    <a:pt x="255934" y="31588"/>
                  </a:moveTo>
                  <a:lnTo>
                    <a:pt x="160167" y="31588"/>
                  </a:lnTo>
                  <a:lnTo>
                    <a:pt x="210085" y="41732"/>
                  </a:lnTo>
                  <a:lnTo>
                    <a:pt x="250964" y="69354"/>
                  </a:lnTo>
                  <a:lnTo>
                    <a:pt x="278585" y="110234"/>
                  </a:lnTo>
                  <a:lnTo>
                    <a:pt x="288729" y="160154"/>
                  </a:lnTo>
                  <a:lnTo>
                    <a:pt x="278585" y="210074"/>
                  </a:lnTo>
                  <a:lnTo>
                    <a:pt x="250964" y="250955"/>
                  </a:lnTo>
                  <a:lnTo>
                    <a:pt x="210086" y="278576"/>
                  </a:lnTo>
                  <a:lnTo>
                    <a:pt x="160167" y="288721"/>
                  </a:lnTo>
                  <a:lnTo>
                    <a:pt x="257368" y="288721"/>
                  </a:lnTo>
                  <a:lnTo>
                    <a:pt x="258196" y="288185"/>
                  </a:lnTo>
                  <a:lnTo>
                    <a:pt x="340153" y="288185"/>
                  </a:lnTo>
                  <a:lnTo>
                    <a:pt x="337602" y="286202"/>
                  </a:lnTo>
                  <a:lnTo>
                    <a:pt x="329374" y="282628"/>
                  </a:lnTo>
                  <a:lnTo>
                    <a:pt x="324186" y="281757"/>
                  </a:lnTo>
                  <a:lnTo>
                    <a:pt x="311764" y="281757"/>
                  </a:lnTo>
                  <a:lnTo>
                    <a:pt x="288194" y="258186"/>
                  </a:lnTo>
                  <a:lnTo>
                    <a:pt x="302197" y="236775"/>
                  </a:lnTo>
                  <a:lnTo>
                    <a:pt x="312634" y="213054"/>
                  </a:lnTo>
                  <a:lnTo>
                    <a:pt x="319154" y="187525"/>
                  </a:lnTo>
                  <a:lnTo>
                    <a:pt x="321406" y="160690"/>
                  </a:lnTo>
                  <a:lnTo>
                    <a:pt x="313210" y="110234"/>
                  </a:lnTo>
                  <a:lnTo>
                    <a:pt x="313178" y="110037"/>
                  </a:lnTo>
                  <a:lnTo>
                    <a:pt x="290294" y="65943"/>
                  </a:lnTo>
                  <a:lnTo>
                    <a:pt x="255934" y="31588"/>
                  </a:lnTo>
                  <a:close/>
                </a:path>
                <a:path w="422909" h="423545">
                  <a:moveTo>
                    <a:pt x="320644" y="281163"/>
                  </a:moveTo>
                  <a:lnTo>
                    <a:pt x="311764" y="281757"/>
                  </a:lnTo>
                  <a:lnTo>
                    <a:pt x="324186" y="281757"/>
                  </a:lnTo>
                  <a:lnTo>
                    <a:pt x="320644" y="281163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8255126" y="3741076"/>
              <a:ext cx="520700" cy="520700"/>
            </a:xfrm>
            <a:custGeom>
              <a:avLst/>
              <a:gdLst/>
              <a:ahLst/>
              <a:cxnLst/>
              <a:rect l="l" t="t" r="r" b="b"/>
              <a:pathLst>
                <a:path w="520700" h="520700">
                  <a:moveTo>
                    <a:pt x="0" y="520407"/>
                  </a:moveTo>
                  <a:lnTo>
                    <a:pt x="520407" y="520407"/>
                  </a:lnTo>
                  <a:lnTo>
                    <a:pt x="520407" y="0"/>
                  </a:lnTo>
                  <a:lnTo>
                    <a:pt x="0" y="0"/>
                  </a:lnTo>
                  <a:lnTo>
                    <a:pt x="0" y="520407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 txBox="1"/>
          <p:nvPr/>
        </p:nvSpPr>
        <p:spPr>
          <a:xfrm>
            <a:off x="9144761" y="3681222"/>
            <a:ext cx="1850389" cy="608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80">
                <a:latin typeface="Arial"/>
                <a:cs typeface="Arial"/>
              </a:rPr>
              <a:t>Seeking</a:t>
            </a:r>
            <a:r>
              <a:rPr dirty="0" sz="1900" spc="-90">
                <a:latin typeface="Arial"/>
                <a:cs typeface="Arial"/>
              </a:rPr>
              <a:t> </a:t>
            </a:r>
            <a:r>
              <a:rPr dirty="0" sz="1900" spc="-25">
                <a:latin typeface="Arial"/>
                <a:cs typeface="Arial"/>
              </a:rPr>
              <a:t>new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900" spc="-25">
                <a:latin typeface="Arial"/>
                <a:cs typeface="Arial"/>
              </a:rPr>
              <a:t>streams</a:t>
            </a:r>
            <a:r>
              <a:rPr dirty="0" sz="1900" spc="-10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of</a:t>
            </a:r>
            <a:r>
              <a:rPr dirty="0" sz="1900" spc="-114">
                <a:latin typeface="Arial"/>
                <a:cs typeface="Arial"/>
              </a:rPr>
              <a:t> </a:t>
            </a:r>
            <a:r>
              <a:rPr dirty="0" sz="1900" spc="-45">
                <a:latin typeface="Arial"/>
                <a:cs typeface="Arial"/>
              </a:rPr>
              <a:t>value?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40" name="object 40" descr=""/>
          <p:cNvGrpSpPr/>
          <p:nvPr/>
        </p:nvGrpSpPr>
        <p:grpSpPr>
          <a:xfrm>
            <a:off x="920813" y="5189601"/>
            <a:ext cx="897255" cy="897890"/>
            <a:chOff x="920813" y="5189601"/>
            <a:chExt cx="897255" cy="897890"/>
          </a:xfrm>
        </p:grpSpPr>
        <p:sp>
          <p:nvSpPr>
            <p:cNvPr id="41" name="object 41" descr=""/>
            <p:cNvSpPr/>
            <p:nvPr/>
          </p:nvSpPr>
          <p:spPr>
            <a:xfrm>
              <a:off x="920813" y="5189601"/>
              <a:ext cx="897255" cy="897890"/>
            </a:xfrm>
            <a:custGeom>
              <a:avLst/>
              <a:gdLst/>
              <a:ahLst/>
              <a:cxnLst/>
              <a:rect l="l" t="t" r="r" b="b"/>
              <a:pathLst>
                <a:path w="897255" h="897889">
                  <a:moveTo>
                    <a:pt x="448627" y="0"/>
                  </a:moveTo>
                  <a:lnTo>
                    <a:pt x="399743" y="2633"/>
                  </a:lnTo>
                  <a:lnTo>
                    <a:pt x="352384" y="10350"/>
                  </a:lnTo>
                  <a:lnTo>
                    <a:pt x="306823" y="22877"/>
                  </a:lnTo>
                  <a:lnTo>
                    <a:pt x="263335" y="39939"/>
                  </a:lnTo>
                  <a:lnTo>
                    <a:pt x="222193" y="61264"/>
                  </a:lnTo>
                  <a:lnTo>
                    <a:pt x="183670" y="86577"/>
                  </a:lnTo>
                  <a:lnTo>
                    <a:pt x="148041" y="115605"/>
                  </a:lnTo>
                  <a:lnTo>
                    <a:pt x="115579" y="148072"/>
                  </a:lnTo>
                  <a:lnTo>
                    <a:pt x="86557" y="183706"/>
                  </a:lnTo>
                  <a:lnTo>
                    <a:pt x="61249" y="222233"/>
                  </a:lnTo>
                  <a:lnTo>
                    <a:pt x="39929" y="263378"/>
                  </a:lnTo>
                  <a:lnTo>
                    <a:pt x="22870" y="306867"/>
                  </a:lnTo>
                  <a:lnTo>
                    <a:pt x="10347" y="352428"/>
                  </a:lnTo>
                  <a:lnTo>
                    <a:pt x="2632" y="399785"/>
                  </a:lnTo>
                  <a:lnTo>
                    <a:pt x="0" y="448665"/>
                  </a:lnTo>
                  <a:lnTo>
                    <a:pt x="2632" y="497547"/>
                  </a:lnTo>
                  <a:lnTo>
                    <a:pt x="10347" y="544904"/>
                  </a:lnTo>
                  <a:lnTo>
                    <a:pt x="22870" y="590464"/>
                  </a:lnTo>
                  <a:lnTo>
                    <a:pt x="39929" y="633951"/>
                  </a:lnTo>
                  <a:lnTo>
                    <a:pt x="61249" y="675093"/>
                  </a:lnTo>
                  <a:lnTo>
                    <a:pt x="86557" y="713616"/>
                  </a:lnTo>
                  <a:lnTo>
                    <a:pt x="115579" y="749246"/>
                  </a:lnTo>
                  <a:lnTo>
                    <a:pt x="148041" y="781709"/>
                  </a:lnTo>
                  <a:lnTo>
                    <a:pt x="183670" y="810732"/>
                  </a:lnTo>
                  <a:lnTo>
                    <a:pt x="222193" y="836041"/>
                  </a:lnTo>
                  <a:lnTo>
                    <a:pt x="263335" y="857361"/>
                  </a:lnTo>
                  <a:lnTo>
                    <a:pt x="306823" y="874421"/>
                  </a:lnTo>
                  <a:lnTo>
                    <a:pt x="352384" y="886945"/>
                  </a:lnTo>
                  <a:lnTo>
                    <a:pt x="399743" y="894660"/>
                  </a:lnTo>
                  <a:lnTo>
                    <a:pt x="448627" y="897293"/>
                  </a:lnTo>
                  <a:lnTo>
                    <a:pt x="497510" y="894660"/>
                  </a:lnTo>
                  <a:lnTo>
                    <a:pt x="544867" y="886945"/>
                  </a:lnTo>
                  <a:lnTo>
                    <a:pt x="590424" y="874421"/>
                  </a:lnTo>
                  <a:lnTo>
                    <a:pt x="633908" y="857361"/>
                  </a:lnTo>
                  <a:lnTo>
                    <a:pt x="675044" y="836041"/>
                  </a:lnTo>
                  <a:lnTo>
                    <a:pt x="713561" y="810732"/>
                  </a:lnTo>
                  <a:lnTo>
                    <a:pt x="749184" y="781709"/>
                  </a:lnTo>
                  <a:lnTo>
                    <a:pt x="781640" y="749246"/>
                  </a:lnTo>
                  <a:lnTo>
                    <a:pt x="810656" y="713616"/>
                  </a:lnTo>
                  <a:lnTo>
                    <a:pt x="835958" y="675093"/>
                  </a:lnTo>
                  <a:lnTo>
                    <a:pt x="857273" y="633951"/>
                  </a:lnTo>
                  <a:lnTo>
                    <a:pt x="874327" y="590464"/>
                  </a:lnTo>
                  <a:lnTo>
                    <a:pt x="886847" y="544904"/>
                  </a:lnTo>
                  <a:lnTo>
                    <a:pt x="894559" y="497547"/>
                  </a:lnTo>
                  <a:lnTo>
                    <a:pt x="897191" y="448665"/>
                  </a:lnTo>
                  <a:lnTo>
                    <a:pt x="894559" y="399785"/>
                  </a:lnTo>
                  <a:lnTo>
                    <a:pt x="886847" y="352428"/>
                  </a:lnTo>
                  <a:lnTo>
                    <a:pt x="874327" y="306867"/>
                  </a:lnTo>
                  <a:lnTo>
                    <a:pt x="857273" y="263378"/>
                  </a:lnTo>
                  <a:lnTo>
                    <a:pt x="835958" y="222233"/>
                  </a:lnTo>
                  <a:lnTo>
                    <a:pt x="810656" y="183706"/>
                  </a:lnTo>
                  <a:lnTo>
                    <a:pt x="781640" y="148072"/>
                  </a:lnTo>
                  <a:lnTo>
                    <a:pt x="749184" y="115605"/>
                  </a:lnTo>
                  <a:lnTo>
                    <a:pt x="713561" y="86577"/>
                  </a:lnTo>
                  <a:lnTo>
                    <a:pt x="675044" y="61264"/>
                  </a:lnTo>
                  <a:lnTo>
                    <a:pt x="633908" y="39939"/>
                  </a:lnTo>
                  <a:lnTo>
                    <a:pt x="590424" y="22877"/>
                  </a:lnTo>
                  <a:lnTo>
                    <a:pt x="544867" y="10350"/>
                  </a:lnTo>
                  <a:lnTo>
                    <a:pt x="497510" y="2633"/>
                  </a:lnTo>
                  <a:lnTo>
                    <a:pt x="448627" y="0"/>
                  </a:lnTo>
                  <a:close/>
                </a:path>
              </a:pathLst>
            </a:custGeom>
            <a:solidFill>
              <a:srgbClr val="CCD2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155879" y="5414017"/>
              <a:ext cx="428625" cy="428625"/>
            </a:xfrm>
            <a:custGeom>
              <a:avLst/>
              <a:gdLst/>
              <a:ahLst/>
              <a:cxnLst/>
              <a:rect l="l" t="t" r="r" b="b"/>
              <a:pathLst>
                <a:path w="428625" h="428625">
                  <a:moveTo>
                    <a:pt x="186415" y="0"/>
                  </a:moveTo>
                  <a:lnTo>
                    <a:pt x="124812" y="61051"/>
                  </a:lnTo>
                  <a:lnTo>
                    <a:pt x="120619" y="73171"/>
                  </a:lnTo>
                  <a:lnTo>
                    <a:pt x="127022" y="85693"/>
                  </a:lnTo>
                  <a:lnTo>
                    <a:pt x="139954" y="95402"/>
                  </a:lnTo>
                  <a:lnTo>
                    <a:pt x="155346" y="99085"/>
                  </a:lnTo>
                  <a:lnTo>
                    <a:pt x="177401" y="105991"/>
                  </a:lnTo>
                  <a:lnTo>
                    <a:pt x="189562" y="124196"/>
                  </a:lnTo>
                  <a:lnTo>
                    <a:pt x="190374" y="147524"/>
                  </a:lnTo>
                  <a:lnTo>
                    <a:pt x="178380" y="169797"/>
                  </a:lnTo>
                  <a:lnTo>
                    <a:pt x="174630" y="173547"/>
                  </a:lnTo>
                  <a:lnTo>
                    <a:pt x="152190" y="185709"/>
                  </a:lnTo>
                  <a:lnTo>
                    <a:pt x="128495" y="185265"/>
                  </a:lnTo>
                  <a:lnTo>
                    <a:pt x="109922" y="173471"/>
                  </a:lnTo>
                  <a:lnTo>
                    <a:pt x="102850" y="151583"/>
                  </a:lnTo>
                  <a:lnTo>
                    <a:pt x="99167" y="136190"/>
                  </a:lnTo>
                  <a:lnTo>
                    <a:pt x="89458" y="123258"/>
                  </a:lnTo>
                  <a:lnTo>
                    <a:pt x="76936" y="116855"/>
                  </a:lnTo>
                  <a:lnTo>
                    <a:pt x="64816" y="121049"/>
                  </a:lnTo>
                  <a:lnTo>
                    <a:pt x="0" y="186403"/>
                  </a:lnTo>
                  <a:lnTo>
                    <a:pt x="91065" y="277471"/>
                  </a:lnTo>
                  <a:lnTo>
                    <a:pt x="95258" y="289591"/>
                  </a:lnTo>
                  <a:lnTo>
                    <a:pt x="88855" y="302113"/>
                  </a:lnTo>
                  <a:lnTo>
                    <a:pt x="75923" y="311823"/>
                  </a:lnTo>
                  <a:lnTo>
                    <a:pt x="60531" y="315506"/>
                  </a:lnTo>
                  <a:lnTo>
                    <a:pt x="38644" y="322579"/>
                  </a:lnTo>
                  <a:lnTo>
                    <a:pt x="26850" y="341152"/>
                  </a:lnTo>
                  <a:lnTo>
                    <a:pt x="26407" y="364848"/>
                  </a:lnTo>
                  <a:lnTo>
                    <a:pt x="38568" y="387289"/>
                  </a:lnTo>
                  <a:lnTo>
                    <a:pt x="42318" y="391039"/>
                  </a:lnTo>
                  <a:lnTo>
                    <a:pt x="64590" y="403033"/>
                  </a:lnTo>
                  <a:lnTo>
                    <a:pt x="87918" y="402221"/>
                  </a:lnTo>
                  <a:lnTo>
                    <a:pt x="106122" y="390059"/>
                  </a:lnTo>
                  <a:lnTo>
                    <a:pt x="113027" y="368004"/>
                  </a:lnTo>
                  <a:lnTo>
                    <a:pt x="116710" y="352611"/>
                  </a:lnTo>
                  <a:lnTo>
                    <a:pt x="126419" y="339679"/>
                  </a:lnTo>
                  <a:lnTo>
                    <a:pt x="138941" y="333276"/>
                  </a:lnTo>
                  <a:lnTo>
                    <a:pt x="151060" y="337469"/>
                  </a:lnTo>
                  <a:lnTo>
                    <a:pt x="242126" y="428537"/>
                  </a:lnTo>
                  <a:lnTo>
                    <a:pt x="307478" y="363183"/>
                  </a:lnTo>
                  <a:lnTo>
                    <a:pt x="311747" y="351062"/>
                  </a:lnTo>
                  <a:lnTo>
                    <a:pt x="305469" y="338541"/>
                  </a:lnTo>
                  <a:lnTo>
                    <a:pt x="292563" y="328831"/>
                  </a:lnTo>
                  <a:lnTo>
                    <a:pt x="276945" y="325148"/>
                  </a:lnTo>
                  <a:lnTo>
                    <a:pt x="254890" y="318243"/>
                  </a:lnTo>
                  <a:lnTo>
                    <a:pt x="242728" y="300038"/>
                  </a:lnTo>
                  <a:lnTo>
                    <a:pt x="241916" y="276710"/>
                  </a:lnTo>
                  <a:lnTo>
                    <a:pt x="253910" y="254437"/>
                  </a:lnTo>
                  <a:lnTo>
                    <a:pt x="257660" y="250687"/>
                  </a:lnTo>
                  <a:lnTo>
                    <a:pt x="280100" y="238525"/>
                  </a:lnTo>
                  <a:lnTo>
                    <a:pt x="303795" y="238968"/>
                  </a:lnTo>
                  <a:lnTo>
                    <a:pt x="322368" y="250762"/>
                  </a:lnTo>
                  <a:lnTo>
                    <a:pt x="329441" y="272650"/>
                  </a:lnTo>
                  <a:lnTo>
                    <a:pt x="333124" y="288043"/>
                  </a:lnTo>
                  <a:lnTo>
                    <a:pt x="342833" y="300975"/>
                  </a:lnTo>
                  <a:lnTo>
                    <a:pt x="355354" y="307378"/>
                  </a:lnTo>
                  <a:lnTo>
                    <a:pt x="367474" y="303185"/>
                  </a:lnTo>
                  <a:lnTo>
                    <a:pt x="428541" y="242116"/>
                  </a:lnTo>
                  <a:lnTo>
                    <a:pt x="337476" y="151048"/>
                  </a:lnTo>
                  <a:lnTo>
                    <a:pt x="333283" y="138927"/>
                  </a:lnTo>
                  <a:lnTo>
                    <a:pt x="339686" y="126406"/>
                  </a:lnTo>
                  <a:lnTo>
                    <a:pt x="352617" y="116696"/>
                  </a:lnTo>
                  <a:lnTo>
                    <a:pt x="368010" y="113013"/>
                  </a:lnTo>
                  <a:lnTo>
                    <a:pt x="389897" y="105940"/>
                  </a:lnTo>
                  <a:lnTo>
                    <a:pt x="401690" y="87367"/>
                  </a:lnTo>
                  <a:lnTo>
                    <a:pt x="402134" y="63671"/>
                  </a:lnTo>
                  <a:lnTo>
                    <a:pt x="389972" y="41230"/>
                  </a:lnTo>
                  <a:lnTo>
                    <a:pt x="386223" y="37498"/>
                  </a:lnTo>
                  <a:lnTo>
                    <a:pt x="363950" y="25503"/>
                  </a:lnTo>
                  <a:lnTo>
                    <a:pt x="340623" y="26313"/>
                  </a:lnTo>
                  <a:lnTo>
                    <a:pt x="322419" y="38470"/>
                  </a:lnTo>
                  <a:lnTo>
                    <a:pt x="315513" y="60515"/>
                  </a:lnTo>
                  <a:lnTo>
                    <a:pt x="311831" y="75908"/>
                  </a:lnTo>
                  <a:lnTo>
                    <a:pt x="302121" y="88840"/>
                  </a:lnTo>
                  <a:lnTo>
                    <a:pt x="289600" y="95243"/>
                  </a:lnTo>
                  <a:lnTo>
                    <a:pt x="277480" y="91050"/>
                  </a:lnTo>
                  <a:lnTo>
                    <a:pt x="186415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155879" y="5414017"/>
              <a:ext cx="428625" cy="428625"/>
            </a:xfrm>
            <a:custGeom>
              <a:avLst/>
              <a:gdLst/>
              <a:ahLst/>
              <a:cxnLst/>
              <a:rect l="l" t="t" r="r" b="b"/>
              <a:pathLst>
                <a:path w="428625" h="428625">
                  <a:moveTo>
                    <a:pt x="276945" y="325148"/>
                  </a:moveTo>
                  <a:lnTo>
                    <a:pt x="254890" y="318243"/>
                  </a:lnTo>
                  <a:lnTo>
                    <a:pt x="242728" y="300038"/>
                  </a:lnTo>
                  <a:lnTo>
                    <a:pt x="241916" y="276710"/>
                  </a:lnTo>
                  <a:lnTo>
                    <a:pt x="253910" y="254437"/>
                  </a:lnTo>
                  <a:lnTo>
                    <a:pt x="257660" y="250687"/>
                  </a:lnTo>
                  <a:lnTo>
                    <a:pt x="280100" y="238525"/>
                  </a:lnTo>
                  <a:lnTo>
                    <a:pt x="303795" y="238968"/>
                  </a:lnTo>
                  <a:lnTo>
                    <a:pt x="322368" y="250762"/>
                  </a:lnTo>
                  <a:lnTo>
                    <a:pt x="329441" y="272650"/>
                  </a:lnTo>
                  <a:lnTo>
                    <a:pt x="333124" y="288043"/>
                  </a:lnTo>
                  <a:lnTo>
                    <a:pt x="342833" y="300975"/>
                  </a:lnTo>
                  <a:lnTo>
                    <a:pt x="355354" y="307378"/>
                  </a:lnTo>
                  <a:lnTo>
                    <a:pt x="367474" y="303185"/>
                  </a:lnTo>
                  <a:lnTo>
                    <a:pt x="428541" y="242116"/>
                  </a:lnTo>
                  <a:lnTo>
                    <a:pt x="337476" y="151048"/>
                  </a:lnTo>
                  <a:lnTo>
                    <a:pt x="333283" y="138927"/>
                  </a:lnTo>
                  <a:lnTo>
                    <a:pt x="339686" y="126406"/>
                  </a:lnTo>
                  <a:lnTo>
                    <a:pt x="352617" y="116696"/>
                  </a:lnTo>
                  <a:lnTo>
                    <a:pt x="368010" y="113013"/>
                  </a:lnTo>
                  <a:lnTo>
                    <a:pt x="389897" y="105940"/>
                  </a:lnTo>
                  <a:lnTo>
                    <a:pt x="401690" y="87367"/>
                  </a:lnTo>
                  <a:lnTo>
                    <a:pt x="402134" y="63671"/>
                  </a:lnTo>
                  <a:lnTo>
                    <a:pt x="389972" y="41230"/>
                  </a:lnTo>
                  <a:lnTo>
                    <a:pt x="386223" y="37498"/>
                  </a:lnTo>
                  <a:lnTo>
                    <a:pt x="363950" y="25503"/>
                  </a:lnTo>
                  <a:lnTo>
                    <a:pt x="340623" y="26313"/>
                  </a:lnTo>
                  <a:lnTo>
                    <a:pt x="322419" y="38470"/>
                  </a:lnTo>
                  <a:lnTo>
                    <a:pt x="315513" y="60515"/>
                  </a:lnTo>
                  <a:lnTo>
                    <a:pt x="311831" y="75908"/>
                  </a:lnTo>
                  <a:lnTo>
                    <a:pt x="302121" y="88840"/>
                  </a:lnTo>
                  <a:lnTo>
                    <a:pt x="289600" y="95243"/>
                  </a:lnTo>
                  <a:lnTo>
                    <a:pt x="277480" y="91050"/>
                  </a:lnTo>
                  <a:lnTo>
                    <a:pt x="186415" y="0"/>
                  </a:lnTo>
                  <a:lnTo>
                    <a:pt x="124812" y="61051"/>
                  </a:lnTo>
                  <a:lnTo>
                    <a:pt x="120619" y="73171"/>
                  </a:lnTo>
                  <a:lnTo>
                    <a:pt x="127022" y="85693"/>
                  </a:lnTo>
                  <a:lnTo>
                    <a:pt x="139954" y="95402"/>
                  </a:lnTo>
                  <a:lnTo>
                    <a:pt x="155346" y="99085"/>
                  </a:lnTo>
                  <a:lnTo>
                    <a:pt x="177401" y="105991"/>
                  </a:lnTo>
                  <a:lnTo>
                    <a:pt x="189562" y="124196"/>
                  </a:lnTo>
                  <a:lnTo>
                    <a:pt x="190374" y="147524"/>
                  </a:lnTo>
                  <a:lnTo>
                    <a:pt x="178380" y="169797"/>
                  </a:lnTo>
                  <a:lnTo>
                    <a:pt x="174630" y="173547"/>
                  </a:lnTo>
                  <a:lnTo>
                    <a:pt x="152190" y="185709"/>
                  </a:lnTo>
                  <a:lnTo>
                    <a:pt x="128495" y="185265"/>
                  </a:lnTo>
                  <a:lnTo>
                    <a:pt x="109922" y="173471"/>
                  </a:lnTo>
                  <a:lnTo>
                    <a:pt x="102850" y="151583"/>
                  </a:lnTo>
                  <a:lnTo>
                    <a:pt x="99167" y="136190"/>
                  </a:lnTo>
                  <a:lnTo>
                    <a:pt x="89458" y="123258"/>
                  </a:lnTo>
                  <a:lnTo>
                    <a:pt x="76936" y="116855"/>
                  </a:lnTo>
                  <a:lnTo>
                    <a:pt x="64816" y="121049"/>
                  </a:lnTo>
                  <a:lnTo>
                    <a:pt x="0" y="186403"/>
                  </a:lnTo>
                  <a:lnTo>
                    <a:pt x="91065" y="277471"/>
                  </a:lnTo>
                  <a:lnTo>
                    <a:pt x="95258" y="289591"/>
                  </a:lnTo>
                  <a:lnTo>
                    <a:pt x="88855" y="302113"/>
                  </a:lnTo>
                  <a:lnTo>
                    <a:pt x="75923" y="311823"/>
                  </a:lnTo>
                  <a:lnTo>
                    <a:pt x="60531" y="315506"/>
                  </a:lnTo>
                  <a:lnTo>
                    <a:pt x="38644" y="322579"/>
                  </a:lnTo>
                  <a:lnTo>
                    <a:pt x="26850" y="341152"/>
                  </a:lnTo>
                  <a:lnTo>
                    <a:pt x="26407" y="364848"/>
                  </a:lnTo>
                  <a:lnTo>
                    <a:pt x="38568" y="387289"/>
                  </a:lnTo>
                  <a:lnTo>
                    <a:pt x="42318" y="391039"/>
                  </a:lnTo>
                  <a:lnTo>
                    <a:pt x="64590" y="403033"/>
                  </a:lnTo>
                  <a:lnTo>
                    <a:pt x="87918" y="402221"/>
                  </a:lnTo>
                  <a:lnTo>
                    <a:pt x="106122" y="390059"/>
                  </a:lnTo>
                  <a:lnTo>
                    <a:pt x="113027" y="368004"/>
                  </a:lnTo>
                  <a:lnTo>
                    <a:pt x="116710" y="352611"/>
                  </a:lnTo>
                  <a:lnTo>
                    <a:pt x="126419" y="339679"/>
                  </a:lnTo>
                  <a:lnTo>
                    <a:pt x="138941" y="333276"/>
                  </a:lnTo>
                  <a:lnTo>
                    <a:pt x="151060" y="337469"/>
                  </a:lnTo>
                  <a:lnTo>
                    <a:pt x="242126" y="428537"/>
                  </a:lnTo>
                  <a:lnTo>
                    <a:pt x="307478" y="363183"/>
                  </a:lnTo>
                  <a:lnTo>
                    <a:pt x="311747" y="351062"/>
                  </a:lnTo>
                  <a:lnTo>
                    <a:pt x="305469" y="338541"/>
                  </a:lnTo>
                  <a:lnTo>
                    <a:pt x="292563" y="328831"/>
                  </a:lnTo>
                  <a:lnTo>
                    <a:pt x="276945" y="325148"/>
                  </a:lnTo>
                  <a:close/>
                </a:path>
              </a:pathLst>
            </a:custGeom>
            <a:ln w="624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109230" y="5378056"/>
              <a:ext cx="520700" cy="520700"/>
            </a:xfrm>
            <a:custGeom>
              <a:avLst/>
              <a:gdLst/>
              <a:ahLst/>
              <a:cxnLst/>
              <a:rect l="l" t="t" r="r" b="b"/>
              <a:pathLst>
                <a:path w="520700" h="520700">
                  <a:moveTo>
                    <a:pt x="0" y="520407"/>
                  </a:moveTo>
                  <a:lnTo>
                    <a:pt x="520407" y="520407"/>
                  </a:lnTo>
                  <a:lnTo>
                    <a:pt x="520407" y="0"/>
                  </a:lnTo>
                  <a:lnTo>
                    <a:pt x="0" y="0"/>
                  </a:lnTo>
                  <a:lnTo>
                    <a:pt x="0" y="520407"/>
                  </a:lnTo>
                  <a:close/>
                </a:path>
              </a:pathLst>
            </a:custGeom>
            <a:ln w="19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 txBox="1"/>
          <p:nvPr/>
        </p:nvSpPr>
        <p:spPr>
          <a:xfrm>
            <a:off x="1997710" y="5171313"/>
            <a:ext cx="1768475" cy="902969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just" marL="12700" marR="5080">
              <a:lnSpc>
                <a:spcPct val="101600"/>
              </a:lnSpc>
              <a:spcBef>
                <a:spcPts val="60"/>
              </a:spcBef>
            </a:pPr>
            <a:r>
              <a:rPr dirty="0" sz="1900" spc="-70">
                <a:latin typeface="Arial"/>
                <a:cs typeface="Arial"/>
              </a:rPr>
              <a:t>Wondering</a:t>
            </a:r>
            <a:r>
              <a:rPr dirty="0" sz="1900" spc="10">
                <a:latin typeface="Arial"/>
                <a:cs typeface="Arial"/>
              </a:rPr>
              <a:t> </a:t>
            </a:r>
            <a:r>
              <a:rPr dirty="0" sz="1900" spc="-20">
                <a:latin typeface="Arial"/>
                <a:cs typeface="Arial"/>
              </a:rPr>
              <a:t>what </a:t>
            </a:r>
            <a:r>
              <a:rPr dirty="0" sz="1900" spc="-35">
                <a:latin typeface="Arial"/>
                <a:cs typeface="Arial"/>
              </a:rPr>
              <a:t>you’re</a:t>
            </a:r>
            <a:r>
              <a:rPr dirty="0" sz="1900" spc="-40">
                <a:latin typeface="Arial"/>
                <a:cs typeface="Arial"/>
              </a:rPr>
              <a:t> </a:t>
            </a:r>
            <a:r>
              <a:rPr dirty="0" sz="1900" spc="-70">
                <a:latin typeface="Arial"/>
                <a:cs typeface="Arial"/>
              </a:rPr>
              <a:t>leaving</a:t>
            </a:r>
            <a:r>
              <a:rPr dirty="0" sz="1900" spc="-45">
                <a:latin typeface="Arial"/>
                <a:cs typeface="Arial"/>
              </a:rPr>
              <a:t> </a:t>
            </a:r>
            <a:r>
              <a:rPr dirty="0" sz="1900" spc="-25">
                <a:latin typeface="Arial"/>
                <a:cs typeface="Arial"/>
              </a:rPr>
              <a:t>on </a:t>
            </a:r>
            <a:r>
              <a:rPr dirty="0" sz="1900">
                <a:latin typeface="Arial"/>
                <a:cs typeface="Arial"/>
              </a:rPr>
              <a:t>the</a:t>
            </a:r>
            <a:r>
              <a:rPr dirty="0" sz="1900" spc="-14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table?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46" name="object 46" descr=""/>
          <p:cNvGrpSpPr/>
          <p:nvPr/>
        </p:nvGrpSpPr>
        <p:grpSpPr>
          <a:xfrm>
            <a:off x="4493767" y="5189601"/>
            <a:ext cx="897255" cy="897890"/>
            <a:chOff x="4493767" y="5189601"/>
            <a:chExt cx="897255" cy="897890"/>
          </a:xfrm>
        </p:grpSpPr>
        <p:sp>
          <p:nvSpPr>
            <p:cNvPr id="47" name="object 47" descr=""/>
            <p:cNvSpPr/>
            <p:nvPr/>
          </p:nvSpPr>
          <p:spPr>
            <a:xfrm>
              <a:off x="4493767" y="5189601"/>
              <a:ext cx="897255" cy="897890"/>
            </a:xfrm>
            <a:custGeom>
              <a:avLst/>
              <a:gdLst/>
              <a:ahLst/>
              <a:cxnLst/>
              <a:rect l="l" t="t" r="r" b="b"/>
              <a:pathLst>
                <a:path w="897254" h="897889">
                  <a:moveTo>
                    <a:pt x="448691" y="0"/>
                  </a:moveTo>
                  <a:lnTo>
                    <a:pt x="399806" y="2633"/>
                  </a:lnTo>
                  <a:lnTo>
                    <a:pt x="352444" y="10350"/>
                  </a:lnTo>
                  <a:lnTo>
                    <a:pt x="306880" y="22877"/>
                  </a:lnTo>
                  <a:lnTo>
                    <a:pt x="263388" y="39939"/>
                  </a:lnTo>
                  <a:lnTo>
                    <a:pt x="222240" y="61264"/>
                  </a:lnTo>
                  <a:lnTo>
                    <a:pt x="183712" y="86577"/>
                  </a:lnTo>
                  <a:lnTo>
                    <a:pt x="148076" y="115605"/>
                  </a:lnTo>
                  <a:lnTo>
                    <a:pt x="115607" y="148072"/>
                  </a:lnTo>
                  <a:lnTo>
                    <a:pt x="86579" y="183706"/>
                  </a:lnTo>
                  <a:lnTo>
                    <a:pt x="61265" y="222233"/>
                  </a:lnTo>
                  <a:lnTo>
                    <a:pt x="39940" y="263378"/>
                  </a:lnTo>
                  <a:lnTo>
                    <a:pt x="22877" y="306867"/>
                  </a:lnTo>
                  <a:lnTo>
                    <a:pt x="10350" y="352428"/>
                  </a:lnTo>
                  <a:lnTo>
                    <a:pt x="2633" y="399785"/>
                  </a:lnTo>
                  <a:lnTo>
                    <a:pt x="0" y="448665"/>
                  </a:lnTo>
                  <a:lnTo>
                    <a:pt x="2633" y="497547"/>
                  </a:lnTo>
                  <a:lnTo>
                    <a:pt x="10350" y="544904"/>
                  </a:lnTo>
                  <a:lnTo>
                    <a:pt x="22877" y="590464"/>
                  </a:lnTo>
                  <a:lnTo>
                    <a:pt x="39940" y="633951"/>
                  </a:lnTo>
                  <a:lnTo>
                    <a:pt x="61265" y="675093"/>
                  </a:lnTo>
                  <a:lnTo>
                    <a:pt x="86579" y="713616"/>
                  </a:lnTo>
                  <a:lnTo>
                    <a:pt x="115607" y="749246"/>
                  </a:lnTo>
                  <a:lnTo>
                    <a:pt x="148076" y="781709"/>
                  </a:lnTo>
                  <a:lnTo>
                    <a:pt x="183712" y="810732"/>
                  </a:lnTo>
                  <a:lnTo>
                    <a:pt x="222240" y="836041"/>
                  </a:lnTo>
                  <a:lnTo>
                    <a:pt x="263388" y="857361"/>
                  </a:lnTo>
                  <a:lnTo>
                    <a:pt x="306880" y="874421"/>
                  </a:lnTo>
                  <a:lnTo>
                    <a:pt x="352444" y="886945"/>
                  </a:lnTo>
                  <a:lnTo>
                    <a:pt x="399806" y="894660"/>
                  </a:lnTo>
                  <a:lnTo>
                    <a:pt x="448691" y="897293"/>
                  </a:lnTo>
                  <a:lnTo>
                    <a:pt x="497552" y="894660"/>
                  </a:lnTo>
                  <a:lnTo>
                    <a:pt x="544892" y="886945"/>
                  </a:lnTo>
                  <a:lnTo>
                    <a:pt x="590439" y="874421"/>
                  </a:lnTo>
                  <a:lnTo>
                    <a:pt x="633916" y="857361"/>
                  </a:lnTo>
                  <a:lnTo>
                    <a:pt x="675052" y="836041"/>
                  </a:lnTo>
                  <a:lnTo>
                    <a:pt x="713570" y="810732"/>
                  </a:lnTo>
                  <a:lnTo>
                    <a:pt x="749197" y="781709"/>
                  </a:lnTo>
                  <a:lnTo>
                    <a:pt x="781660" y="749246"/>
                  </a:lnTo>
                  <a:lnTo>
                    <a:pt x="810683" y="713616"/>
                  </a:lnTo>
                  <a:lnTo>
                    <a:pt x="835993" y="675093"/>
                  </a:lnTo>
                  <a:lnTo>
                    <a:pt x="857317" y="633951"/>
                  </a:lnTo>
                  <a:lnTo>
                    <a:pt x="874378" y="590464"/>
                  </a:lnTo>
                  <a:lnTo>
                    <a:pt x="886905" y="544904"/>
                  </a:lnTo>
                  <a:lnTo>
                    <a:pt x="894621" y="497547"/>
                  </a:lnTo>
                  <a:lnTo>
                    <a:pt x="897255" y="448665"/>
                  </a:lnTo>
                  <a:lnTo>
                    <a:pt x="894621" y="399785"/>
                  </a:lnTo>
                  <a:lnTo>
                    <a:pt x="886905" y="352428"/>
                  </a:lnTo>
                  <a:lnTo>
                    <a:pt x="874378" y="306867"/>
                  </a:lnTo>
                  <a:lnTo>
                    <a:pt x="857317" y="263378"/>
                  </a:lnTo>
                  <a:lnTo>
                    <a:pt x="835993" y="222233"/>
                  </a:lnTo>
                  <a:lnTo>
                    <a:pt x="810683" y="183706"/>
                  </a:lnTo>
                  <a:lnTo>
                    <a:pt x="781660" y="148072"/>
                  </a:lnTo>
                  <a:lnTo>
                    <a:pt x="749197" y="115605"/>
                  </a:lnTo>
                  <a:lnTo>
                    <a:pt x="713570" y="86577"/>
                  </a:lnTo>
                  <a:lnTo>
                    <a:pt x="675052" y="61264"/>
                  </a:lnTo>
                  <a:lnTo>
                    <a:pt x="633916" y="39939"/>
                  </a:lnTo>
                  <a:lnTo>
                    <a:pt x="590439" y="22877"/>
                  </a:lnTo>
                  <a:lnTo>
                    <a:pt x="544892" y="10350"/>
                  </a:lnTo>
                  <a:lnTo>
                    <a:pt x="497552" y="2633"/>
                  </a:lnTo>
                  <a:lnTo>
                    <a:pt x="448691" y="0"/>
                  </a:lnTo>
                  <a:close/>
                </a:path>
              </a:pathLst>
            </a:custGeom>
            <a:solidFill>
              <a:srgbClr val="CCD2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4717097" y="5489003"/>
              <a:ext cx="452120" cy="300355"/>
            </a:xfrm>
            <a:custGeom>
              <a:avLst/>
              <a:gdLst/>
              <a:ahLst/>
              <a:cxnLst/>
              <a:rect l="l" t="t" r="r" b="b"/>
              <a:pathLst>
                <a:path w="452120" h="300354">
                  <a:moveTo>
                    <a:pt x="92125" y="26784"/>
                  </a:moveTo>
                  <a:lnTo>
                    <a:pt x="90030" y="16357"/>
                  </a:lnTo>
                  <a:lnTo>
                    <a:pt x="84289" y="7848"/>
                  </a:lnTo>
                  <a:lnTo>
                    <a:pt x="75768" y="2108"/>
                  </a:lnTo>
                  <a:lnTo>
                    <a:pt x="65354" y="0"/>
                  </a:lnTo>
                  <a:lnTo>
                    <a:pt x="54927" y="2108"/>
                  </a:lnTo>
                  <a:lnTo>
                    <a:pt x="46405" y="7848"/>
                  </a:lnTo>
                  <a:lnTo>
                    <a:pt x="40665" y="16357"/>
                  </a:lnTo>
                  <a:lnTo>
                    <a:pt x="38569" y="26784"/>
                  </a:lnTo>
                  <a:lnTo>
                    <a:pt x="40665" y="37211"/>
                  </a:lnTo>
                  <a:lnTo>
                    <a:pt x="46405" y="45720"/>
                  </a:lnTo>
                  <a:lnTo>
                    <a:pt x="54927" y="51460"/>
                  </a:lnTo>
                  <a:lnTo>
                    <a:pt x="65354" y="53568"/>
                  </a:lnTo>
                  <a:lnTo>
                    <a:pt x="75768" y="51460"/>
                  </a:lnTo>
                  <a:lnTo>
                    <a:pt x="84289" y="45720"/>
                  </a:lnTo>
                  <a:lnTo>
                    <a:pt x="90030" y="37211"/>
                  </a:lnTo>
                  <a:lnTo>
                    <a:pt x="92125" y="26784"/>
                  </a:lnTo>
                  <a:close/>
                </a:path>
                <a:path w="452120" h="300354">
                  <a:moveTo>
                    <a:pt x="199263" y="26784"/>
                  </a:moveTo>
                  <a:lnTo>
                    <a:pt x="197167" y="16357"/>
                  </a:lnTo>
                  <a:lnTo>
                    <a:pt x="191427" y="7848"/>
                  </a:lnTo>
                  <a:lnTo>
                    <a:pt x="182905" y="2108"/>
                  </a:lnTo>
                  <a:lnTo>
                    <a:pt x="172478" y="0"/>
                  </a:lnTo>
                  <a:lnTo>
                    <a:pt x="162064" y="2108"/>
                  </a:lnTo>
                  <a:lnTo>
                    <a:pt x="153543" y="7848"/>
                  </a:lnTo>
                  <a:lnTo>
                    <a:pt x="147802" y="16357"/>
                  </a:lnTo>
                  <a:lnTo>
                    <a:pt x="145694" y="26784"/>
                  </a:lnTo>
                  <a:lnTo>
                    <a:pt x="147802" y="37211"/>
                  </a:lnTo>
                  <a:lnTo>
                    <a:pt x="153543" y="45720"/>
                  </a:lnTo>
                  <a:lnTo>
                    <a:pt x="162064" y="51460"/>
                  </a:lnTo>
                  <a:lnTo>
                    <a:pt x="172478" y="53568"/>
                  </a:lnTo>
                  <a:lnTo>
                    <a:pt x="182905" y="51460"/>
                  </a:lnTo>
                  <a:lnTo>
                    <a:pt x="191427" y="45720"/>
                  </a:lnTo>
                  <a:lnTo>
                    <a:pt x="197167" y="37211"/>
                  </a:lnTo>
                  <a:lnTo>
                    <a:pt x="199263" y="26784"/>
                  </a:lnTo>
                  <a:close/>
                </a:path>
                <a:path w="452120" h="300354">
                  <a:moveTo>
                    <a:pt x="306400" y="26784"/>
                  </a:moveTo>
                  <a:lnTo>
                    <a:pt x="304292" y="16357"/>
                  </a:lnTo>
                  <a:lnTo>
                    <a:pt x="298564" y="7848"/>
                  </a:lnTo>
                  <a:lnTo>
                    <a:pt x="290042" y="2108"/>
                  </a:lnTo>
                  <a:lnTo>
                    <a:pt x="279615" y="0"/>
                  </a:lnTo>
                  <a:lnTo>
                    <a:pt x="269189" y="2108"/>
                  </a:lnTo>
                  <a:lnTo>
                    <a:pt x="260680" y="7848"/>
                  </a:lnTo>
                  <a:lnTo>
                    <a:pt x="254939" y="16357"/>
                  </a:lnTo>
                  <a:lnTo>
                    <a:pt x="252831" y="26784"/>
                  </a:lnTo>
                  <a:lnTo>
                    <a:pt x="254939" y="37211"/>
                  </a:lnTo>
                  <a:lnTo>
                    <a:pt x="260680" y="45720"/>
                  </a:lnTo>
                  <a:lnTo>
                    <a:pt x="269189" y="51460"/>
                  </a:lnTo>
                  <a:lnTo>
                    <a:pt x="279615" y="53568"/>
                  </a:lnTo>
                  <a:lnTo>
                    <a:pt x="290042" y="51460"/>
                  </a:lnTo>
                  <a:lnTo>
                    <a:pt x="298564" y="45720"/>
                  </a:lnTo>
                  <a:lnTo>
                    <a:pt x="304292" y="37211"/>
                  </a:lnTo>
                  <a:lnTo>
                    <a:pt x="306400" y="26784"/>
                  </a:lnTo>
                  <a:close/>
                </a:path>
                <a:path w="452120" h="300354">
                  <a:moveTo>
                    <a:pt x="413537" y="26784"/>
                  </a:moveTo>
                  <a:lnTo>
                    <a:pt x="411429" y="16357"/>
                  </a:lnTo>
                  <a:lnTo>
                    <a:pt x="405688" y="7848"/>
                  </a:lnTo>
                  <a:lnTo>
                    <a:pt x="397179" y="2108"/>
                  </a:lnTo>
                  <a:lnTo>
                    <a:pt x="386753" y="0"/>
                  </a:lnTo>
                  <a:lnTo>
                    <a:pt x="376326" y="2108"/>
                  </a:lnTo>
                  <a:lnTo>
                    <a:pt x="367817" y="7848"/>
                  </a:lnTo>
                  <a:lnTo>
                    <a:pt x="362077" y="16357"/>
                  </a:lnTo>
                  <a:lnTo>
                    <a:pt x="359968" y="26784"/>
                  </a:lnTo>
                  <a:lnTo>
                    <a:pt x="362077" y="37211"/>
                  </a:lnTo>
                  <a:lnTo>
                    <a:pt x="367817" y="45720"/>
                  </a:lnTo>
                  <a:lnTo>
                    <a:pt x="376326" y="51460"/>
                  </a:lnTo>
                  <a:lnTo>
                    <a:pt x="386753" y="53568"/>
                  </a:lnTo>
                  <a:lnTo>
                    <a:pt x="397179" y="51460"/>
                  </a:lnTo>
                  <a:lnTo>
                    <a:pt x="405688" y="45720"/>
                  </a:lnTo>
                  <a:lnTo>
                    <a:pt x="411429" y="37211"/>
                  </a:lnTo>
                  <a:lnTo>
                    <a:pt x="413537" y="26784"/>
                  </a:lnTo>
                  <a:close/>
                </a:path>
                <a:path w="452120" h="300354">
                  <a:moveTo>
                    <a:pt x="451573" y="163385"/>
                  </a:moveTo>
                  <a:lnTo>
                    <a:pt x="450494" y="158026"/>
                  </a:lnTo>
                  <a:lnTo>
                    <a:pt x="435825" y="91071"/>
                  </a:lnTo>
                  <a:lnTo>
                    <a:pt x="433362" y="79819"/>
                  </a:lnTo>
                  <a:lnTo>
                    <a:pt x="408178" y="62674"/>
                  </a:lnTo>
                  <a:lnTo>
                    <a:pt x="401218" y="60528"/>
                  </a:lnTo>
                  <a:lnTo>
                    <a:pt x="394258" y="58928"/>
                  </a:lnTo>
                  <a:lnTo>
                    <a:pt x="379260" y="58928"/>
                  </a:lnTo>
                  <a:lnTo>
                    <a:pt x="371754" y="59994"/>
                  </a:lnTo>
                  <a:lnTo>
                    <a:pt x="365328" y="62674"/>
                  </a:lnTo>
                  <a:lnTo>
                    <a:pt x="357289" y="65354"/>
                  </a:lnTo>
                  <a:lnTo>
                    <a:pt x="333298" y="110934"/>
                  </a:lnTo>
                  <a:lnTo>
                    <a:pt x="333248" y="111150"/>
                  </a:lnTo>
                  <a:lnTo>
                    <a:pt x="333082" y="110934"/>
                  </a:lnTo>
                  <a:lnTo>
                    <a:pt x="328701" y="91071"/>
                  </a:lnTo>
                  <a:lnTo>
                    <a:pt x="326224" y="79819"/>
                  </a:lnTo>
                  <a:lnTo>
                    <a:pt x="325691" y="77673"/>
                  </a:lnTo>
                  <a:lnTo>
                    <a:pt x="324612" y="75526"/>
                  </a:lnTo>
                  <a:lnTo>
                    <a:pt x="316039" y="69100"/>
                  </a:lnTo>
                  <a:lnTo>
                    <a:pt x="309079" y="64820"/>
                  </a:lnTo>
                  <a:lnTo>
                    <a:pt x="301040" y="62674"/>
                  </a:lnTo>
                  <a:lnTo>
                    <a:pt x="294081" y="60528"/>
                  </a:lnTo>
                  <a:lnTo>
                    <a:pt x="287121" y="58928"/>
                  </a:lnTo>
                  <a:lnTo>
                    <a:pt x="272122" y="58928"/>
                  </a:lnTo>
                  <a:lnTo>
                    <a:pt x="264617" y="59994"/>
                  </a:lnTo>
                  <a:lnTo>
                    <a:pt x="258191" y="62674"/>
                  </a:lnTo>
                  <a:lnTo>
                    <a:pt x="250151" y="65354"/>
                  </a:lnTo>
                  <a:lnTo>
                    <a:pt x="230492" y="91071"/>
                  </a:lnTo>
                  <a:lnTo>
                    <a:pt x="225983" y="110744"/>
                  </a:lnTo>
                  <a:lnTo>
                    <a:pt x="221564" y="91071"/>
                  </a:lnTo>
                  <a:lnTo>
                    <a:pt x="219087" y="79819"/>
                  </a:lnTo>
                  <a:lnTo>
                    <a:pt x="218554" y="77673"/>
                  </a:lnTo>
                  <a:lnTo>
                    <a:pt x="217474" y="75526"/>
                  </a:lnTo>
                  <a:lnTo>
                    <a:pt x="208915" y="69100"/>
                  </a:lnTo>
                  <a:lnTo>
                    <a:pt x="201942" y="64820"/>
                  </a:lnTo>
                  <a:lnTo>
                    <a:pt x="193916" y="62674"/>
                  </a:lnTo>
                  <a:lnTo>
                    <a:pt x="186944" y="60528"/>
                  </a:lnTo>
                  <a:lnTo>
                    <a:pt x="179984" y="58928"/>
                  </a:lnTo>
                  <a:lnTo>
                    <a:pt x="164985" y="58928"/>
                  </a:lnTo>
                  <a:lnTo>
                    <a:pt x="157480" y="59994"/>
                  </a:lnTo>
                  <a:lnTo>
                    <a:pt x="151053" y="62674"/>
                  </a:lnTo>
                  <a:lnTo>
                    <a:pt x="143027" y="65354"/>
                  </a:lnTo>
                  <a:lnTo>
                    <a:pt x="118910" y="110909"/>
                  </a:lnTo>
                  <a:lnTo>
                    <a:pt x="114477" y="91071"/>
                  </a:lnTo>
                  <a:lnTo>
                    <a:pt x="86779" y="62674"/>
                  </a:lnTo>
                  <a:lnTo>
                    <a:pt x="79806" y="60528"/>
                  </a:lnTo>
                  <a:lnTo>
                    <a:pt x="72847" y="58928"/>
                  </a:lnTo>
                  <a:lnTo>
                    <a:pt x="57848" y="58928"/>
                  </a:lnTo>
                  <a:lnTo>
                    <a:pt x="50355" y="59994"/>
                  </a:lnTo>
                  <a:lnTo>
                    <a:pt x="43916" y="62674"/>
                  </a:lnTo>
                  <a:lnTo>
                    <a:pt x="35890" y="65354"/>
                  </a:lnTo>
                  <a:lnTo>
                    <a:pt x="1600" y="157492"/>
                  </a:lnTo>
                  <a:lnTo>
                    <a:pt x="0" y="163385"/>
                  </a:lnTo>
                  <a:lnTo>
                    <a:pt x="3746" y="169811"/>
                  </a:lnTo>
                  <a:lnTo>
                    <a:pt x="10172" y="170891"/>
                  </a:lnTo>
                  <a:lnTo>
                    <a:pt x="16598" y="170891"/>
                  </a:lnTo>
                  <a:lnTo>
                    <a:pt x="20891" y="167678"/>
                  </a:lnTo>
                  <a:lnTo>
                    <a:pt x="22491" y="162318"/>
                  </a:lnTo>
                  <a:lnTo>
                    <a:pt x="38569" y="91071"/>
                  </a:lnTo>
                  <a:lnTo>
                    <a:pt x="38455" y="129641"/>
                  </a:lnTo>
                  <a:lnTo>
                    <a:pt x="22491" y="208915"/>
                  </a:lnTo>
                  <a:lnTo>
                    <a:pt x="38569" y="208915"/>
                  </a:lnTo>
                  <a:lnTo>
                    <a:pt x="38569" y="299986"/>
                  </a:lnTo>
                  <a:lnTo>
                    <a:pt x="59994" y="299986"/>
                  </a:lnTo>
                  <a:lnTo>
                    <a:pt x="59994" y="208915"/>
                  </a:lnTo>
                  <a:lnTo>
                    <a:pt x="70700" y="208915"/>
                  </a:lnTo>
                  <a:lnTo>
                    <a:pt x="70700" y="299986"/>
                  </a:lnTo>
                  <a:lnTo>
                    <a:pt x="92138" y="299986"/>
                  </a:lnTo>
                  <a:lnTo>
                    <a:pt x="92125" y="208915"/>
                  </a:lnTo>
                  <a:lnTo>
                    <a:pt x="108204" y="208915"/>
                  </a:lnTo>
                  <a:lnTo>
                    <a:pt x="92240" y="129641"/>
                  </a:lnTo>
                  <a:lnTo>
                    <a:pt x="92125" y="91071"/>
                  </a:lnTo>
                  <a:lnTo>
                    <a:pt x="109270" y="167678"/>
                  </a:lnTo>
                  <a:lnTo>
                    <a:pt x="113563" y="171424"/>
                  </a:lnTo>
                  <a:lnTo>
                    <a:pt x="123202" y="171424"/>
                  </a:lnTo>
                  <a:lnTo>
                    <a:pt x="127482" y="168211"/>
                  </a:lnTo>
                  <a:lnTo>
                    <a:pt x="128447" y="163385"/>
                  </a:lnTo>
                  <a:lnTo>
                    <a:pt x="128562" y="162852"/>
                  </a:lnTo>
                  <a:lnTo>
                    <a:pt x="140843" y="111429"/>
                  </a:lnTo>
                  <a:lnTo>
                    <a:pt x="140957" y="110934"/>
                  </a:lnTo>
                  <a:lnTo>
                    <a:pt x="145694" y="91071"/>
                  </a:lnTo>
                  <a:lnTo>
                    <a:pt x="145694" y="299986"/>
                  </a:lnTo>
                  <a:lnTo>
                    <a:pt x="167132" y="299986"/>
                  </a:lnTo>
                  <a:lnTo>
                    <a:pt x="167132" y="176784"/>
                  </a:lnTo>
                  <a:lnTo>
                    <a:pt x="177838" y="176784"/>
                  </a:lnTo>
                  <a:lnTo>
                    <a:pt x="177838" y="299986"/>
                  </a:lnTo>
                  <a:lnTo>
                    <a:pt x="199263" y="299986"/>
                  </a:lnTo>
                  <a:lnTo>
                    <a:pt x="199263" y="176784"/>
                  </a:lnTo>
                  <a:lnTo>
                    <a:pt x="199263" y="91071"/>
                  </a:lnTo>
                  <a:lnTo>
                    <a:pt x="216408" y="167678"/>
                  </a:lnTo>
                  <a:lnTo>
                    <a:pt x="220700" y="171424"/>
                  </a:lnTo>
                  <a:lnTo>
                    <a:pt x="230873" y="171424"/>
                  </a:lnTo>
                  <a:lnTo>
                    <a:pt x="235153" y="168211"/>
                  </a:lnTo>
                  <a:lnTo>
                    <a:pt x="236118" y="163385"/>
                  </a:lnTo>
                  <a:lnTo>
                    <a:pt x="236232" y="162852"/>
                  </a:lnTo>
                  <a:lnTo>
                    <a:pt x="248119" y="111429"/>
                  </a:lnTo>
                  <a:lnTo>
                    <a:pt x="252831" y="91071"/>
                  </a:lnTo>
                  <a:lnTo>
                    <a:pt x="252831" y="129641"/>
                  </a:lnTo>
                  <a:lnTo>
                    <a:pt x="236766" y="208915"/>
                  </a:lnTo>
                  <a:lnTo>
                    <a:pt x="252831" y="208915"/>
                  </a:lnTo>
                  <a:lnTo>
                    <a:pt x="252831" y="299986"/>
                  </a:lnTo>
                  <a:lnTo>
                    <a:pt x="274256" y="299986"/>
                  </a:lnTo>
                  <a:lnTo>
                    <a:pt x="274256" y="208915"/>
                  </a:lnTo>
                  <a:lnTo>
                    <a:pt x="284975" y="208915"/>
                  </a:lnTo>
                  <a:lnTo>
                    <a:pt x="284975" y="299986"/>
                  </a:lnTo>
                  <a:lnTo>
                    <a:pt x="306400" y="299986"/>
                  </a:lnTo>
                  <a:lnTo>
                    <a:pt x="306400" y="208915"/>
                  </a:lnTo>
                  <a:lnTo>
                    <a:pt x="322478" y="208915"/>
                  </a:lnTo>
                  <a:lnTo>
                    <a:pt x="306616" y="129641"/>
                  </a:lnTo>
                  <a:lnTo>
                    <a:pt x="306514" y="129108"/>
                  </a:lnTo>
                  <a:lnTo>
                    <a:pt x="306400" y="91071"/>
                  </a:lnTo>
                  <a:lnTo>
                    <a:pt x="323545" y="167678"/>
                  </a:lnTo>
                  <a:lnTo>
                    <a:pt x="327825" y="171424"/>
                  </a:lnTo>
                  <a:lnTo>
                    <a:pt x="338010" y="171424"/>
                  </a:lnTo>
                  <a:lnTo>
                    <a:pt x="342290" y="168211"/>
                  </a:lnTo>
                  <a:lnTo>
                    <a:pt x="343903" y="162852"/>
                  </a:lnTo>
                  <a:lnTo>
                    <a:pt x="355409" y="111429"/>
                  </a:lnTo>
                  <a:lnTo>
                    <a:pt x="359968" y="91071"/>
                  </a:lnTo>
                  <a:lnTo>
                    <a:pt x="359968" y="299986"/>
                  </a:lnTo>
                  <a:lnTo>
                    <a:pt x="381393" y="299986"/>
                  </a:lnTo>
                  <a:lnTo>
                    <a:pt x="381393" y="176784"/>
                  </a:lnTo>
                  <a:lnTo>
                    <a:pt x="392112" y="176784"/>
                  </a:lnTo>
                  <a:lnTo>
                    <a:pt x="392112" y="299986"/>
                  </a:lnTo>
                  <a:lnTo>
                    <a:pt x="413537" y="299986"/>
                  </a:lnTo>
                  <a:lnTo>
                    <a:pt x="413537" y="176784"/>
                  </a:lnTo>
                  <a:lnTo>
                    <a:pt x="413537" y="91071"/>
                  </a:lnTo>
                  <a:lnTo>
                    <a:pt x="430682" y="167678"/>
                  </a:lnTo>
                  <a:lnTo>
                    <a:pt x="434962" y="171424"/>
                  </a:lnTo>
                  <a:lnTo>
                    <a:pt x="443001" y="171424"/>
                  </a:lnTo>
                  <a:lnTo>
                    <a:pt x="444068" y="170891"/>
                  </a:lnTo>
                  <a:lnTo>
                    <a:pt x="448894" y="168744"/>
                  </a:lnTo>
                  <a:lnTo>
                    <a:pt x="451573" y="163385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682235" y="5378056"/>
              <a:ext cx="520700" cy="520700"/>
            </a:xfrm>
            <a:custGeom>
              <a:avLst/>
              <a:gdLst/>
              <a:ahLst/>
              <a:cxnLst/>
              <a:rect l="l" t="t" r="r" b="b"/>
              <a:pathLst>
                <a:path w="520700" h="520700">
                  <a:moveTo>
                    <a:pt x="0" y="520407"/>
                  </a:moveTo>
                  <a:lnTo>
                    <a:pt x="520407" y="520407"/>
                  </a:lnTo>
                  <a:lnTo>
                    <a:pt x="520407" y="0"/>
                  </a:lnTo>
                  <a:lnTo>
                    <a:pt x="0" y="0"/>
                  </a:lnTo>
                  <a:lnTo>
                    <a:pt x="0" y="520407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 descr=""/>
          <p:cNvSpPr txBox="1"/>
          <p:nvPr/>
        </p:nvSpPr>
        <p:spPr>
          <a:xfrm>
            <a:off x="5571235" y="5318505"/>
            <a:ext cx="1847850" cy="60896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60"/>
              </a:spcBef>
            </a:pPr>
            <a:r>
              <a:rPr dirty="0" sz="1900" spc="-65">
                <a:latin typeface="Arial"/>
                <a:cs typeface="Arial"/>
              </a:rPr>
              <a:t>Pressure</a:t>
            </a:r>
            <a:r>
              <a:rPr dirty="0" sz="1900" spc="-8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to</a:t>
            </a:r>
            <a:r>
              <a:rPr dirty="0" sz="1900" spc="-10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retain talent?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40891" y="3148406"/>
            <a:ext cx="148780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25">
                <a:solidFill>
                  <a:srgbClr val="0D2841"/>
                </a:solidFill>
                <a:latin typeface="Arial"/>
                <a:cs typeface="Arial"/>
              </a:rPr>
              <a:t>Context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2634" y="52959"/>
            <a:ext cx="5928995" cy="6805295"/>
            <a:chOff x="2634" y="52959"/>
            <a:chExt cx="5928995" cy="6805295"/>
          </a:xfrm>
        </p:grpSpPr>
        <p:sp>
          <p:nvSpPr>
            <p:cNvPr id="4" name="object 4" descr=""/>
            <p:cNvSpPr/>
            <p:nvPr/>
          </p:nvSpPr>
          <p:spPr>
            <a:xfrm>
              <a:off x="525132" y="3056369"/>
              <a:ext cx="869950" cy="883285"/>
            </a:xfrm>
            <a:custGeom>
              <a:avLst/>
              <a:gdLst/>
              <a:ahLst/>
              <a:cxnLst/>
              <a:rect l="l" t="t" r="r" b="b"/>
              <a:pathLst>
                <a:path w="869950" h="883285">
                  <a:moveTo>
                    <a:pt x="869365" y="806462"/>
                  </a:moveTo>
                  <a:lnTo>
                    <a:pt x="75603" y="806462"/>
                  </a:lnTo>
                  <a:lnTo>
                    <a:pt x="75603" y="0"/>
                  </a:lnTo>
                  <a:lnTo>
                    <a:pt x="0" y="0"/>
                  </a:lnTo>
                  <a:lnTo>
                    <a:pt x="0" y="806462"/>
                  </a:lnTo>
                  <a:lnTo>
                    <a:pt x="0" y="882662"/>
                  </a:lnTo>
                  <a:lnTo>
                    <a:pt x="869365" y="882662"/>
                  </a:lnTo>
                  <a:lnTo>
                    <a:pt x="869365" y="806462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25141" y="3056697"/>
              <a:ext cx="869950" cy="882015"/>
            </a:xfrm>
            <a:custGeom>
              <a:avLst/>
              <a:gdLst/>
              <a:ahLst/>
              <a:cxnLst/>
              <a:rect l="l" t="t" r="r" b="b"/>
              <a:pathLst>
                <a:path w="869950" h="882014">
                  <a:moveTo>
                    <a:pt x="75596" y="0"/>
                  </a:moveTo>
                  <a:lnTo>
                    <a:pt x="0" y="0"/>
                  </a:lnTo>
                  <a:lnTo>
                    <a:pt x="0" y="881945"/>
                  </a:lnTo>
                  <a:lnTo>
                    <a:pt x="869359" y="881945"/>
                  </a:lnTo>
                  <a:lnTo>
                    <a:pt x="869359" y="806346"/>
                  </a:lnTo>
                  <a:lnTo>
                    <a:pt x="75596" y="806346"/>
                  </a:lnTo>
                  <a:lnTo>
                    <a:pt x="75596" y="0"/>
                  </a:lnTo>
                  <a:close/>
                </a:path>
              </a:pathLst>
            </a:custGeom>
            <a:ln w="1469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76334" y="3056655"/>
              <a:ext cx="189230" cy="730885"/>
            </a:xfrm>
            <a:custGeom>
              <a:avLst/>
              <a:gdLst/>
              <a:ahLst/>
              <a:cxnLst/>
              <a:rect l="l" t="t" r="r" b="b"/>
              <a:pathLst>
                <a:path w="189230" h="730885">
                  <a:moveTo>
                    <a:pt x="188991" y="0"/>
                  </a:moveTo>
                  <a:lnTo>
                    <a:pt x="0" y="0"/>
                  </a:lnTo>
                  <a:lnTo>
                    <a:pt x="0" y="730789"/>
                  </a:lnTo>
                  <a:lnTo>
                    <a:pt x="188991" y="730789"/>
                  </a:lnTo>
                  <a:lnTo>
                    <a:pt x="188991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76334" y="3056655"/>
              <a:ext cx="189230" cy="730885"/>
            </a:xfrm>
            <a:custGeom>
              <a:avLst/>
              <a:gdLst/>
              <a:ahLst/>
              <a:cxnLst/>
              <a:rect l="l" t="t" r="r" b="b"/>
              <a:pathLst>
                <a:path w="189230" h="730885">
                  <a:moveTo>
                    <a:pt x="0" y="730789"/>
                  </a:moveTo>
                  <a:lnTo>
                    <a:pt x="188991" y="730789"/>
                  </a:lnTo>
                  <a:lnTo>
                    <a:pt x="188991" y="0"/>
                  </a:lnTo>
                  <a:lnTo>
                    <a:pt x="0" y="0"/>
                  </a:lnTo>
                  <a:lnTo>
                    <a:pt x="0" y="730789"/>
                  </a:lnTo>
                  <a:close/>
                </a:path>
              </a:pathLst>
            </a:custGeom>
            <a:ln w="1469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940922" y="3308651"/>
              <a:ext cx="189230" cy="478790"/>
            </a:xfrm>
            <a:custGeom>
              <a:avLst/>
              <a:gdLst/>
              <a:ahLst/>
              <a:cxnLst/>
              <a:rect l="l" t="t" r="r" b="b"/>
              <a:pathLst>
                <a:path w="189230" h="478789">
                  <a:moveTo>
                    <a:pt x="188991" y="0"/>
                  </a:moveTo>
                  <a:lnTo>
                    <a:pt x="0" y="0"/>
                  </a:lnTo>
                  <a:lnTo>
                    <a:pt x="0" y="478792"/>
                  </a:lnTo>
                  <a:lnTo>
                    <a:pt x="188991" y="478793"/>
                  </a:lnTo>
                  <a:lnTo>
                    <a:pt x="188991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40922" y="3308651"/>
              <a:ext cx="189230" cy="478790"/>
            </a:xfrm>
            <a:custGeom>
              <a:avLst/>
              <a:gdLst/>
              <a:ahLst/>
              <a:cxnLst/>
              <a:rect l="l" t="t" r="r" b="b"/>
              <a:pathLst>
                <a:path w="189230" h="478789">
                  <a:moveTo>
                    <a:pt x="0" y="478792"/>
                  </a:moveTo>
                  <a:lnTo>
                    <a:pt x="188991" y="478793"/>
                  </a:lnTo>
                  <a:lnTo>
                    <a:pt x="188991" y="0"/>
                  </a:lnTo>
                  <a:lnTo>
                    <a:pt x="0" y="0"/>
                  </a:lnTo>
                  <a:lnTo>
                    <a:pt x="0" y="478792"/>
                  </a:lnTo>
                  <a:close/>
                </a:path>
              </a:pathLst>
            </a:custGeom>
            <a:ln w="1469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205509" y="3535448"/>
              <a:ext cx="189230" cy="252095"/>
            </a:xfrm>
            <a:custGeom>
              <a:avLst/>
              <a:gdLst/>
              <a:ahLst/>
              <a:cxnLst/>
              <a:rect l="l" t="t" r="r" b="b"/>
              <a:pathLst>
                <a:path w="189230" h="252095">
                  <a:moveTo>
                    <a:pt x="188991" y="0"/>
                  </a:moveTo>
                  <a:lnTo>
                    <a:pt x="0" y="0"/>
                  </a:lnTo>
                  <a:lnTo>
                    <a:pt x="0" y="251996"/>
                  </a:lnTo>
                  <a:lnTo>
                    <a:pt x="188991" y="251996"/>
                  </a:lnTo>
                  <a:lnTo>
                    <a:pt x="188991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205509" y="3535448"/>
              <a:ext cx="189230" cy="252095"/>
            </a:xfrm>
            <a:custGeom>
              <a:avLst/>
              <a:gdLst/>
              <a:ahLst/>
              <a:cxnLst/>
              <a:rect l="l" t="t" r="r" b="b"/>
              <a:pathLst>
                <a:path w="189230" h="252095">
                  <a:moveTo>
                    <a:pt x="0" y="251996"/>
                  </a:moveTo>
                  <a:lnTo>
                    <a:pt x="188991" y="251996"/>
                  </a:lnTo>
                  <a:lnTo>
                    <a:pt x="188991" y="0"/>
                  </a:lnTo>
                  <a:lnTo>
                    <a:pt x="0" y="0"/>
                  </a:lnTo>
                  <a:lnTo>
                    <a:pt x="0" y="251996"/>
                  </a:lnTo>
                  <a:close/>
                </a:path>
              </a:pathLst>
            </a:custGeom>
            <a:ln w="1469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973554" y="3051447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40" h="408939">
                  <a:moveTo>
                    <a:pt x="35530" y="0"/>
                  </a:moveTo>
                  <a:lnTo>
                    <a:pt x="0" y="35573"/>
                  </a:lnTo>
                  <a:lnTo>
                    <a:pt x="304023" y="339607"/>
                  </a:lnTo>
                  <a:lnTo>
                    <a:pt x="235230" y="408402"/>
                  </a:lnTo>
                  <a:lnTo>
                    <a:pt x="408346" y="408402"/>
                  </a:lnTo>
                  <a:lnTo>
                    <a:pt x="408346" y="235280"/>
                  </a:lnTo>
                  <a:lnTo>
                    <a:pt x="339554" y="304075"/>
                  </a:lnTo>
                  <a:lnTo>
                    <a:pt x="35530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973554" y="3051447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40" h="408939">
                  <a:moveTo>
                    <a:pt x="339554" y="304075"/>
                  </a:moveTo>
                  <a:lnTo>
                    <a:pt x="35530" y="0"/>
                  </a:lnTo>
                  <a:lnTo>
                    <a:pt x="0" y="35573"/>
                  </a:lnTo>
                  <a:lnTo>
                    <a:pt x="304023" y="339607"/>
                  </a:lnTo>
                  <a:lnTo>
                    <a:pt x="235230" y="408402"/>
                  </a:lnTo>
                  <a:lnTo>
                    <a:pt x="408346" y="408402"/>
                  </a:lnTo>
                  <a:lnTo>
                    <a:pt x="408346" y="235280"/>
                  </a:lnTo>
                  <a:lnTo>
                    <a:pt x="339554" y="304075"/>
                  </a:lnTo>
                  <a:close/>
                </a:path>
              </a:pathLst>
            </a:custGeom>
            <a:ln w="1469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4" y="52959"/>
              <a:ext cx="5928644" cy="6805041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6170167" y="685038"/>
            <a:ext cx="5393055" cy="556069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240029" marR="175260" indent="-227329">
              <a:lnSpc>
                <a:spcPts val="2590"/>
              </a:lnSpc>
              <a:spcBef>
                <a:spcPts val="425"/>
              </a:spcBef>
              <a:buChar char="•"/>
              <a:tabLst>
                <a:tab pos="241300" algn="l"/>
              </a:tabLst>
            </a:pPr>
            <a:r>
              <a:rPr dirty="0" sz="2400" spc="-45">
                <a:solidFill>
                  <a:srgbClr val="0D2841"/>
                </a:solidFill>
                <a:latin typeface="Arial"/>
                <a:cs typeface="Arial"/>
              </a:rPr>
              <a:t>Mature,</a:t>
            </a:r>
            <a:r>
              <a:rPr dirty="0" sz="2400" spc="-14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stable</a:t>
            </a:r>
            <a:r>
              <a:rPr dirty="0" sz="2400" spc="-14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40">
                <a:solidFill>
                  <a:srgbClr val="0D2841"/>
                </a:solidFill>
                <a:latin typeface="Arial"/>
                <a:cs typeface="Arial"/>
              </a:rPr>
              <a:t>non</a:t>
            </a:r>
            <a:r>
              <a:rPr dirty="0" sz="2400" spc="-14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35">
                <a:solidFill>
                  <a:srgbClr val="0D2841"/>
                </a:solidFill>
                <a:latin typeface="Arial"/>
                <a:cs typeface="Arial"/>
              </a:rPr>
              <a:t>trade</a:t>
            </a:r>
            <a:r>
              <a:rPr dirty="0" sz="2400" spc="-14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procurement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	</a:t>
            </a:r>
            <a:r>
              <a:rPr dirty="0" sz="2400" spc="-20">
                <a:solidFill>
                  <a:srgbClr val="0D2841"/>
                </a:solidFill>
                <a:latin typeface="Arial"/>
                <a:cs typeface="Arial"/>
              </a:rPr>
              <a:t>team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675"/>
              </a:spcBef>
              <a:buChar char="•"/>
              <a:tabLst>
                <a:tab pos="240029" algn="l"/>
              </a:tabLst>
            </a:pP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“Low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80">
                <a:solidFill>
                  <a:srgbClr val="0D2841"/>
                </a:solidFill>
                <a:latin typeface="Arial"/>
                <a:cs typeface="Arial"/>
              </a:rPr>
              <a:t>hanging</a:t>
            </a:r>
            <a:r>
              <a:rPr dirty="0" sz="2400" spc="-12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75">
                <a:solidFill>
                  <a:srgbClr val="0D2841"/>
                </a:solidFill>
                <a:latin typeface="Arial"/>
                <a:cs typeface="Arial"/>
              </a:rPr>
              <a:t>fruit”</a:t>
            </a:r>
            <a:r>
              <a:rPr dirty="0" sz="2400" spc="-27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exhausted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720"/>
              </a:spcBef>
              <a:buChar char="•"/>
              <a:tabLst>
                <a:tab pos="240029" algn="l"/>
              </a:tabLst>
            </a:pPr>
            <a:r>
              <a:rPr dirty="0" sz="2400" spc="-30">
                <a:solidFill>
                  <a:srgbClr val="0D2841"/>
                </a:solidFill>
                <a:latin typeface="Arial"/>
                <a:cs typeface="Arial"/>
              </a:rPr>
              <a:t>Diminishing</a:t>
            </a:r>
            <a:r>
              <a:rPr dirty="0" sz="2400" spc="-9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0D2841"/>
                </a:solidFill>
                <a:latin typeface="Arial"/>
                <a:cs typeface="Arial"/>
              </a:rPr>
              <a:t>ROI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710"/>
              </a:spcBef>
              <a:buChar char="•"/>
              <a:tabLst>
                <a:tab pos="240029" algn="l"/>
              </a:tabLst>
            </a:pPr>
            <a:r>
              <a:rPr dirty="0" sz="2400" spc="-35">
                <a:solidFill>
                  <a:srgbClr val="0D2841"/>
                </a:solidFill>
                <a:latin typeface="Arial"/>
                <a:cs typeface="Arial"/>
              </a:rPr>
              <a:t>Downstream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tech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in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place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50">
                <a:solidFill>
                  <a:srgbClr val="0D2841"/>
                </a:solidFill>
                <a:latin typeface="Arial"/>
                <a:cs typeface="Arial"/>
              </a:rPr>
              <a:t>(Oracle</a:t>
            </a:r>
            <a:r>
              <a:rPr dirty="0" sz="2400" spc="-15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30">
                <a:solidFill>
                  <a:srgbClr val="0D2841"/>
                </a:solidFill>
                <a:latin typeface="Arial"/>
                <a:cs typeface="Arial"/>
              </a:rPr>
              <a:t>EBS)</a:t>
            </a:r>
            <a:endParaRPr sz="2400">
              <a:latin typeface="Arial"/>
              <a:cs typeface="Arial"/>
            </a:endParaRPr>
          </a:p>
          <a:p>
            <a:pPr marL="240029" marR="497205" indent="-227329">
              <a:lnSpc>
                <a:spcPts val="2590"/>
              </a:lnSpc>
              <a:spcBef>
                <a:spcPts val="1035"/>
              </a:spcBef>
              <a:buChar char="•"/>
              <a:tabLst>
                <a:tab pos="241300" algn="l"/>
              </a:tabLst>
            </a:pPr>
            <a:r>
              <a:rPr dirty="0" sz="2400" spc="-95">
                <a:solidFill>
                  <a:srgbClr val="0D2841"/>
                </a:solidFill>
                <a:latin typeface="Arial"/>
                <a:cs typeface="Arial"/>
              </a:rPr>
              <a:t>Excessive</a:t>
            </a:r>
            <a:r>
              <a:rPr dirty="0" sz="2400" spc="-114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time</a:t>
            </a:r>
            <a:r>
              <a:rPr dirty="0" sz="2400" spc="-12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40">
                <a:solidFill>
                  <a:srgbClr val="0D2841"/>
                </a:solidFill>
                <a:latin typeface="Arial"/>
                <a:cs typeface="Arial"/>
              </a:rPr>
              <a:t>invested</a:t>
            </a:r>
            <a:r>
              <a:rPr dirty="0" sz="2400" spc="-12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35">
                <a:solidFill>
                  <a:srgbClr val="0D2841"/>
                </a:solidFill>
                <a:latin typeface="Arial"/>
                <a:cs typeface="Arial"/>
              </a:rPr>
              <a:t>on</a:t>
            </a:r>
            <a:r>
              <a:rPr dirty="0" sz="2400" spc="-12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0D2841"/>
                </a:solidFill>
                <a:latin typeface="Arial"/>
                <a:cs typeface="Arial"/>
              </a:rPr>
              <a:t>data 	mining,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40">
                <a:solidFill>
                  <a:srgbClr val="0D2841"/>
                </a:solidFill>
                <a:latin typeface="Arial"/>
                <a:cs typeface="Arial"/>
              </a:rPr>
              <a:t>cleaning</a:t>
            </a:r>
            <a:r>
              <a:rPr dirty="0" sz="2400" spc="-11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35">
                <a:solidFill>
                  <a:srgbClr val="0D2841"/>
                </a:solidFill>
                <a:latin typeface="Arial"/>
                <a:cs typeface="Arial"/>
              </a:rPr>
              <a:t>and</a:t>
            </a:r>
            <a:r>
              <a:rPr dirty="0" sz="2400" spc="-12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0D2841"/>
                </a:solidFill>
                <a:latin typeface="Arial"/>
                <a:cs typeface="Arial"/>
              </a:rPr>
              <a:t>categorization</a:t>
            </a:r>
            <a:endParaRPr sz="2400">
              <a:latin typeface="Arial"/>
              <a:cs typeface="Arial"/>
            </a:endParaRPr>
          </a:p>
          <a:p>
            <a:pPr marL="240029" marR="234950" indent="-227329">
              <a:lnSpc>
                <a:spcPts val="2590"/>
              </a:lnSpc>
              <a:spcBef>
                <a:spcPts val="1015"/>
              </a:spcBef>
              <a:buChar char="•"/>
              <a:tabLst>
                <a:tab pos="241300" algn="l"/>
              </a:tabLst>
            </a:pPr>
            <a:r>
              <a:rPr dirty="0" sz="2400" spc="-80">
                <a:solidFill>
                  <a:srgbClr val="0D2841"/>
                </a:solidFill>
                <a:latin typeface="Arial"/>
                <a:cs typeface="Arial"/>
              </a:rPr>
              <a:t>Spend</a:t>
            </a:r>
            <a:r>
              <a:rPr dirty="0" sz="2400" spc="-114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80">
                <a:solidFill>
                  <a:srgbClr val="0D2841"/>
                </a:solidFill>
                <a:latin typeface="Arial"/>
                <a:cs typeface="Arial"/>
              </a:rPr>
              <a:t>leakage</a:t>
            </a:r>
            <a:r>
              <a:rPr dirty="0" sz="2400" spc="-15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35">
                <a:solidFill>
                  <a:srgbClr val="0D2841"/>
                </a:solidFill>
                <a:latin typeface="Arial"/>
                <a:cs typeface="Arial"/>
              </a:rPr>
              <a:t>due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to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50">
                <a:solidFill>
                  <a:srgbClr val="0D2841"/>
                </a:solidFill>
                <a:latin typeface="Arial"/>
                <a:cs typeface="Arial"/>
              </a:rPr>
              <a:t>ad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hoc/reactive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	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contract</a:t>
            </a:r>
            <a:r>
              <a:rPr dirty="0" sz="2400" spc="-8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management</a:t>
            </a:r>
            <a:endParaRPr sz="2400">
              <a:latin typeface="Arial"/>
              <a:cs typeface="Arial"/>
            </a:endParaRPr>
          </a:p>
          <a:p>
            <a:pPr marL="240029" marR="1261110" indent="-227329">
              <a:lnSpc>
                <a:spcPts val="2590"/>
              </a:lnSpc>
              <a:spcBef>
                <a:spcPts val="1000"/>
              </a:spcBef>
              <a:buChar char="•"/>
              <a:tabLst>
                <a:tab pos="241300" algn="l"/>
              </a:tabLst>
            </a:pPr>
            <a:r>
              <a:rPr dirty="0" sz="2400" spc="-40">
                <a:solidFill>
                  <a:srgbClr val="0D2841"/>
                </a:solidFill>
                <a:latin typeface="Arial"/>
                <a:cs typeface="Arial"/>
              </a:rPr>
              <a:t>Manual</a:t>
            </a:r>
            <a:r>
              <a:rPr dirty="0" sz="2400" spc="-12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40">
                <a:solidFill>
                  <a:srgbClr val="0D2841"/>
                </a:solidFill>
                <a:latin typeface="Arial"/>
                <a:cs typeface="Arial"/>
              </a:rPr>
              <a:t>processes</a:t>
            </a:r>
            <a:r>
              <a:rPr dirty="0" sz="2400" spc="-10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impacting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	</a:t>
            </a:r>
            <a:r>
              <a:rPr dirty="0" sz="2400" spc="-50">
                <a:solidFill>
                  <a:srgbClr val="0D2841"/>
                </a:solidFill>
                <a:latin typeface="Arial"/>
                <a:cs typeface="Arial"/>
              </a:rPr>
              <a:t>transparency,</a:t>
            </a:r>
            <a:r>
              <a:rPr dirty="0" sz="2400" spc="-10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auditability</a:t>
            </a:r>
            <a:r>
              <a:rPr dirty="0" sz="2400" spc="-12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0D2841"/>
                </a:solidFill>
                <a:latin typeface="Arial"/>
                <a:cs typeface="Arial"/>
              </a:rPr>
              <a:t>and </a:t>
            </a:r>
            <a:r>
              <a:rPr dirty="0" sz="2400" spc="-25">
                <a:solidFill>
                  <a:srgbClr val="0D2841"/>
                </a:solidFill>
                <a:latin typeface="Arial"/>
                <a:cs typeface="Arial"/>
              </a:rPr>
              <a:t>	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efficiency</a:t>
            </a:r>
            <a:endParaRPr sz="2400">
              <a:latin typeface="Arial"/>
              <a:cs typeface="Arial"/>
            </a:endParaRPr>
          </a:p>
          <a:p>
            <a:pPr marL="240029" marR="532130" indent="-227329">
              <a:lnSpc>
                <a:spcPts val="2590"/>
              </a:lnSpc>
              <a:spcBef>
                <a:spcPts val="1005"/>
              </a:spcBef>
              <a:buChar char="•"/>
              <a:tabLst>
                <a:tab pos="241300" algn="l"/>
              </a:tabLst>
            </a:pPr>
            <a:r>
              <a:rPr dirty="0" sz="2400" spc="-40">
                <a:solidFill>
                  <a:srgbClr val="0D2841"/>
                </a:solidFill>
                <a:latin typeface="Arial"/>
                <a:cs typeface="Arial"/>
              </a:rPr>
              <a:t>No</a:t>
            </a:r>
            <a:r>
              <a:rPr dirty="0" sz="2400" spc="-12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contract</a:t>
            </a:r>
            <a:r>
              <a:rPr dirty="0" sz="2400" spc="-13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0D2841"/>
                </a:solidFill>
                <a:latin typeface="Arial"/>
                <a:cs typeface="Arial"/>
              </a:rPr>
              <a:t>repository</a:t>
            </a:r>
            <a:r>
              <a:rPr dirty="0" sz="2400" spc="-12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50">
                <a:solidFill>
                  <a:srgbClr val="0D2841"/>
                </a:solidFill>
                <a:latin typeface="Arial"/>
                <a:cs typeface="Arial"/>
              </a:rPr>
              <a:t>to</a:t>
            </a:r>
            <a:r>
              <a:rPr dirty="0" sz="2400" spc="-14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enable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	</a:t>
            </a:r>
            <a:r>
              <a:rPr dirty="0" sz="2400" spc="-70">
                <a:solidFill>
                  <a:srgbClr val="0D2841"/>
                </a:solidFill>
                <a:latin typeface="Arial"/>
                <a:cs typeface="Arial"/>
              </a:rPr>
              <a:t>governance</a:t>
            </a:r>
            <a:r>
              <a:rPr dirty="0" sz="2400" spc="-9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0D2841"/>
                </a:solidFill>
                <a:latin typeface="Arial"/>
                <a:cs typeface="Arial"/>
              </a:rPr>
              <a:t>or</a:t>
            </a:r>
            <a:r>
              <a:rPr dirty="0" sz="2400" spc="-13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quantification</a:t>
            </a:r>
            <a:r>
              <a:rPr dirty="0" sz="2400" spc="-10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of</a:t>
            </a:r>
            <a:r>
              <a:rPr dirty="0" sz="2400" spc="-8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0D2841"/>
                </a:solidFill>
                <a:latin typeface="Arial"/>
                <a:cs typeface="Arial"/>
              </a:rPr>
              <a:t>risk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5155"/>
            <a:ext cx="5512435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90"/>
              <a:t>Selected</a:t>
            </a:r>
            <a:r>
              <a:rPr dirty="0" spc="-305"/>
              <a:t> </a:t>
            </a:r>
            <a:r>
              <a:rPr dirty="0" spc="-185"/>
              <a:t>upstream</a:t>
            </a:r>
            <a:r>
              <a:rPr dirty="0" spc="-310"/>
              <a:t> </a:t>
            </a:r>
            <a:r>
              <a:rPr dirty="0" spc="-80"/>
              <a:t>suite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1304" y="1535783"/>
            <a:ext cx="10476039" cy="49480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512780"/>
            <a:ext cx="5196205" cy="6235700"/>
            <a:chOff x="0" y="512780"/>
            <a:chExt cx="5196205" cy="62357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12780"/>
              <a:ext cx="5165335" cy="62357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66481"/>
              <a:ext cx="5196028" cy="6110511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1438147" y="2825318"/>
            <a:ext cx="2654300" cy="1068705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90"/>
              </a:spcBef>
            </a:pPr>
            <a:r>
              <a:rPr dirty="0" sz="3600" spc="-245">
                <a:solidFill>
                  <a:srgbClr val="0D2841"/>
                </a:solidFill>
                <a:latin typeface="Arial"/>
                <a:cs typeface="Arial"/>
              </a:rPr>
              <a:t>Making</a:t>
            </a:r>
            <a:r>
              <a:rPr dirty="0" sz="3600" spc="-2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3600" spc="-25">
                <a:solidFill>
                  <a:srgbClr val="0D2841"/>
                </a:solidFill>
                <a:latin typeface="Arial"/>
                <a:cs typeface="Arial"/>
              </a:rPr>
              <a:t>the </a:t>
            </a:r>
            <a:r>
              <a:rPr dirty="0" sz="3600" spc="-165">
                <a:solidFill>
                  <a:srgbClr val="0D2841"/>
                </a:solidFill>
                <a:latin typeface="Arial"/>
                <a:cs typeface="Arial"/>
              </a:rPr>
              <a:t>business</a:t>
            </a:r>
            <a:r>
              <a:rPr dirty="0" sz="3600" spc="-26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3600" spc="-145">
                <a:solidFill>
                  <a:srgbClr val="0D2841"/>
                </a:solidFill>
                <a:latin typeface="Arial"/>
                <a:cs typeface="Arial"/>
              </a:rPr>
              <a:t>case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251828" y="990486"/>
            <a:ext cx="5119370" cy="4662170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z="2400" spc="-60">
                <a:solidFill>
                  <a:srgbClr val="0D2841"/>
                </a:solidFill>
                <a:latin typeface="Arial"/>
                <a:cs typeface="Arial"/>
              </a:rPr>
              <a:t>New</a:t>
            </a:r>
            <a:r>
              <a:rPr dirty="0" sz="2400" spc="-15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tools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705"/>
              </a:spcBef>
              <a:buChar char="•"/>
              <a:tabLst>
                <a:tab pos="240029" algn="l"/>
              </a:tabLst>
            </a:pPr>
            <a:r>
              <a:rPr dirty="0" sz="2400" spc="-20">
                <a:solidFill>
                  <a:srgbClr val="0D2841"/>
                </a:solidFill>
                <a:latin typeface="Arial"/>
                <a:cs typeface="Arial"/>
              </a:rPr>
              <a:t>reliable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40">
                <a:solidFill>
                  <a:srgbClr val="0D2841"/>
                </a:solidFill>
                <a:latin typeface="Arial"/>
                <a:cs typeface="Arial"/>
              </a:rPr>
              <a:t>and</a:t>
            </a:r>
            <a:r>
              <a:rPr dirty="0" sz="2400" spc="-13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timely</a:t>
            </a:r>
            <a:r>
              <a:rPr dirty="0" sz="2400" spc="-16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0D2841"/>
                </a:solidFill>
                <a:latin typeface="Arial"/>
                <a:cs typeface="Arial"/>
              </a:rPr>
              <a:t>data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insights</a:t>
            </a:r>
            <a:endParaRPr sz="2400">
              <a:latin typeface="Arial"/>
              <a:cs typeface="Arial"/>
            </a:endParaRPr>
          </a:p>
          <a:p>
            <a:pPr marL="240029" marR="255270" indent="-227329">
              <a:lnSpc>
                <a:spcPts val="2590"/>
              </a:lnSpc>
              <a:spcBef>
                <a:spcPts val="1050"/>
              </a:spcBef>
              <a:buChar char="•"/>
              <a:tabLst>
                <a:tab pos="241300" algn="l"/>
              </a:tabLst>
            </a:pPr>
            <a:r>
              <a:rPr dirty="0" sz="2400" spc="-50">
                <a:solidFill>
                  <a:srgbClr val="0D2841"/>
                </a:solidFill>
                <a:latin typeface="Arial"/>
                <a:cs typeface="Arial"/>
              </a:rPr>
              <a:t>new</a:t>
            </a:r>
            <a:r>
              <a:rPr dirty="0" sz="2400" spc="-12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40">
                <a:solidFill>
                  <a:srgbClr val="0D2841"/>
                </a:solidFill>
                <a:latin typeface="Arial"/>
                <a:cs typeface="Arial"/>
              </a:rPr>
              <a:t>sourcing</a:t>
            </a:r>
            <a:r>
              <a:rPr dirty="0" sz="2400" spc="-114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modalities</a:t>
            </a:r>
            <a:r>
              <a:rPr dirty="0" sz="2400" spc="-114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5">
                <a:solidFill>
                  <a:srgbClr val="0D2841"/>
                </a:solidFill>
                <a:latin typeface="Arial"/>
                <a:cs typeface="Arial"/>
              </a:rPr>
              <a:t>increasing </a:t>
            </a:r>
            <a:r>
              <a:rPr dirty="0" sz="2400" spc="-15">
                <a:solidFill>
                  <a:srgbClr val="0D2841"/>
                </a:solidFill>
                <a:latin typeface="Arial"/>
                <a:cs typeface="Arial"/>
              </a:rPr>
              <a:t>	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competitive</a:t>
            </a:r>
            <a:r>
              <a:rPr dirty="0" sz="2400" spc="-11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tension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740"/>
              </a:lnSpc>
              <a:spcBef>
                <a:spcPts val="675"/>
              </a:spcBef>
            </a:pP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=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incremental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75">
                <a:solidFill>
                  <a:srgbClr val="0D2841"/>
                </a:solidFill>
                <a:latin typeface="Arial"/>
                <a:cs typeface="Arial"/>
              </a:rPr>
              <a:t>savings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0D2841"/>
                </a:solidFill>
                <a:latin typeface="Arial"/>
                <a:cs typeface="Arial"/>
              </a:rPr>
              <a:t>on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competitively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740"/>
              </a:lnSpc>
            </a:pPr>
            <a:r>
              <a:rPr dirty="0" sz="2400" spc="-25">
                <a:solidFill>
                  <a:srgbClr val="0D2841"/>
                </a:solidFill>
                <a:latin typeface="Arial"/>
                <a:cs typeface="Arial"/>
              </a:rPr>
              <a:t>sourced</a:t>
            </a:r>
            <a:r>
              <a:rPr dirty="0" sz="2400" spc="-15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spend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2400" spc="-60">
                <a:solidFill>
                  <a:srgbClr val="0D2841"/>
                </a:solidFill>
                <a:latin typeface="Arial"/>
                <a:cs typeface="Arial"/>
              </a:rPr>
              <a:t>New</a:t>
            </a:r>
            <a:r>
              <a:rPr dirty="0" sz="2400" spc="-15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reach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720"/>
              </a:spcBef>
              <a:buChar char="•"/>
              <a:tabLst>
                <a:tab pos="240029" algn="l"/>
              </a:tabLst>
            </a:pPr>
            <a:r>
              <a:rPr dirty="0" sz="2400" spc="-50">
                <a:solidFill>
                  <a:srgbClr val="0D2841"/>
                </a:solidFill>
                <a:latin typeface="Arial"/>
                <a:cs typeface="Arial"/>
              </a:rPr>
              <a:t>reaching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for</a:t>
            </a:r>
            <a:r>
              <a:rPr dirty="0" sz="2400" spc="-14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0D2841"/>
                </a:solidFill>
                <a:latin typeface="Arial"/>
                <a:cs typeface="Arial"/>
              </a:rPr>
              <a:t>more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710"/>
              </a:spcBef>
              <a:buChar char="•"/>
              <a:tabLst>
                <a:tab pos="240029" algn="l"/>
              </a:tabLst>
            </a:pPr>
            <a:r>
              <a:rPr dirty="0" sz="2400" spc="-50">
                <a:solidFill>
                  <a:srgbClr val="0D2841"/>
                </a:solidFill>
                <a:latin typeface="Arial"/>
                <a:cs typeface="Arial"/>
              </a:rPr>
              <a:t>reaching</a:t>
            </a:r>
            <a:r>
              <a:rPr dirty="0" sz="2400" spc="-12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40">
                <a:solidFill>
                  <a:srgbClr val="0D2841"/>
                </a:solidFill>
                <a:latin typeface="Arial"/>
                <a:cs typeface="Arial"/>
              </a:rPr>
              <a:t>more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often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ts val="2590"/>
              </a:lnSpc>
              <a:spcBef>
                <a:spcPts val="1035"/>
              </a:spcBef>
            </a:pP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=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65">
                <a:solidFill>
                  <a:srgbClr val="0D2841"/>
                </a:solidFill>
                <a:latin typeface="Arial"/>
                <a:cs typeface="Arial"/>
              </a:rPr>
              <a:t>savings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35">
                <a:solidFill>
                  <a:srgbClr val="0D2841"/>
                </a:solidFill>
                <a:latin typeface="Arial"/>
                <a:cs typeface="Arial"/>
              </a:rPr>
              <a:t>on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incremental</a:t>
            </a:r>
            <a:r>
              <a:rPr dirty="0" sz="2400" spc="-12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competitively </a:t>
            </a:r>
            <a:r>
              <a:rPr dirty="0" sz="2400" spc="-25">
                <a:solidFill>
                  <a:srgbClr val="0D2841"/>
                </a:solidFill>
                <a:latin typeface="Arial"/>
                <a:cs typeface="Arial"/>
              </a:rPr>
              <a:t>sourced</a:t>
            </a:r>
            <a:r>
              <a:rPr dirty="0" sz="2400" spc="-15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spend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08889" y="2966046"/>
            <a:ext cx="982980" cy="706120"/>
          </a:xfrm>
          <a:custGeom>
            <a:avLst/>
            <a:gdLst/>
            <a:ahLst/>
            <a:cxnLst/>
            <a:rect l="l" t="t" r="r" b="b"/>
            <a:pathLst>
              <a:path w="982980" h="706120">
                <a:moveTo>
                  <a:pt x="881951" y="151193"/>
                </a:moveTo>
                <a:lnTo>
                  <a:pt x="877976" y="131622"/>
                </a:lnTo>
                <a:lnTo>
                  <a:pt x="867156" y="115595"/>
                </a:lnTo>
                <a:lnTo>
                  <a:pt x="851128" y="104775"/>
                </a:lnTo>
                <a:lnTo>
                  <a:pt x="831557" y="100799"/>
                </a:lnTo>
                <a:lnTo>
                  <a:pt x="453580" y="100799"/>
                </a:lnTo>
                <a:lnTo>
                  <a:pt x="308356" y="5308"/>
                </a:lnTo>
                <a:lnTo>
                  <a:pt x="294614" y="673"/>
                </a:lnTo>
                <a:lnTo>
                  <a:pt x="50393" y="0"/>
                </a:lnTo>
                <a:lnTo>
                  <a:pt x="30822" y="3975"/>
                </a:lnTo>
                <a:lnTo>
                  <a:pt x="14808" y="14808"/>
                </a:lnTo>
                <a:lnTo>
                  <a:pt x="3975" y="30822"/>
                </a:lnTo>
                <a:lnTo>
                  <a:pt x="0" y="50393"/>
                </a:lnTo>
                <a:lnTo>
                  <a:pt x="0" y="667791"/>
                </a:lnTo>
                <a:lnTo>
                  <a:pt x="162534" y="273418"/>
                </a:lnTo>
                <a:lnTo>
                  <a:pt x="177203" y="249275"/>
                </a:lnTo>
                <a:lnTo>
                  <a:pt x="197650" y="230568"/>
                </a:lnTo>
                <a:lnTo>
                  <a:pt x="222592" y="218490"/>
                </a:lnTo>
                <a:lnTo>
                  <a:pt x="250723" y="214198"/>
                </a:lnTo>
                <a:lnTo>
                  <a:pt x="881951" y="214198"/>
                </a:lnTo>
                <a:lnTo>
                  <a:pt x="881951" y="151193"/>
                </a:lnTo>
                <a:close/>
              </a:path>
              <a:path w="982980" h="706120">
                <a:moveTo>
                  <a:pt x="982751" y="314998"/>
                </a:moveTo>
                <a:lnTo>
                  <a:pt x="979385" y="296316"/>
                </a:lnTo>
                <a:lnTo>
                  <a:pt x="970000" y="280822"/>
                </a:lnTo>
                <a:lnTo>
                  <a:pt x="955649" y="269811"/>
                </a:lnTo>
                <a:lnTo>
                  <a:pt x="937399" y="264591"/>
                </a:lnTo>
                <a:lnTo>
                  <a:pt x="250723" y="264591"/>
                </a:lnTo>
                <a:lnTo>
                  <a:pt x="215112" y="281076"/>
                </a:lnTo>
                <a:lnTo>
                  <a:pt x="37795" y="705586"/>
                </a:lnTo>
                <a:lnTo>
                  <a:pt x="806361" y="705586"/>
                </a:lnTo>
                <a:lnTo>
                  <a:pt x="977709" y="337667"/>
                </a:lnTo>
                <a:lnTo>
                  <a:pt x="981494" y="330111"/>
                </a:lnTo>
                <a:lnTo>
                  <a:pt x="982751" y="322554"/>
                </a:lnTo>
                <a:lnTo>
                  <a:pt x="982751" y="314998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50924" y="3136138"/>
            <a:ext cx="3256915" cy="1068070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dirty="0" sz="3600" spc="-210">
                <a:solidFill>
                  <a:srgbClr val="0D2841"/>
                </a:solidFill>
                <a:latin typeface="Arial"/>
                <a:cs typeface="Arial"/>
              </a:rPr>
              <a:t>Overcoming</a:t>
            </a:r>
            <a:r>
              <a:rPr dirty="0" sz="3600" spc="-24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3600" spc="-25">
                <a:solidFill>
                  <a:srgbClr val="0D2841"/>
                </a:solidFill>
                <a:latin typeface="Arial"/>
                <a:cs typeface="Arial"/>
              </a:rPr>
              <a:t>the </a:t>
            </a:r>
            <a:r>
              <a:rPr dirty="0" sz="3600" spc="-180">
                <a:solidFill>
                  <a:srgbClr val="0D2841"/>
                </a:solidFill>
                <a:latin typeface="Arial"/>
                <a:cs typeface="Arial"/>
              </a:rPr>
              <a:t>funding</a:t>
            </a:r>
            <a:r>
              <a:rPr dirty="0" sz="3600" spc="-2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3600" spc="-150">
                <a:solidFill>
                  <a:srgbClr val="0D2841"/>
                </a:solidFill>
                <a:latin typeface="Arial"/>
                <a:cs typeface="Arial"/>
              </a:rPr>
              <a:t>challenge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2634" y="52959"/>
            <a:ext cx="5928995" cy="6805295"/>
            <a:chOff x="2634" y="52959"/>
            <a:chExt cx="5928995" cy="6805295"/>
          </a:xfrm>
        </p:grpSpPr>
        <p:sp>
          <p:nvSpPr>
            <p:cNvPr id="4" name="object 4" descr=""/>
            <p:cNvSpPr/>
            <p:nvPr/>
          </p:nvSpPr>
          <p:spPr>
            <a:xfrm>
              <a:off x="475551" y="3347581"/>
              <a:ext cx="682625" cy="130810"/>
            </a:xfrm>
            <a:custGeom>
              <a:avLst/>
              <a:gdLst/>
              <a:ahLst/>
              <a:cxnLst/>
              <a:rect l="l" t="t" r="r" b="b"/>
              <a:pathLst>
                <a:path w="682625" h="130810">
                  <a:moveTo>
                    <a:pt x="656429" y="0"/>
                  </a:moveTo>
                  <a:lnTo>
                    <a:pt x="0" y="130733"/>
                  </a:lnTo>
                  <a:lnTo>
                    <a:pt x="128030" y="130733"/>
                  </a:lnTo>
                  <a:lnTo>
                    <a:pt x="636553" y="29641"/>
                  </a:lnTo>
                  <a:lnTo>
                    <a:pt x="656429" y="130723"/>
                  </a:lnTo>
                  <a:lnTo>
                    <a:pt x="682152" y="130723"/>
                  </a:lnTo>
                  <a:lnTo>
                    <a:pt x="656429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4858" y="3347581"/>
              <a:ext cx="683260" cy="130810"/>
            </a:xfrm>
            <a:custGeom>
              <a:avLst/>
              <a:gdLst/>
              <a:ahLst/>
              <a:cxnLst/>
              <a:rect l="l" t="t" r="r" b="b"/>
              <a:pathLst>
                <a:path w="683260" h="130810">
                  <a:moveTo>
                    <a:pt x="637246" y="29641"/>
                  </a:moveTo>
                  <a:lnTo>
                    <a:pt x="657122" y="130723"/>
                  </a:lnTo>
                  <a:lnTo>
                    <a:pt x="682845" y="130723"/>
                  </a:lnTo>
                  <a:lnTo>
                    <a:pt x="657122" y="0"/>
                  </a:lnTo>
                  <a:lnTo>
                    <a:pt x="692" y="130502"/>
                  </a:lnTo>
                  <a:lnTo>
                    <a:pt x="0" y="130638"/>
                  </a:lnTo>
                  <a:lnTo>
                    <a:pt x="692" y="130733"/>
                  </a:lnTo>
                  <a:lnTo>
                    <a:pt x="128723" y="130733"/>
                  </a:lnTo>
                  <a:lnTo>
                    <a:pt x="637246" y="29641"/>
                  </a:lnTo>
                  <a:close/>
                </a:path>
              </a:pathLst>
            </a:custGeom>
            <a:ln w="1469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14384" y="3207282"/>
              <a:ext cx="711835" cy="271145"/>
            </a:xfrm>
            <a:custGeom>
              <a:avLst/>
              <a:gdLst/>
              <a:ahLst/>
              <a:cxnLst/>
              <a:rect l="l" t="t" r="r" b="b"/>
              <a:pathLst>
                <a:path w="711835" h="271145">
                  <a:moveTo>
                    <a:pt x="662224" y="0"/>
                  </a:moveTo>
                  <a:lnTo>
                    <a:pt x="0" y="271032"/>
                  </a:lnTo>
                  <a:lnTo>
                    <a:pt x="65947" y="271032"/>
                  </a:lnTo>
                  <a:lnTo>
                    <a:pt x="648197" y="32980"/>
                  </a:lnTo>
                  <a:lnTo>
                    <a:pt x="686163" y="127888"/>
                  </a:lnTo>
                  <a:lnTo>
                    <a:pt x="711362" y="122848"/>
                  </a:lnTo>
                  <a:lnTo>
                    <a:pt x="662224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14058" y="3207282"/>
              <a:ext cx="711835" cy="271145"/>
            </a:xfrm>
            <a:custGeom>
              <a:avLst/>
              <a:gdLst/>
              <a:ahLst/>
              <a:cxnLst/>
              <a:rect l="l" t="t" r="r" b="b"/>
              <a:pathLst>
                <a:path w="711835" h="271145">
                  <a:moveTo>
                    <a:pt x="648522" y="32980"/>
                  </a:moveTo>
                  <a:lnTo>
                    <a:pt x="686489" y="127888"/>
                  </a:lnTo>
                  <a:lnTo>
                    <a:pt x="711687" y="122848"/>
                  </a:lnTo>
                  <a:lnTo>
                    <a:pt x="662550" y="0"/>
                  </a:lnTo>
                  <a:lnTo>
                    <a:pt x="325" y="270801"/>
                  </a:lnTo>
                  <a:lnTo>
                    <a:pt x="0" y="270937"/>
                  </a:lnTo>
                  <a:lnTo>
                    <a:pt x="325" y="271032"/>
                  </a:lnTo>
                  <a:lnTo>
                    <a:pt x="66272" y="271032"/>
                  </a:lnTo>
                  <a:lnTo>
                    <a:pt x="648522" y="32980"/>
                  </a:lnTo>
                  <a:close/>
                </a:path>
              </a:pathLst>
            </a:custGeom>
            <a:ln w="1469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47967" y="3515994"/>
              <a:ext cx="1109345" cy="504190"/>
            </a:xfrm>
            <a:custGeom>
              <a:avLst/>
              <a:gdLst/>
              <a:ahLst/>
              <a:cxnLst/>
              <a:rect l="l" t="t" r="r" b="b"/>
              <a:pathLst>
                <a:path w="1109345" h="504189">
                  <a:moveTo>
                    <a:pt x="1108849" y="0"/>
                  </a:moveTo>
                  <a:lnTo>
                    <a:pt x="1083652" y="0"/>
                  </a:lnTo>
                  <a:lnTo>
                    <a:pt x="1083652" y="25400"/>
                  </a:lnTo>
                  <a:lnTo>
                    <a:pt x="1083652" y="478790"/>
                  </a:lnTo>
                  <a:lnTo>
                    <a:pt x="25196" y="478790"/>
                  </a:lnTo>
                  <a:lnTo>
                    <a:pt x="25196" y="25400"/>
                  </a:lnTo>
                  <a:lnTo>
                    <a:pt x="1083652" y="25400"/>
                  </a:lnTo>
                  <a:lnTo>
                    <a:pt x="1083652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478790"/>
                  </a:lnTo>
                  <a:lnTo>
                    <a:pt x="0" y="504190"/>
                  </a:lnTo>
                  <a:lnTo>
                    <a:pt x="1108849" y="504190"/>
                  </a:lnTo>
                  <a:lnTo>
                    <a:pt x="1108849" y="478904"/>
                  </a:lnTo>
                  <a:lnTo>
                    <a:pt x="1108849" y="25400"/>
                  </a:lnTo>
                  <a:lnTo>
                    <a:pt x="1108849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47972" y="3516103"/>
              <a:ext cx="1109345" cy="504190"/>
            </a:xfrm>
            <a:custGeom>
              <a:avLst/>
              <a:gdLst/>
              <a:ahLst/>
              <a:cxnLst/>
              <a:rect l="l" t="t" r="r" b="b"/>
              <a:pathLst>
                <a:path w="1109345" h="504189">
                  <a:moveTo>
                    <a:pt x="1108847" y="0"/>
                  </a:moveTo>
                  <a:lnTo>
                    <a:pt x="0" y="0"/>
                  </a:lnTo>
                  <a:lnTo>
                    <a:pt x="0" y="503992"/>
                  </a:lnTo>
                  <a:lnTo>
                    <a:pt x="1108847" y="503992"/>
                  </a:lnTo>
                  <a:lnTo>
                    <a:pt x="1108847" y="0"/>
                  </a:lnTo>
                  <a:close/>
                </a:path>
                <a:path w="1109345" h="504189">
                  <a:moveTo>
                    <a:pt x="1083648" y="478793"/>
                  </a:moveTo>
                  <a:lnTo>
                    <a:pt x="25198" y="478792"/>
                  </a:lnTo>
                  <a:lnTo>
                    <a:pt x="25198" y="25199"/>
                  </a:lnTo>
                  <a:lnTo>
                    <a:pt x="1083648" y="25199"/>
                  </a:lnTo>
                  <a:lnTo>
                    <a:pt x="1083648" y="478793"/>
                  </a:lnTo>
                  <a:close/>
                </a:path>
              </a:pathLst>
            </a:custGeom>
            <a:ln w="1469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4359" y="3647351"/>
              <a:ext cx="196130" cy="241496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612" y="3710741"/>
              <a:ext cx="115578" cy="114763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9704" y="3710736"/>
              <a:ext cx="115494" cy="115154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223563" y="3591702"/>
              <a:ext cx="958215" cy="353060"/>
            </a:xfrm>
            <a:custGeom>
              <a:avLst/>
              <a:gdLst/>
              <a:ahLst/>
              <a:cxnLst/>
              <a:rect l="l" t="t" r="r" b="b"/>
              <a:pathLst>
                <a:path w="958215" h="353060">
                  <a:moveTo>
                    <a:pt x="919861" y="0"/>
                  </a:moveTo>
                  <a:lnTo>
                    <a:pt x="50397" y="0"/>
                  </a:lnTo>
                  <a:lnTo>
                    <a:pt x="0" y="50399"/>
                  </a:lnTo>
                  <a:lnTo>
                    <a:pt x="0" y="302395"/>
                  </a:lnTo>
                  <a:lnTo>
                    <a:pt x="50397" y="352794"/>
                  </a:lnTo>
                  <a:lnTo>
                    <a:pt x="919861" y="352794"/>
                  </a:lnTo>
                  <a:lnTo>
                    <a:pt x="945060" y="327595"/>
                  </a:lnTo>
                  <a:lnTo>
                    <a:pt x="60855" y="327595"/>
                  </a:lnTo>
                  <a:lnTo>
                    <a:pt x="25198" y="291990"/>
                  </a:lnTo>
                  <a:lnTo>
                    <a:pt x="25198" y="60857"/>
                  </a:lnTo>
                  <a:lnTo>
                    <a:pt x="60855" y="25199"/>
                  </a:lnTo>
                  <a:lnTo>
                    <a:pt x="945060" y="25199"/>
                  </a:lnTo>
                  <a:lnTo>
                    <a:pt x="919861" y="0"/>
                  </a:lnTo>
                  <a:close/>
                </a:path>
                <a:path w="958215" h="353060">
                  <a:moveTo>
                    <a:pt x="945060" y="25199"/>
                  </a:moveTo>
                  <a:lnTo>
                    <a:pt x="909467" y="25199"/>
                  </a:lnTo>
                  <a:lnTo>
                    <a:pt x="932461" y="48236"/>
                  </a:lnTo>
                  <a:lnTo>
                    <a:pt x="932461" y="304590"/>
                  </a:lnTo>
                  <a:lnTo>
                    <a:pt x="909467" y="327595"/>
                  </a:lnTo>
                  <a:lnTo>
                    <a:pt x="945060" y="327595"/>
                  </a:lnTo>
                  <a:lnTo>
                    <a:pt x="957659" y="314995"/>
                  </a:lnTo>
                  <a:lnTo>
                    <a:pt x="957659" y="37799"/>
                  </a:lnTo>
                  <a:lnTo>
                    <a:pt x="945060" y="25199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23563" y="3591702"/>
              <a:ext cx="958215" cy="353060"/>
            </a:xfrm>
            <a:custGeom>
              <a:avLst/>
              <a:gdLst/>
              <a:ahLst/>
              <a:cxnLst/>
              <a:rect l="l" t="t" r="r" b="b"/>
              <a:pathLst>
                <a:path w="958215" h="353060">
                  <a:moveTo>
                    <a:pt x="919861" y="352794"/>
                  </a:moveTo>
                  <a:lnTo>
                    <a:pt x="957659" y="314995"/>
                  </a:lnTo>
                  <a:lnTo>
                    <a:pt x="957659" y="37799"/>
                  </a:lnTo>
                  <a:lnTo>
                    <a:pt x="919861" y="0"/>
                  </a:lnTo>
                  <a:lnTo>
                    <a:pt x="50397" y="0"/>
                  </a:lnTo>
                  <a:lnTo>
                    <a:pt x="0" y="50399"/>
                  </a:lnTo>
                  <a:lnTo>
                    <a:pt x="0" y="302395"/>
                  </a:lnTo>
                  <a:lnTo>
                    <a:pt x="50397" y="352794"/>
                  </a:lnTo>
                  <a:lnTo>
                    <a:pt x="919861" y="352794"/>
                  </a:lnTo>
                  <a:close/>
                </a:path>
                <a:path w="958215" h="353060">
                  <a:moveTo>
                    <a:pt x="25198" y="60857"/>
                  </a:moveTo>
                  <a:lnTo>
                    <a:pt x="60855" y="25199"/>
                  </a:lnTo>
                  <a:lnTo>
                    <a:pt x="909467" y="25199"/>
                  </a:lnTo>
                  <a:lnTo>
                    <a:pt x="932461" y="48236"/>
                  </a:lnTo>
                  <a:lnTo>
                    <a:pt x="932461" y="304590"/>
                  </a:lnTo>
                  <a:lnTo>
                    <a:pt x="909467" y="327595"/>
                  </a:lnTo>
                  <a:lnTo>
                    <a:pt x="60855" y="327595"/>
                  </a:lnTo>
                  <a:lnTo>
                    <a:pt x="25198" y="291990"/>
                  </a:lnTo>
                  <a:lnTo>
                    <a:pt x="25198" y="60857"/>
                  </a:lnTo>
                  <a:close/>
                </a:path>
              </a:pathLst>
            </a:custGeom>
            <a:ln w="1469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34" y="52959"/>
              <a:ext cx="5928644" cy="6805041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6170167" y="1065352"/>
            <a:ext cx="5442585" cy="32042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029" indent="-227329">
              <a:lnSpc>
                <a:spcPts val="2735"/>
              </a:lnSpc>
              <a:spcBef>
                <a:spcPts val="100"/>
              </a:spcBef>
              <a:buChar char="•"/>
              <a:tabLst>
                <a:tab pos="240029" algn="l"/>
              </a:tabLst>
            </a:pPr>
            <a:r>
              <a:rPr dirty="0" sz="2400" spc="-125">
                <a:solidFill>
                  <a:srgbClr val="0D2841"/>
                </a:solidFill>
                <a:latin typeface="Arial"/>
                <a:cs typeface="Arial"/>
              </a:rPr>
              <a:t>Be</a:t>
            </a:r>
            <a:r>
              <a:rPr dirty="0" sz="2400" spc="-15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realistic</a:t>
            </a:r>
            <a:r>
              <a:rPr dirty="0" sz="2400" spc="-15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about</a:t>
            </a:r>
            <a:r>
              <a:rPr dirty="0" sz="2400" spc="-15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what</a:t>
            </a:r>
            <a:r>
              <a:rPr dirty="0" sz="2400" spc="-15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0D2841"/>
                </a:solidFill>
                <a:latin typeface="Arial"/>
                <a:cs typeface="Arial"/>
              </a:rPr>
              <a:t>can</a:t>
            </a:r>
            <a:r>
              <a:rPr dirty="0" sz="2400" spc="-16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50">
                <a:solidFill>
                  <a:srgbClr val="0D2841"/>
                </a:solidFill>
                <a:latin typeface="Arial"/>
                <a:cs typeface="Arial"/>
              </a:rPr>
              <a:t>be</a:t>
            </a:r>
            <a:r>
              <a:rPr dirty="0" sz="2400" spc="-15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achieved</a:t>
            </a:r>
            <a:endParaRPr sz="2400">
              <a:latin typeface="Arial"/>
              <a:cs typeface="Arial"/>
            </a:endParaRPr>
          </a:p>
          <a:p>
            <a:pPr marL="241300">
              <a:lnSpc>
                <a:spcPts val="2735"/>
              </a:lnSpc>
            </a:pP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in</a:t>
            </a:r>
            <a:r>
              <a:rPr dirty="0" sz="2400" spc="-16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55">
                <a:solidFill>
                  <a:srgbClr val="0D2841"/>
                </a:solidFill>
                <a:latin typeface="Arial"/>
                <a:cs typeface="Arial"/>
              </a:rPr>
              <a:t>your</a:t>
            </a:r>
            <a:r>
              <a:rPr dirty="0" sz="2400" spc="-16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environment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710"/>
              </a:spcBef>
              <a:buChar char="•"/>
              <a:tabLst>
                <a:tab pos="240029" algn="l"/>
              </a:tabLst>
            </a:pPr>
            <a:r>
              <a:rPr dirty="0" sz="2400" spc="-55">
                <a:solidFill>
                  <a:srgbClr val="0D2841"/>
                </a:solidFill>
                <a:latin typeface="Arial"/>
                <a:cs typeface="Arial"/>
              </a:rPr>
              <a:t>Acknowledge</a:t>
            </a:r>
            <a:r>
              <a:rPr dirty="0" sz="2400" spc="-13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35">
                <a:solidFill>
                  <a:srgbClr val="0D2841"/>
                </a:solidFill>
                <a:latin typeface="Arial"/>
                <a:cs typeface="Arial"/>
              </a:rPr>
              <a:t>there</a:t>
            </a:r>
            <a:r>
              <a:rPr dirty="0" sz="2400" spc="-13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could</a:t>
            </a:r>
            <a:r>
              <a:rPr dirty="0" sz="2400" spc="-114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50">
                <a:solidFill>
                  <a:srgbClr val="0D2841"/>
                </a:solidFill>
                <a:latin typeface="Arial"/>
                <a:cs typeface="Arial"/>
              </a:rPr>
              <a:t>be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50">
                <a:solidFill>
                  <a:srgbClr val="0D2841"/>
                </a:solidFill>
                <a:latin typeface="Arial"/>
                <a:cs typeface="Arial"/>
              </a:rPr>
              <a:t>an</a:t>
            </a:r>
            <a:r>
              <a:rPr dirty="0" sz="2400" spc="-13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upside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ts val="2735"/>
              </a:lnSpc>
              <a:spcBef>
                <a:spcPts val="720"/>
              </a:spcBef>
              <a:buChar char="•"/>
              <a:tabLst>
                <a:tab pos="240029" algn="l"/>
              </a:tabLst>
            </a:pPr>
            <a:r>
              <a:rPr dirty="0" sz="2400" spc="-35">
                <a:solidFill>
                  <a:srgbClr val="0D2841"/>
                </a:solidFill>
                <a:latin typeface="Arial"/>
                <a:cs typeface="Arial"/>
              </a:rPr>
              <a:t>Consider</a:t>
            </a:r>
            <a:r>
              <a:rPr dirty="0" sz="2400" spc="-12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financial</a:t>
            </a:r>
            <a:r>
              <a:rPr dirty="0" sz="2400" spc="-114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40">
                <a:solidFill>
                  <a:srgbClr val="0D2841"/>
                </a:solidFill>
                <a:latin typeface="Arial"/>
                <a:cs typeface="Arial"/>
              </a:rPr>
              <a:t>and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non-financial</a:t>
            </a:r>
            <a:endParaRPr sz="2400">
              <a:latin typeface="Arial"/>
              <a:cs typeface="Arial"/>
            </a:endParaRPr>
          </a:p>
          <a:p>
            <a:pPr marL="241300">
              <a:lnSpc>
                <a:spcPts val="2735"/>
              </a:lnSpc>
            </a:pP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benefits</a:t>
            </a:r>
            <a:endParaRPr sz="2400">
              <a:latin typeface="Arial"/>
              <a:cs typeface="Arial"/>
            </a:endParaRPr>
          </a:p>
          <a:p>
            <a:pPr marL="240029" marR="48895" indent="-227329">
              <a:lnSpc>
                <a:spcPts val="2590"/>
              </a:lnSpc>
              <a:spcBef>
                <a:spcPts val="1035"/>
              </a:spcBef>
              <a:buChar char="•"/>
              <a:tabLst>
                <a:tab pos="241300" algn="l"/>
              </a:tabLst>
            </a:pPr>
            <a:r>
              <a:rPr dirty="0" sz="2400" spc="-75">
                <a:solidFill>
                  <a:srgbClr val="0D2841"/>
                </a:solidFill>
                <a:latin typeface="Arial"/>
                <a:cs typeface="Arial"/>
              </a:rPr>
              <a:t>Lobby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for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support</a:t>
            </a:r>
            <a:r>
              <a:rPr dirty="0" sz="2400" spc="-15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from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other</a:t>
            </a:r>
            <a:r>
              <a:rPr dirty="0" sz="2400" spc="-15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14">
                <a:solidFill>
                  <a:srgbClr val="0D2841"/>
                </a:solidFill>
                <a:latin typeface="Arial"/>
                <a:cs typeface="Arial"/>
              </a:rPr>
              <a:t>BUs</a:t>
            </a:r>
            <a:r>
              <a:rPr dirty="0" sz="2400" spc="-16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set</a:t>
            </a:r>
            <a:r>
              <a:rPr dirty="0" sz="2400" spc="-15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0D2841"/>
                </a:solidFill>
                <a:latin typeface="Arial"/>
                <a:cs typeface="Arial"/>
              </a:rPr>
              <a:t>to </a:t>
            </a:r>
            <a:r>
              <a:rPr dirty="0" sz="2400" spc="-25">
                <a:solidFill>
                  <a:srgbClr val="0D2841"/>
                </a:solidFill>
                <a:latin typeface="Arial"/>
                <a:cs typeface="Arial"/>
              </a:rPr>
              <a:t>	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benefit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675"/>
              </a:spcBef>
              <a:buChar char="•"/>
              <a:tabLst>
                <a:tab pos="240029" algn="l"/>
              </a:tabLst>
            </a:pPr>
            <a:r>
              <a:rPr dirty="0" sz="2400" spc="-50">
                <a:solidFill>
                  <a:srgbClr val="0D2841"/>
                </a:solidFill>
                <a:latin typeface="Arial"/>
                <a:cs typeface="Arial"/>
              </a:rPr>
              <a:t>Sell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55">
                <a:solidFill>
                  <a:srgbClr val="0D2841"/>
                </a:solidFill>
                <a:latin typeface="Arial"/>
                <a:cs typeface="Arial"/>
              </a:rPr>
              <a:t>your</a:t>
            </a:r>
            <a:r>
              <a:rPr dirty="0" sz="2400" spc="-16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vision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170167" y="4791202"/>
            <a:ext cx="5436235" cy="720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If</a:t>
            </a:r>
            <a:r>
              <a:rPr dirty="0" sz="2400" spc="-15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procurement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can’t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40">
                <a:solidFill>
                  <a:srgbClr val="0D2841"/>
                </a:solidFill>
                <a:latin typeface="Arial"/>
                <a:cs typeface="Arial"/>
              </a:rPr>
              <a:t>deliver</a:t>
            </a:r>
            <a:r>
              <a:rPr dirty="0" sz="2400" spc="-13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the</a:t>
            </a:r>
            <a:r>
              <a:rPr dirty="0" sz="2400" spc="-14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promised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735"/>
              </a:lnSpc>
            </a:pPr>
            <a:r>
              <a:rPr dirty="0" sz="2400" spc="-120">
                <a:solidFill>
                  <a:srgbClr val="0D2841"/>
                </a:solidFill>
                <a:latin typeface="Arial"/>
                <a:cs typeface="Arial"/>
              </a:rPr>
              <a:t>ROI,</a:t>
            </a:r>
            <a:r>
              <a:rPr dirty="0" sz="2400" spc="-13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65">
                <a:solidFill>
                  <a:srgbClr val="0D2841"/>
                </a:solidFill>
                <a:latin typeface="Arial"/>
                <a:cs typeface="Arial"/>
              </a:rPr>
              <a:t>you</a:t>
            </a:r>
            <a:r>
              <a:rPr dirty="0" sz="2400" spc="-114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will</a:t>
            </a:r>
            <a:r>
              <a:rPr dirty="0" sz="2400" spc="-12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0D2841"/>
                </a:solidFill>
                <a:latin typeface="Arial"/>
                <a:cs typeface="Arial"/>
              </a:rPr>
              <a:t>lose</a:t>
            </a:r>
            <a:r>
              <a:rPr dirty="0" sz="2400" spc="-114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credibility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18336" y="2919806"/>
            <a:ext cx="2953385" cy="1068705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90"/>
              </a:spcBef>
            </a:pPr>
            <a:r>
              <a:rPr dirty="0" sz="3600" spc="-120">
                <a:solidFill>
                  <a:srgbClr val="0D2841"/>
                </a:solidFill>
                <a:latin typeface="Arial"/>
                <a:cs typeface="Arial"/>
              </a:rPr>
              <a:t>Implementation </a:t>
            </a:r>
            <a:r>
              <a:rPr dirty="0" sz="3600" spc="-45">
                <a:solidFill>
                  <a:srgbClr val="0D2841"/>
                </a:solidFill>
                <a:latin typeface="Arial"/>
                <a:cs typeface="Arial"/>
              </a:rPr>
              <a:t>approach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2634" y="52959"/>
            <a:ext cx="5928995" cy="6805295"/>
            <a:chOff x="2634" y="52959"/>
            <a:chExt cx="5928995" cy="6805295"/>
          </a:xfrm>
        </p:grpSpPr>
        <p:sp>
          <p:nvSpPr>
            <p:cNvPr id="4" name="object 4" descr=""/>
            <p:cNvSpPr/>
            <p:nvPr/>
          </p:nvSpPr>
          <p:spPr>
            <a:xfrm>
              <a:off x="325965" y="3089249"/>
              <a:ext cx="806450" cy="1046480"/>
            </a:xfrm>
            <a:custGeom>
              <a:avLst/>
              <a:gdLst/>
              <a:ahLst/>
              <a:cxnLst/>
              <a:rect l="l" t="t" r="r" b="b"/>
              <a:pathLst>
                <a:path w="806450" h="1046479">
                  <a:moveTo>
                    <a:pt x="428379" y="944944"/>
                  </a:moveTo>
                  <a:lnTo>
                    <a:pt x="377982" y="944944"/>
                  </a:lnTo>
                  <a:lnTo>
                    <a:pt x="377982" y="1046404"/>
                  </a:lnTo>
                  <a:lnTo>
                    <a:pt x="428379" y="1046404"/>
                  </a:lnTo>
                  <a:lnTo>
                    <a:pt x="428379" y="944944"/>
                  </a:lnTo>
                  <a:close/>
                </a:path>
                <a:path w="806450" h="1046479">
                  <a:moveTo>
                    <a:pt x="806362" y="944944"/>
                  </a:moveTo>
                  <a:lnTo>
                    <a:pt x="667768" y="944944"/>
                  </a:lnTo>
                  <a:lnTo>
                    <a:pt x="667768" y="1026916"/>
                  </a:lnTo>
                  <a:lnTo>
                    <a:pt x="708909" y="1018452"/>
                  </a:lnTo>
                  <a:lnTo>
                    <a:pt x="744624" y="1008480"/>
                  </a:lnTo>
                  <a:lnTo>
                    <a:pt x="774040" y="996997"/>
                  </a:lnTo>
                  <a:lnTo>
                    <a:pt x="796282" y="984003"/>
                  </a:lnTo>
                  <a:lnTo>
                    <a:pt x="806362" y="976443"/>
                  </a:lnTo>
                  <a:lnTo>
                    <a:pt x="806362" y="944944"/>
                  </a:lnTo>
                  <a:close/>
                </a:path>
                <a:path w="806450" h="1046479">
                  <a:moveTo>
                    <a:pt x="251988" y="264554"/>
                  </a:moveTo>
                  <a:lnTo>
                    <a:pt x="201674" y="264554"/>
                  </a:lnTo>
                  <a:lnTo>
                    <a:pt x="201674" y="352752"/>
                  </a:lnTo>
                  <a:lnTo>
                    <a:pt x="206779" y="397737"/>
                  </a:lnTo>
                  <a:lnTo>
                    <a:pt x="221577" y="439943"/>
                  </a:lnTo>
                  <a:lnTo>
                    <a:pt x="243386" y="474778"/>
                  </a:lnTo>
                  <a:lnTo>
                    <a:pt x="245335" y="477842"/>
                  </a:lnTo>
                  <a:lnTo>
                    <a:pt x="271340" y="503950"/>
                  </a:lnTo>
                  <a:lnTo>
                    <a:pt x="277176" y="509904"/>
                  </a:lnTo>
                  <a:lnTo>
                    <a:pt x="274055" y="550464"/>
                  </a:lnTo>
                  <a:lnTo>
                    <a:pt x="191311" y="583686"/>
                  </a:lnTo>
                  <a:lnTo>
                    <a:pt x="153066" y="598374"/>
                  </a:lnTo>
                  <a:lnTo>
                    <a:pt x="116226" y="616146"/>
                  </a:lnTo>
                  <a:lnTo>
                    <a:pt x="80982" y="636903"/>
                  </a:lnTo>
                  <a:lnTo>
                    <a:pt x="47520" y="660545"/>
                  </a:lnTo>
                  <a:lnTo>
                    <a:pt x="12952" y="702859"/>
                  </a:lnTo>
                  <a:lnTo>
                    <a:pt x="67" y="755421"/>
                  </a:lnTo>
                  <a:lnTo>
                    <a:pt x="0" y="977325"/>
                  </a:lnTo>
                  <a:lnTo>
                    <a:pt x="11213" y="984812"/>
                  </a:lnTo>
                  <a:lnTo>
                    <a:pt x="34295" y="997200"/>
                  </a:lnTo>
                  <a:lnTo>
                    <a:pt x="63741" y="1008192"/>
                  </a:lnTo>
                  <a:lnTo>
                    <a:pt x="98768" y="1017794"/>
                  </a:lnTo>
                  <a:lnTo>
                    <a:pt x="138593" y="1026013"/>
                  </a:lnTo>
                  <a:lnTo>
                    <a:pt x="138593" y="944944"/>
                  </a:lnTo>
                  <a:lnTo>
                    <a:pt x="806362" y="944944"/>
                  </a:lnTo>
                  <a:lnTo>
                    <a:pt x="806362" y="894544"/>
                  </a:lnTo>
                  <a:lnTo>
                    <a:pt x="142604" y="894544"/>
                  </a:lnTo>
                  <a:lnTo>
                    <a:pt x="182145" y="642265"/>
                  </a:lnTo>
                  <a:lnTo>
                    <a:pt x="288991" y="598795"/>
                  </a:lnTo>
                  <a:lnTo>
                    <a:pt x="289738" y="598374"/>
                  </a:lnTo>
                  <a:lnTo>
                    <a:pt x="290471" y="598008"/>
                  </a:lnTo>
                  <a:lnTo>
                    <a:pt x="334179" y="598008"/>
                  </a:lnTo>
                  <a:lnTo>
                    <a:pt x="328281" y="596929"/>
                  </a:lnTo>
                  <a:lnTo>
                    <a:pt x="328112" y="596929"/>
                  </a:lnTo>
                  <a:lnTo>
                    <a:pt x="303194" y="590374"/>
                  </a:lnTo>
                  <a:lnTo>
                    <a:pt x="313494" y="580347"/>
                  </a:lnTo>
                  <a:lnTo>
                    <a:pt x="321085" y="568510"/>
                  </a:lnTo>
                  <a:lnTo>
                    <a:pt x="325914" y="555089"/>
                  </a:lnTo>
                  <a:lnTo>
                    <a:pt x="327584" y="540742"/>
                  </a:lnTo>
                  <a:lnTo>
                    <a:pt x="327584" y="539482"/>
                  </a:lnTo>
                  <a:lnTo>
                    <a:pt x="529200" y="539482"/>
                  </a:lnTo>
                  <a:lnTo>
                    <a:pt x="529175" y="509904"/>
                  </a:lnTo>
                  <a:lnTo>
                    <a:pt x="535110" y="503950"/>
                  </a:lnTo>
                  <a:lnTo>
                    <a:pt x="403181" y="503950"/>
                  </a:lnTo>
                  <a:lnTo>
                    <a:pt x="355395" y="496242"/>
                  </a:lnTo>
                  <a:lnTo>
                    <a:pt x="313892" y="474778"/>
                  </a:lnTo>
                  <a:lnTo>
                    <a:pt x="281162" y="442048"/>
                  </a:lnTo>
                  <a:lnTo>
                    <a:pt x="259696" y="400543"/>
                  </a:lnTo>
                  <a:lnTo>
                    <a:pt x="251988" y="352752"/>
                  </a:lnTo>
                  <a:lnTo>
                    <a:pt x="251988" y="264554"/>
                  </a:lnTo>
                  <a:close/>
                </a:path>
                <a:path w="806450" h="1046479">
                  <a:moveTo>
                    <a:pt x="334179" y="598008"/>
                  </a:moveTo>
                  <a:lnTo>
                    <a:pt x="290631" y="598008"/>
                  </a:lnTo>
                  <a:lnTo>
                    <a:pt x="378045" y="806346"/>
                  </a:lnTo>
                  <a:lnTo>
                    <a:pt x="377982" y="894544"/>
                  </a:lnTo>
                  <a:lnTo>
                    <a:pt x="428379" y="894544"/>
                  </a:lnTo>
                  <a:lnTo>
                    <a:pt x="428379" y="806346"/>
                  </a:lnTo>
                  <a:lnTo>
                    <a:pt x="512970" y="604749"/>
                  </a:lnTo>
                  <a:lnTo>
                    <a:pt x="403181" y="604749"/>
                  </a:lnTo>
                  <a:lnTo>
                    <a:pt x="378797" y="604058"/>
                  </a:lnTo>
                  <a:lnTo>
                    <a:pt x="378090" y="604058"/>
                  </a:lnTo>
                  <a:lnTo>
                    <a:pt x="353227" y="601446"/>
                  </a:lnTo>
                  <a:lnTo>
                    <a:pt x="352977" y="601446"/>
                  </a:lnTo>
                  <a:lnTo>
                    <a:pt x="334179" y="598008"/>
                  </a:lnTo>
                  <a:close/>
                </a:path>
                <a:path w="806450" h="1046479">
                  <a:moveTo>
                    <a:pt x="652317" y="598008"/>
                  </a:moveTo>
                  <a:lnTo>
                    <a:pt x="515798" y="598008"/>
                  </a:lnTo>
                  <a:lnTo>
                    <a:pt x="516574" y="598374"/>
                  </a:lnTo>
                  <a:lnTo>
                    <a:pt x="517226" y="598795"/>
                  </a:lnTo>
                  <a:lnTo>
                    <a:pt x="625088" y="641950"/>
                  </a:lnTo>
                  <a:lnTo>
                    <a:pt x="663988" y="894544"/>
                  </a:lnTo>
                  <a:lnTo>
                    <a:pt x="806362" y="894544"/>
                  </a:lnTo>
                  <a:lnTo>
                    <a:pt x="806362" y="755421"/>
                  </a:lnTo>
                  <a:lnTo>
                    <a:pt x="802860" y="728516"/>
                  </a:lnTo>
                  <a:lnTo>
                    <a:pt x="802826" y="728252"/>
                  </a:lnTo>
                  <a:lnTo>
                    <a:pt x="778863" y="680063"/>
                  </a:lnTo>
                  <a:lnTo>
                    <a:pt x="725892" y="637188"/>
                  </a:lnTo>
                  <a:lnTo>
                    <a:pt x="690670" y="616405"/>
                  </a:lnTo>
                  <a:lnTo>
                    <a:pt x="654258" y="598795"/>
                  </a:lnTo>
                  <a:lnTo>
                    <a:pt x="653266" y="598374"/>
                  </a:lnTo>
                  <a:lnTo>
                    <a:pt x="652317" y="598008"/>
                  </a:lnTo>
                  <a:close/>
                </a:path>
                <a:path w="806450" h="1046479">
                  <a:moveTo>
                    <a:pt x="529200" y="539482"/>
                  </a:moveTo>
                  <a:lnTo>
                    <a:pt x="478840" y="539482"/>
                  </a:lnTo>
                  <a:lnTo>
                    <a:pt x="478840" y="540742"/>
                  </a:lnTo>
                  <a:lnTo>
                    <a:pt x="480409" y="554342"/>
                  </a:lnTo>
                  <a:lnTo>
                    <a:pt x="480495" y="555089"/>
                  </a:lnTo>
                  <a:lnTo>
                    <a:pt x="485312" y="568510"/>
                  </a:lnTo>
                  <a:lnTo>
                    <a:pt x="492946" y="580347"/>
                  </a:lnTo>
                  <a:lnTo>
                    <a:pt x="493039" y="580492"/>
                  </a:lnTo>
                  <a:lnTo>
                    <a:pt x="453845" y="601446"/>
                  </a:lnTo>
                  <a:lnTo>
                    <a:pt x="403181" y="604749"/>
                  </a:lnTo>
                  <a:lnTo>
                    <a:pt x="512970" y="604749"/>
                  </a:lnTo>
                  <a:lnTo>
                    <a:pt x="515798" y="598008"/>
                  </a:lnTo>
                  <a:lnTo>
                    <a:pt x="652317" y="598008"/>
                  </a:lnTo>
                  <a:lnTo>
                    <a:pt x="615628" y="583875"/>
                  </a:lnTo>
                  <a:lnTo>
                    <a:pt x="532314" y="550464"/>
                  </a:lnTo>
                  <a:lnTo>
                    <a:pt x="529206" y="545866"/>
                  </a:lnTo>
                  <a:lnTo>
                    <a:pt x="529200" y="539482"/>
                  </a:lnTo>
                  <a:close/>
                </a:path>
                <a:path w="806450" h="1046479">
                  <a:moveTo>
                    <a:pt x="478840" y="539482"/>
                  </a:moveTo>
                  <a:lnTo>
                    <a:pt x="327584" y="539482"/>
                  </a:lnTo>
                  <a:lnTo>
                    <a:pt x="364853" y="550627"/>
                  </a:lnTo>
                  <a:lnTo>
                    <a:pt x="403216" y="554342"/>
                  </a:lnTo>
                  <a:lnTo>
                    <a:pt x="441577" y="550627"/>
                  </a:lnTo>
                  <a:lnTo>
                    <a:pt x="478840" y="539482"/>
                  </a:lnTo>
                  <a:close/>
                </a:path>
                <a:path w="806450" h="1046479">
                  <a:moveTo>
                    <a:pt x="604771" y="264554"/>
                  </a:moveTo>
                  <a:lnTo>
                    <a:pt x="554373" y="264554"/>
                  </a:lnTo>
                  <a:lnTo>
                    <a:pt x="554373" y="352752"/>
                  </a:lnTo>
                  <a:lnTo>
                    <a:pt x="546666" y="400543"/>
                  </a:lnTo>
                  <a:lnTo>
                    <a:pt x="525202" y="442048"/>
                  </a:lnTo>
                  <a:lnTo>
                    <a:pt x="492474" y="474778"/>
                  </a:lnTo>
                  <a:lnTo>
                    <a:pt x="450970" y="496242"/>
                  </a:lnTo>
                  <a:lnTo>
                    <a:pt x="403181" y="503950"/>
                  </a:lnTo>
                  <a:lnTo>
                    <a:pt x="535110" y="503950"/>
                  </a:lnTo>
                  <a:lnTo>
                    <a:pt x="561139" y="477842"/>
                  </a:lnTo>
                  <a:lnTo>
                    <a:pt x="584884" y="439943"/>
                  </a:lnTo>
                  <a:lnTo>
                    <a:pt x="599673" y="397737"/>
                  </a:lnTo>
                  <a:lnTo>
                    <a:pt x="604771" y="352752"/>
                  </a:lnTo>
                  <a:lnTo>
                    <a:pt x="604771" y="264554"/>
                  </a:lnTo>
                  <a:close/>
                </a:path>
                <a:path w="806450" h="1046479">
                  <a:moveTo>
                    <a:pt x="617370" y="214154"/>
                  </a:moveTo>
                  <a:lnTo>
                    <a:pt x="189075" y="214154"/>
                  </a:lnTo>
                  <a:lnTo>
                    <a:pt x="163876" y="239354"/>
                  </a:lnTo>
                  <a:lnTo>
                    <a:pt x="165855" y="249165"/>
                  </a:lnTo>
                  <a:lnTo>
                    <a:pt x="171254" y="257175"/>
                  </a:lnTo>
                  <a:lnTo>
                    <a:pt x="179264" y="262574"/>
                  </a:lnTo>
                  <a:lnTo>
                    <a:pt x="189075" y="264554"/>
                  </a:lnTo>
                  <a:lnTo>
                    <a:pt x="617370" y="264554"/>
                  </a:lnTo>
                  <a:lnTo>
                    <a:pt x="627181" y="262574"/>
                  </a:lnTo>
                  <a:lnTo>
                    <a:pt x="635191" y="257175"/>
                  </a:lnTo>
                  <a:lnTo>
                    <a:pt x="640590" y="249165"/>
                  </a:lnTo>
                  <a:lnTo>
                    <a:pt x="642569" y="239354"/>
                  </a:lnTo>
                  <a:lnTo>
                    <a:pt x="640590" y="229547"/>
                  </a:lnTo>
                  <a:lnTo>
                    <a:pt x="635191" y="221537"/>
                  </a:lnTo>
                  <a:lnTo>
                    <a:pt x="627181" y="216135"/>
                  </a:lnTo>
                  <a:lnTo>
                    <a:pt x="617370" y="214154"/>
                  </a:lnTo>
                  <a:close/>
                </a:path>
                <a:path w="806450" h="1046479">
                  <a:moveTo>
                    <a:pt x="308139" y="49244"/>
                  </a:moveTo>
                  <a:lnTo>
                    <a:pt x="266306" y="79135"/>
                  </a:lnTo>
                  <a:lnTo>
                    <a:pt x="233830" y="117969"/>
                  </a:lnTo>
                  <a:lnTo>
                    <a:pt x="212050" y="163668"/>
                  </a:lnTo>
                  <a:lnTo>
                    <a:pt x="202304" y="214154"/>
                  </a:lnTo>
                  <a:lnTo>
                    <a:pt x="604771" y="214154"/>
                  </a:lnTo>
                  <a:lnTo>
                    <a:pt x="595026" y="163668"/>
                  </a:lnTo>
                  <a:lnTo>
                    <a:pt x="583144" y="138734"/>
                  </a:lnTo>
                  <a:lnTo>
                    <a:pt x="334335" y="138734"/>
                  </a:lnTo>
                  <a:lnTo>
                    <a:pt x="329085" y="134744"/>
                  </a:lnTo>
                  <a:lnTo>
                    <a:pt x="308139" y="49244"/>
                  </a:lnTo>
                  <a:close/>
                </a:path>
                <a:path w="806450" h="1046479">
                  <a:moveTo>
                    <a:pt x="466178" y="138555"/>
                  </a:moveTo>
                  <a:lnTo>
                    <a:pt x="340267" y="138555"/>
                  </a:lnTo>
                  <a:lnTo>
                    <a:pt x="334335" y="138734"/>
                  </a:lnTo>
                  <a:lnTo>
                    <a:pt x="472110" y="138734"/>
                  </a:lnTo>
                  <a:lnTo>
                    <a:pt x="466178" y="138555"/>
                  </a:lnTo>
                  <a:close/>
                </a:path>
                <a:path w="806450" h="1046479">
                  <a:moveTo>
                    <a:pt x="498936" y="49244"/>
                  </a:moveTo>
                  <a:lnTo>
                    <a:pt x="478777" y="128980"/>
                  </a:lnTo>
                  <a:lnTo>
                    <a:pt x="477360" y="134744"/>
                  </a:lnTo>
                  <a:lnTo>
                    <a:pt x="472110" y="138734"/>
                  </a:lnTo>
                  <a:lnTo>
                    <a:pt x="583144" y="138734"/>
                  </a:lnTo>
                  <a:lnTo>
                    <a:pt x="573249" y="117969"/>
                  </a:lnTo>
                  <a:lnTo>
                    <a:pt x="540774" y="79135"/>
                  </a:lnTo>
                  <a:lnTo>
                    <a:pt x="498936" y="49244"/>
                  </a:lnTo>
                  <a:close/>
                </a:path>
                <a:path w="806450" h="1046479">
                  <a:moveTo>
                    <a:pt x="441063" y="0"/>
                  </a:moveTo>
                  <a:lnTo>
                    <a:pt x="365466" y="0"/>
                  </a:lnTo>
                  <a:lnTo>
                    <a:pt x="328928" y="28559"/>
                  </a:lnTo>
                  <a:lnTo>
                    <a:pt x="352867" y="122932"/>
                  </a:lnTo>
                  <a:lnTo>
                    <a:pt x="354694" y="129641"/>
                  </a:lnTo>
                  <a:lnTo>
                    <a:pt x="350746" y="136550"/>
                  </a:lnTo>
                  <a:lnTo>
                    <a:pt x="344047" y="138398"/>
                  </a:lnTo>
                  <a:lnTo>
                    <a:pt x="343291" y="138555"/>
                  </a:lnTo>
                  <a:lnTo>
                    <a:pt x="463154" y="138555"/>
                  </a:lnTo>
                  <a:lnTo>
                    <a:pt x="456350" y="137138"/>
                  </a:lnTo>
                  <a:lnTo>
                    <a:pt x="451982" y="130460"/>
                  </a:lnTo>
                  <a:lnTo>
                    <a:pt x="453410" y="123646"/>
                  </a:lnTo>
                  <a:lnTo>
                    <a:pt x="453515" y="123173"/>
                  </a:lnTo>
                  <a:lnTo>
                    <a:pt x="477517" y="28559"/>
                  </a:lnTo>
                  <a:lnTo>
                    <a:pt x="472475" y="17054"/>
                  </a:lnTo>
                  <a:lnTo>
                    <a:pt x="464184" y="8019"/>
                  </a:lnTo>
                  <a:lnTo>
                    <a:pt x="453446" y="2114"/>
                  </a:lnTo>
                  <a:lnTo>
                    <a:pt x="441063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25965" y="3089249"/>
              <a:ext cx="806450" cy="1047115"/>
            </a:xfrm>
            <a:custGeom>
              <a:avLst/>
              <a:gdLst/>
              <a:ahLst/>
              <a:cxnLst/>
              <a:rect l="l" t="t" r="r" b="b"/>
              <a:pathLst>
                <a:path w="806450" h="1047114">
                  <a:moveTo>
                    <a:pt x="191311" y="583686"/>
                  </a:moveTo>
                  <a:lnTo>
                    <a:pt x="153066" y="598374"/>
                  </a:lnTo>
                  <a:lnTo>
                    <a:pt x="116226" y="616146"/>
                  </a:lnTo>
                  <a:lnTo>
                    <a:pt x="80982" y="636903"/>
                  </a:lnTo>
                  <a:lnTo>
                    <a:pt x="47520" y="660545"/>
                  </a:lnTo>
                  <a:lnTo>
                    <a:pt x="12952" y="702859"/>
                  </a:lnTo>
                  <a:lnTo>
                    <a:pt x="0" y="755946"/>
                  </a:lnTo>
                  <a:lnTo>
                    <a:pt x="0" y="977325"/>
                  </a:lnTo>
                  <a:lnTo>
                    <a:pt x="34295" y="997200"/>
                  </a:lnTo>
                  <a:lnTo>
                    <a:pt x="98768" y="1017794"/>
                  </a:lnTo>
                  <a:lnTo>
                    <a:pt x="138593" y="1026013"/>
                  </a:lnTo>
                  <a:lnTo>
                    <a:pt x="138593" y="944944"/>
                  </a:lnTo>
                  <a:lnTo>
                    <a:pt x="377982" y="944944"/>
                  </a:lnTo>
                  <a:lnTo>
                    <a:pt x="377982" y="1046341"/>
                  </a:lnTo>
                  <a:lnTo>
                    <a:pt x="413922" y="1046561"/>
                  </a:lnTo>
                  <a:lnTo>
                    <a:pt x="421156" y="1046477"/>
                  </a:lnTo>
                  <a:lnTo>
                    <a:pt x="428379" y="1046404"/>
                  </a:lnTo>
                  <a:lnTo>
                    <a:pt x="428379" y="944944"/>
                  </a:lnTo>
                  <a:lnTo>
                    <a:pt x="667768" y="944944"/>
                  </a:lnTo>
                  <a:lnTo>
                    <a:pt x="667768" y="1026916"/>
                  </a:lnTo>
                  <a:lnTo>
                    <a:pt x="708909" y="1018452"/>
                  </a:lnTo>
                  <a:lnTo>
                    <a:pt x="744624" y="1008480"/>
                  </a:lnTo>
                  <a:lnTo>
                    <a:pt x="774040" y="996997"/>
                  </a:lnTo>
                  <a:lnTo>
                    <a:pt x="796282" y="984003"/>
                  </a:lnTo>
                  <a:lnTo>
                    <a:pt x="806362" y="976443"/>
                  </a:lnTo>
                  <a:lnTo>
                    <a:pt x="806362" y="755421"/>
                  </a:lnTo>
                  <a:lnTo>
                    <a:pt x="793510" y="702832"/>
                  </a:lnTo>
                  <a:lnTo>
                    <a:pt x="759334" y="660849"/>
                  </a:lnTo>
                  <a:lnTo>
                    <a:pt x="725892" y="637188"/>
                  </a:lnTo>
                  <a:lnTo>
                    <a:pt x="690670" y="616405"/>
                  </a:lnTo>
                  <a:lnTo>
                    <a:pt x="653854" y="598600"/>
                  </a:lnTo>
                  <a:lnTo>
                    <a:pt x="615628" y="583875"/>
                  </a:lnTo>
                  <a:lnTo>
                    <a:pt x="537070" y="552375"/>
                  </a:lnTo>
                  <a:lnTo>
                    <a:pt x="532314" y="550464"/>
                  </a:lnTo>
                  <a:lnTo>
                    <a:pt x="529206" y="545866"/>
                  </a:lnTo>
                  <a:lnTo>
                    <a:pt x="529175" y="540742"/>
                  </a:lnTo>
                  <a:lnTo>
                    <a:pt x="529175" y="509904"/>
                  </a:lnTo>
                  <a:lnTo>
                    <a:pt x="561139" y="477842"/>
                  </a:lnTo>
                  <a:lnTo>
                    <a:pt x="584884" y="439943"/>
                  </a:lnTo>
                  <a:lnTo>
                    <a:pt x="599673" y="397737"/>
                  </a:lnTo>
                  <a:lnTo>
                    <a:pt x="604771" y="352752"/>
                  </a:lnTo>
                  <a:lnTo>
                    <a:pt x="604771" y="264554"/>
                  </a:lnTo>
                  <a:lnTo>
                    <a:pt x="617370" y="264554"/>
                  </a:lnTo>
                  <a:lnTo>
                    <a:pt x="627181" y="262574"/>
                  </a:lnTo>
                  <a:lnTo>
                    <a:pt x="635191" y="257175"/>
                  </a:lnTo>
                  <a:lnTo>
                    <a:pt x="640590" y="249165"/>
                  </a:lnTo>
                  <a:lnTo>
                    <a:pt x="642569" y="239354"/>
                  </a:lnTo>
                  <a:lnTo>
                    <a:pt x="640590" y="229547"/>
                  </a:lnTo>
                  <a:lnTo>
                    <a:pt x="635191" y="221537"/>
                  </a:lnTo>
                  <a:lnTo>
                    <a:pt x="627181" y="216135"/>
                  </a:lnTo>
                  <a:lnTo>
                    <a:pt x="617370" y="214154"/>
                  </a:lnTo>
                  <a:lnTo>
                    <a:pt x="604771" y="214154"/>
                  </a:lnTo>
                  <a:lnTo>
                    <a:pt x="595026" y="163668"/>
                  </a:lnTo>
                  <a:lnTo>
                    <a:pt x="573249" y="117969"/>
                  </a:lnTo>
                  <a:lnTo>
                    <a:pt x="540774" y="79135"/>
                  </a:lnTo>
                  <a:lnTo>
                    <a:pt x="498936" y="49244"/>
                  </a:lnTo>
                  <a:lnTo>
                    <a:pt x="478777" y="128980"/>
                  </a:lnTo>
                  <a:lnTo>
                    <a:pt x="477360" y="134744"/>
                  </a:lnTo>
                  <a:lnTo>
                    <a:pt x="472110" y="138734"/>
                  </a:lnTo>
                  <a:lnTo>
                    <a:pt x="466178" y="138555"/>
                  </a:lnTo>
                  <a:lnTo>
                    <a:pt x="463154" y="138555"/>
                  </a:lnTo>
                  <a:lnTo>
                    <a:pt x="456350" y="137138"/>
                  </a:lnTo>
                  <a:lnTo>
                    <a:pt x="451982" y="130460"/>
                  </a:lnTo>
                  <a:lnTo>
                    <a:pt x="453410" y="123646"/>
                  </a:lnTo>
                  <a:lnTo>
                    <a:pt x="453410" y="123404"/>
                  </a:lnTo>
                  <a:lnTo>
                    <a:pt x="453515" y="123173"/>
                  </a:lnTo>
                  <a:lnTo>
                    <a:pt x="453578" y="122932"/>
                  </a:lnTo>
                  <a:lnTo>
                    <a:pt x="477517" y="28559"/>
                  </a:lnTo>
                  <a:lnTo>
                    <a:pt x="472475" y="17054"/>
                  </a:lnTo>
                  <a:lnTo>
                    <a:pt x="464184" y="8019"/>
                  </a:lnTo>
                  <a:lnTo>
                    <a:pt x="453446" y="2114"/>
                  </a:lnTo>
                  <a:lnTo>
                    <a:pt x="441063" y="0"/>
                  </a:lnTo>
                  <a:lnTo>
                    <a:pt x="365466" y="0"/>
                  </a:lnTo>
                  <a:lnTo>
                    <a:pt x="353052" y="2099"/>
                  </a:lnTo>
                  <a:lnTo>
                    <a:pt x="342287" y="7979"/>
                  </a:lnTo>
                  <a:lnTo>
                    <a:pt x="333977" y="17009"/>
                  </a:lnTo>
                  <a:lnTo>
                    <a:pt x="328928" y="28559"/>
                  </a:lnTo>
                  <a:lnTo>
                    <a:pt x="352867" y="122932"/>
                  </a:lnTo>
                  <a:lnTo>
                    <a:pt x="354694" y="129641"/>
                  </a:lnTo>
                  <a:lnTo>
                    <a:pt x="350746" y="136550"/>
                  </a:lnTo>
                  <a:lnTo>
                    <a:pt x="344047" y="138398"/>
                  </a:lnTo>
                  <a:lnTo>
                    <a:pt x="343291" y="138555"/>
                  </a:lnTo>
                  <a:lnTo>
                    <a:pt x="340267" y="138555"/>
                  </a:lnTo>
                  <a:lnTo>
                    <a:pt x="334335" y="138734"/>
                  </a:lnTo>
                  <a:lnTo>
                    <a:pt x="329086" y="134744"/>
                  </a:lnTo>
                  <a:lnTo>
                    <a:pt x="327668" y="128980"/>
                  </a:lnTo>
                  <a:lnTo>
                    <a:pt x="308139" y="49244"/>
                  </a:lnTo>
                  <a:lnTo>
                    <a:pt x="266306" y="79135"/>
                  </a:lnTo>
                  <a:lnTo>
                    <a:pt x="233830" y="117969"/>
                  </a:lnTo>
                  <a:lnTo>
                    <a:pt x="212050" y="163668"/>
                  </a:lnTo>
                  <a:lnTo>
                    <a:pt x="202304" y="214154"/>
                  </a:lnTo>
                  <a:lnTo>
                    <a:pt x="189075" y="214154"/>
                  </a:lnTo>
                  <a:lnTo>
                    <a:pt x="179264" y="216135"/>
                  </a:lnTo>
                  <a:lnTo>
                    <a:pt x="171254" y="221537"/>
                  </a:lnTo>
                  <a:lnTo>
                    <a:pt x="165855" y="229547"/>
                  </a:lnTo>
                  <a:lnTo>
                    <a:pt x="163876" y="239354"/>
                  </a:lnTo>
                  <a:lnTo>
                    <a:pt x="165855" y="249165"/>
                  </a:lnTo>
                  <a:lnTo>
                    <a:pt x="171254" y="257175"/>
                  </a:lnTo>
                  <a:lnTo>
                    <a:pt x="179264" y="262574"/>
                  </a:lnTo>
                  <a:lnTo>
                    <a:pt x="189075" y="264554"/>
                  </a:lnTo>
                  <a:lnTo>
                    <a:pt x="201674" y="264554"/>
                  </a:lnTo>
                  <a:lnTo>
                    <a:pt x="201674" y="352752"/>
                  </a:lnTo>
                  <a:lnTo>
                    <a:pt x="206766" y="397701"/>
                  </a:lnTo>
                  <a:lnTo>
                    <a:pt x="221538" y="439880"/>
                  </a:lnTo>
                  <a:lnTo>
                    <a:pt x="245253" y="477759"/>
                  </a:lnTo>
                  <a:lnTo>
                    <a:pt x="277176" y="509809"/>
                  </a:lnTo>
                  <a:lnTo>
                    <a:pt x="277176" y="540742"/>
                  </a:lnTo>
                  <a:lnTo>
                    <a:pt x="277197" y="545834"/>
                  </a:lnTo>
                  <a:lnTo>
                    <a:pt x="274131" y="550433"/>
                  </a:lnTo>
                  <a:lnTo>
                    <a:pt x="269427" y="552375"/>
                  </a:lnTo>
                  <a:lnTo>
                    <a:pt x="191311" y="583686"/>
                  </a:lnTo>
                  <a:close/>
                </a:path>
                <a:path w="806450" h="1047114">
                  <a:moveTo>
                    <a:pt x="251988" y="352752"/>
                  </a:moveTo>
                  <a:lnTo>
                    <a:pt x="251988" y="264554"/>
                  </a:lnTo>
                  <a:lnTo>
                    <a:pt x="554373" y="264554"/>
                  </a:lnTo>
                  <a:lnTo>
                    <a:pt x="554373" y="352752"/>
                  </a:lnTo>
                  <a:lnTo>
                    <a:pt x="546666" y="400543"/>
                  </a:lnTo>
                  <a:lnTo>
                    <a:pt x="525202" y="442048"/>
                  </a:lnTo>
                  <a:lnTo>
                    <a:pt x="492474" y="474778"/>
                  </a:lnTo>
                  <a:lnTo>
                    <a:pt x="450970" y="496242"/>
                  </a:lnTo>
                  <a:lnTo>
                    <a:pt x="403181" y="503950"/>
                  </a:lnTo>
                  <a:lnTo>
                    <a:pt x="355396" y="496242"/>
                  </a:lnTo>
                  <a:lnTo>
                    <a:pt x="313892" y="474778"/>
                  </a:lnTo>
                  <a:lnTo>
                    <a:pt x="281162" y="442048"/>
                  </a:lnTo>
                  <a:lnTo>
                    <a:pt x="259696" y="400543"/>
                  </a:lnTo>
                  <a:lnTo>
                    <a:pt x="251988" y="352752"/>
                  </a:lnTo>
                  <a:close/>
                </a:path>
                <a:path w="806450" h="1047114">
                  <a:moveTo>
                    <a:pt x="377982" y="894544"/>
                  </a:moveTo>
                  <a:lnTo>
                    <a:pt x="142604" y="894544"/>
                  </a:lnTo>
                  <a:lnTo>
                    <a:pt x="182145" y="642265"/>
                  </a:lnTo>
                  <a:lnTo>
                    <a:pt x="288442" y="599026"/>
                  </a:lnTo>
                  <a:lnTo>
                    <a:pt x="289198" y="598711"/>
                  </a:lnTo>
                  <a:lnTo>
                    <a:pt x="289870" y="598291"/>
                  </a:lnTo>
                  <a:lnTo>
                    <a:pt x="290605" y="597945"/>
                  </a:lnTo>
                  <a:lnTo>
                    <a:pt x="378045" y="806346"/>
                  </a:lnTo>
                  <a:lnTo>
                    <a:pt x="377982" y="894544"/>
                  </a:lnTo>
                  <a:close/>
                </a:path>
              </a:pathLst>
            </a:custGeom>
            <a:ln w="1469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1810" y="3621381"/>
              <a:ext cx="214935" cy="79966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754345" y="3687257"/>
              <a:ext cx="236220" cy="296545"/>
            </a:xfrm>
            <a:custGeom>
              <a:avLst/>
              <a:gdLst/>
              <a:ahLst/>
              <a:cxnLst/>
              <a:rect l="l" t="t" r="r" b="b"/>
              <a:pathLst>
                <a:path w="236219" h="296545">
                  <a:moveTo>
                    <a:pt x="0" y="296536"/>
                  </a:moveTo>
                  <a:lnTo>
                    <a:pt x="0" y="208337"/>
                  </a:lnTo>
                  <a:lnTo>
                    <a:pt x="87418" y="0"/>
                  </a:lnTo>
                  <a:lnTo>
                    <a:pt x="88164" y="346"/>
                  </a:lnTo>
                  <a:lnTo>
                    <a:pt x="88846" y="787"/>
                  </a:lnTo>
                  <a:lnTo>
                    <a:pt x="89613" y="1102"/>
                  </a:lnTo>
                  <a:lnTo>
                    <a:pt x="196708" y="43941"/>
                  </a:lnTo>
                  <a:lnTo>
                    <a:pt x="235608" y="296536"/>
                  </a:lnTo>
                  <a:lnTo>
                    <a:pt x="0" y="296536"/>
                  </a:lnTo>
                  <a:close/>
                </a:path>
              </a:pathLst>
            </a:custGeom>
            <a:ln w="1469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4" y="52959"/>
              <a:ext cx="5928644" cy="6805041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6170167" y="1174242"/>
            <a:ext cx="5195570" cy="4333240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805"/>
              </a:spcBef>
              <a:buChar char="•"/>
              <a:tabLst>
                <a:tab pos="240029" algn="l"/>
              </a:tabLst>
            </a:pPr>
            <a:r>
              <a:rPr dirty="0" sz="2400" spc="-85">
                <a:solidFill>
                  <a:srgbClr val="0D2841"/>
                </a:solidFill>
                <a:latin typeface="Arial"/>
                <a:cs typeface="Arial"/>
              </a:rPr>
              <a:t>Zycus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0D2841"/>
                </a:solidFill>
                <a:latin typeface="Arial"/>
                <a:cs typeface="Arial"/>
              </a:rPr>
              <a:t>led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710"/>
              </a:spcBef>
              <a:buChar char="•"/>
              <a:tabLst>
                <a:tab pos="240029" algn="l"/>
              </a:tabLst>
            </a:pPr>
            <a:r>
              <a:rPr dirty="0" sz="2400" spc="-35">
                <a:solidFill>
                  <a:srgbClr val="0D2841"/>
                </a:solidFill>
                <a:latin typeface="Arial"/>
                <a:cs typeface="Arial"/>
              </a:rPr>
              <a:t>Offshore</a:t>
            </a:r>
            <a:r>
              <a:rPr dirty="0" sz="2400" spc="-10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implementation</a:t>
            </a:r>
            <a:r>
              <a:rPr dirty="0" sz="2400" spc="-11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team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(India)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720"/>
              </a:spcBef>
              <a:buChar char="•"/>
              <a:tabLst>
                <a:tab pos="240029" algn="l"/>
              </a:tabLst>
            </a:pPr>
            <a:r>
              <a:rPr dirty="0" sz="2400" spc="-40">
                <a:solidFill>
                  <a:srgbClr val="0D2841"/>
                </a:solidFill>
                <a:latin typeface="Arial"/>
                <a:cs typeface="Arial"/>
              </a:rPr>
              <a:t>No</a:t>
            </a:r>
            <a:r>
              <a:rPr dirty="0" sz="2400" spc="-12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backfill</a:t>
            </a:r>
            <a:r>
              <a:rPr dirty="0" sz="2400" spc="-11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for</a:t>
            </a:r>
            <a:r>
              <a:rPr dirty="0" sz="2400" spc="-114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40">
                <a:solidFill>
                  <a:srgbClr val="0D2841"/>
                </a:solidFill>
                <a:latin typeface="Arial"/>
                <a:cs typeface="Arial"/>
              </a:rPr>
              <a:t>deployed</a:t>
            </a:r>
            <a:r>
              <a:rPr dirty="0" sz="2400" spc="-8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resources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710"/>
              </a:spcBef>
              <a:buChar char="•"/>
              <a:tabLst>
                <a:tab pos="240029" algn="l"/>
              </a:tabLst>
            </a:pPr>
            <a:r>
              <a:rPr dirty="0" sz="2400" spc="-55">
                <a:solidFill>
                  <a:srgbClr val="0D2841"/>
                </a:solidFill>
                <a:latin typeface="Arial"/>
                <a:cs typeface="Arial"/>
              </a:rPr>
              <a:t>Kicked-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off</a:t>
            </a:r>
            <a:r>
              <a:rPr dirty="0" sz="2400" spc="-10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with</a:t>
            </a:r>
            <a:r>
              <a:rPr dirty="0" sz="2400" spc="-11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35">
                <a:solidFill>
                  <a:srgbClr val="0D2841"/>
                </a:solidFill>
                <a:latin typeface="Arial"/>
                <a:cs typeface="Arial"/>
              </a:rPr>
              <a:t>6-</a:t>
            </a:r>
            <a:r>
              <a:rPr dirty="0" sz="2400" spc="-70">
                <a:solidFill>
                  <a:srgbClr val="0D2841"/>
                </a:solidFill>
                <a:latin typeface="Arial"/>
                <a:cs typeface="Arial"/>
              </a:rPr>
              <a:t>week</a:t>
            </a:r>
            <a:r>
              <a:rPr dirty="0" sz="2400" spc="-10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50">
                <a:solidFill>
                  <a:srgbClr val="0D2841"/>
                </a:solidFill>
                <a:latin typeface="Arial"/>
                <a:cs typeface="Arial"/>
              </a:rPr>
              <a:t>iSource</a:t>
            </a:r>
            <a:r>
              <a:rPr dirty="0" sz="2400" spc="-9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sprint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710"/>
              </a:spcBef>
              <a:buChar char="•"/>
              <a:tabLst>
                <a:tab pos="240029" algn="l"/>
              </a:tabLst>
            </a:pP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Vanilla</a:t>
            </a:r>
            <a:endParaRPr sz="2400">
              <a:latin typeface="Arial"/>
              <a:cs typeface="Arial"/>
            </a:endParaRPr>
          </a:p>
          <a:p>
            <a:pPr algn="just" marL="240029" marR="2124710" indent="-227329">
              <a:lnSpc>
                <a:spcPts val="2590"/>
              </a:lnSpc>
              <a:spcBef>
                <a:spcPts val="1045"/>
              </a:spcBef>
              <a:buChar char="•"/>
              <a:tabLst>
                <a:tab pos="241300" algn="l"/>
              </a:tabLst>
            </a:pPr>
            <a:r>
              <a:rPr dirty="0" sz="2400" spc="-110">
                <a:solidFill>
                  <a:srgbClr val="0D2841"/>
                </a:solidFill>
                <a:latin typeface="Arial"/>
                <a:cs typeface="Arial"/>
              </a:rPr>
              <a:t>Change</a:t>
            </a:r>
            <a:r>
              <a:rPr dirty="0" sz="2400" spc="-30">
                <a:solidFill>
                  <a:srgbClr val="0D2841"/>
                </a:solidFill>
                <a:latin typeface="Arial"/>
                <a:cs typeface="Arial"/>
              </a:rPr>
              <a:t> management </a:t>
            </a:r>
            <a:r>
              <a:rPr dirty="0" sz="2400" spc="-30">
                <a:solidFill>
                  <a:srgbClr val="0D2841"/>
                </a:solidFill>
                <a:latin typeface="Arial"/>
                <a:cs typeface="Arial"/>
              </a:rPr>
              <a:t>	</a:t>
            </a:r>
            <a:r>
              <a:rPr dirty="0" sz="2400" spc="-105">
                <a:solidFill>
                  <a:srgbClr val="0D2841"/>
                </a:solidFill>
                <a:latin typeface="Arial"/>
                <a:cs typeface="Arial"/>
              </a:rPr>
              <a:t>Change</a:t>
            </a:r>
            <a:r>
              <a:rPr dirty="0" sz="2400" spc="-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35">
                <a:solidFill>
                  <a:srgbClr val="0D2841"/>
                </a:solidFill>
                <a:latin typeface="Arial"/>
                <a:cs typeface="Arial"/>
              </a:rPr>
              <a:t>management </a:t>
            </a:r>
            <a:r>
              <a:rPr dirty="0" sz="2400" spc="-35">
                <a:solidFill>
                  <a:srgbClr val="0D2841"/>
                </a:solidFill>
                <a:latin typeface="Arial"/>
                <a:cs typeface="Arial"/>
              </a:rPr>
              <a:t>	</a:t>
            </a:r>
            <a:r>
              <a:rPr dirty="0" sz="2400" spc="-90">
                <a:solidFill>
                  <a:srgbClr val="0D2841"/>
                </a:solidFill>
                <a:latin typeface="Arial"/>
                <a:cs typeface="Arial"/>
              </a:rPr>
              <a:t>Change</a:t>
            </a:r>
            <a:r>
              <a:rPr dirty="0" sz="2400" spc="-13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35">
                <a:solidFill>
                  <a:srgbClr val="0D2841"/>
                </a:solidFill>
                <a:latin typeface="Arial"/>
                <a:cs typeface="Arial"/>
              </a:rPr>
              <a:t>management</a:t>
            </a:r>
            <a:endParaRPr sz="2400">
              <a:latin typeface="Arial"/>
              <a:cs typeface="Arial"/>
            </a:endParaRPr>
          </a:p>
          <a:p>
            <a:pPr algn="just" marL="240029" indent="-227329">
              <a:lnSpc>
                <a:spcPct val="100000"/>
              </a:lnSpc>
              <a:spcBef>
                <a:spcPts val="675"/>
              </a:spcBef>
              <a:buChar char="•"/>
              <a:tabLst>
                <a:tab pos="240029" algn="l"/>
              </a:tabLst>
            </a:pPr>
            <a:r>
              <a:rPr dirty="0" sz="2400" spc="-65">
                <a:solidFill>
                  <a:srgbClr val="0D2841"/>
                </a:solidFill>
                <a:latin typeface="Arial"/>
                <a:cs typeface="Arial"/>
              </a:rPr>
              <a:t>Focus</a:t>
            </a:r>
            <a:r>
              <a:rPr dirty="0" sz="2400" spc="-15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0D2841"/>
                </a:solidFill>
                <a:latin typeface="Arial"/>
                <a:cs typeface="Arial"/>
              </a:rPr>
              <a:t>on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45">
                <a:solidFill>
                  <a:srgbClr val="0D2841"/>
                </a:solidFill>
                <a:latin typeface="Arial"/>
                <a:cs typeface="Arial"/>
              </a:rPr>
              <a:t>embracing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best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practice</a:t>
            </a:r>
            <a:endParaRPr sz="2400">
              <a:latin typeface="Arial"/>
              <a:cs typeface="Arial"/>
            </a:endParaRPr>
          </a:p>
          <a:p>
            <a:pPr algn="just" marL="240029" indent="-227329">
              <a:lnSpc>
                <a:spcPct val="100000"/>
              </a:lnSpc>
              <a:spcBef>
                <a:spcPts val="710"/>
              </a:spcBef>
              <a:buChar char="•"/>
              <a:tabLst>
                <a:tab pos="240029" algn="l"/>
              </a:tabLst>
            </a:pPr>
            <a:r>
              <a:rPr dirty="0" sz="2400" spc="-125">
                <a:solidFill>
                  <a:srgbClr val="0D2841"/>
                </a:solidFill>
                <a:latin typeface="Arial"/>
                <a:cs typeface="Arial"/>
              </a:rPr>
              <a:t>Train</a:t>
            </a:r>
            <a:r>
              <a:rPr dirty="0" sz="2400" spc="-15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the</a:t>
            </a:r>
            <a:r>
              <a:rPr dirty="0" sz="2400" spc="-16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0D2841"/>
                </a:solidFill>
                <a:latin typeface="Arial"/>
                <a:cs typeface="Arial"/>
              </a:rPr>
              <a:t>trainer</a:t>
            </a:r>
            <a:r>
              <a:rPr dirty="0" sz="2400" spc="-15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approach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5155"/>
            <a:ext cx="5473700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45"/>
              <a:t>Implementation</a:t>
            </a:r>
            <a:r>
              <a:rPr dirty="0" spc="-335"/>
              <a:t> </a:t>
            </a:r>
            <a:r>
              <a:rPr dirty="0" spc="-140"/>
              <a:t>lessons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838200" y="1826132"/>
            <a:ext cx="5181600" cy="1243330"/>
            <a:chOff x="838200" y="1826132"/>
            <a:chExt cx="5181600" cy="1243330"/>
          </a:xfrm>
        </p:grpSpPr>
        <p:sp>
          <p:nvSpPr>
            <p:cNvPr id="4" name="object 4" descr=""/>
            <p:cNvSpPr/>
            <p:nvPr/>
          </p:nvSpPr>
          <p:spPr>
            <a:xfrm>
              <a:off x="838200" y="1826132"/>
              <a:ext cx="5181600" cy="1243330"/>
            </a:xfrm>
            <a:custGeom>
              <a:avLst/>
              <a:gdLst/>
              <a:ahLst/>
              <a:cxnLst/>
              <a:rect l="l" t="t" r="r" b="b"/>
              <a:pathLst>
                <a:path w="5181600" h="1243330">
                  <a:moveTo>
                    <a:pt x="5057267" y="0"/>
                  </a:moveTo>
                  <a:lnTo>
                    <a:pt x="124294" y="0"/>
                  </a:lnTo>
                  <a:lnTo>
                    <a:pt x="75914" y="9765"/>
                  </a:lnTo>
                  <a:lnTo>
                    <a:pt x="36406" y="36401"/>
                  </a:lnTo>
                  <a:lnTo>
                    <a:pt x="9768" y="75920"/>
                  </a:lnTo>
                  <a:lnTo>
                    <a:pt x="0" y="124332"/>
                  </a:lnTo>
                  <a:lnTo>
                    <a:pt x="0" y="1118615"/>
                  </a:lnTo>
                  <a:lnTo>
                    <a:pt x="9768" y="1167028"/>
                  </a:lnTo>
                  <a:lnTo>
                    <a:pt x="36406" y="1206547"/>
                  </a:lnTo>
                  <a:lnTo>
                    <a:pt x="75914" y="1233183"/>
                  </a:lnTo>
                  <a:lnTo>
                    <a:pt x="124294" y="1242949"/>
                  </a:lnTo>
                  <a:lnTo>
                    <a:pt x="5057267" y="1242949"/>
                  </a:lnTo>
                  <a:lnTo>
                    <a:pt x="5105679" y="1233183"/>
                  </a:lnTo>
                  <a:lnTo>
                    <a:pt x="5145198" y="1206547"/>
                  </a:lnTo>
                  <a:lnTo>
                    <a:pt x="5171834" y="1167028"/>
                  </a:lnTo>
                  <a:lnTo>
                    <a:pt x="5181600" y="1118615"/>
                  </a:lnTo>
                  <a:lnTo>
                    <a:pt x="5181600" y="124332"/>
                  </a:lnTo>
                  <a:lnTo>
                    <a:pt x="5171834" y="75920"/>
                  </a:lnTo>
                  <a:lnTo>
                    <a:pt x="5145198" y="36401"/>
                  </a:lnTo>
                  <a:lnTo>
                    <a:pt x="5105679" y="9765"/>
                  </a:lnTo>
                  <a:lnTo>
                    <a:pt x="5057267" y="0"/>
                  </a:lnTo>
                  <a:close/>
                </a:path>
              </a:pathLst>
            </a:custGeom>
            <a:solidFill>
              <a:srgbClr val="CCD2D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9784" y="2464089"/>
              <a:ext cx="210957" cy="16029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7435" y="2260807"/>
              <a:ext cx="151053" cy="17780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338089" y="2328245"/>
              <a:ext cx="378460" cy="303530"/>
            </a:xfrm>
            <a:custGeom>
              <a:avLst/>
              <a:gdLst/>
              <a:ahLst/>
              <a:cxnLst/>
              <a:rect l="l" t="t" r="r" b="b"/>
              <a:pathLst>
                <a:path w="378460" h="303530">
                  <a:moveTo>
                    <a:pt x="337236" y="216740"/>
                  </a:moveTo>
                  <a:lnTo>
                    <a:pt x="230806" y="216740"/>
                  </a:lnTo>
                  <a:lnTo>
                    <a:pt x="237139" y="218851"/>
                  </a:lnTo>
                  <a:lnTo>
                    <a:pt x="242065" y="223777"/>
                  </a:lnTo>
                  <a:lnTo>
                    <a:pt x="247694" y="228702"/>
                  </a:lnTo>
                  <a:lnTo>
                    <a:pt x="251213" y="235739"/>
                  </a:lnTo>
                  <a:lnTo>
                    <a:pt x="251776" y="241369"/>
                  </a:lnTo>
                  <a:lnTo>
                    <a:pt x="252620" y="250517"/>
                  </a:lnTo>
                  <a:lnTo>
                    <a:pt x="249805" y="257554"/>
                  </a:lnTo>
                  <a:lnTo>
                    <a:pt x="220955" y="290628"/>
                  </a:lnTo>
                  <a:lnTo>
                    <a:pt x="230806" y="298369"/>
                  </a:lnTo>
                  <a:lnTo>
                    <a:pt x="235732" y="301184"/>
                  </a:lnTo>
                  <a:lnTo>
                    <a:pt x="241361" y="303295"/>
                  </a:lnTo>
                  <a:lnTo>
                    <a:pt x="247694" y="302591"/>
                  </a:lnTo>
                  <a:lnTo>
                    <a:pt x="258382" y="299446"/>
                  </a:lnTo>
                  <a:lnTo>
                    <a:pt x="266694" y="292739"/>
                  </a:lnTo>
                  <a:lnTo>
                    <a:pt x="271839" y="283393"/>
                  </a:lnTo>
                  <a:lnTo>
                    <a:pt x="273027" y="272332"/>
                  </a:lnTo>
                  <a:lnTo>
                    <a:pt x="273027" y="271628"/>
                  </a:lnTo>
                  <a:lnTo>
                    <a:pt x="282455" y="271628"/>
                  </a:lnTo>
                  <a:lnTo>
                    <a:pt x="305396" y="241369"/>
                  </a:lnTo>
                  <a:lnTo>
                    <a:pt x="314824" y="241369"/>
                  </a:lnTo>
                  <a:lnTo>
                    <a:pt x="323120" y="238928"/>
                  </a:lnTo>
                  <a:lnTo>
                    <a:pt x="331432" y="232221"/>
                  </a:lnTo>
                  <a:lnTo>
                    <a:pt x="336578" y="222875"/>
                  </a:lnTo>
                  <a:lnTo>
                    <a:pt x="337010" y="218851"/>
                  </a:lnTo>
                  <a:lnTo>
                    <a:pt x="337085" y="218147"/>
                  </a:lnTo>
                  <a:lnTo>
                    <a:pt x="337161" y="217443"/>
                  </a:lnTo>
                  <a:lnTo>
                    <a:pt x="337236" y="216740"/>
                  </a:lnTo>
                  <a:close/>
                </a:path>
                <a:path w="378460" h="303530">
                  <a:moveTo>
                    <a:pt x="282455" y="271628"/>
                  </a:moveTo>
                  <a:lnTo>
                    <a:pt x="273027" y="271628"/>
                  </a:lnTo>
                  <a:lnTo>
                    <a:pt x="275138" y="272332"/>
                  </a:lnTo>
                  <a:lnTo>
                    <a:pt x="280064" y="272332"/>
                  </a:lnTo>
                  <a:lnTo>
                    <a:pt x="282455" y="271628"/>
                  </a:lnTo>
                  <a:close/>
                </a:path>
                <a:path w="378460" h="303530">
                  <a:moveTo>
                    <a:pt x="314824" y="241369"/>
                  </a:moveTo>
                  <a:lnTo>
                    <a:pt x="305396" y="241369"/>
                  </a:lnTo>
                  <a:lnTo>
                    <a:pt x="307507" y="242073"/>
                  </a:lnTo>
                  <a:lnTo>
                    <a:pt x="312433" y="242073"/>
                  </a:lnTo>
                  <a:lnTo>
                    <a:pt x="314824" y="241369"/>
                  </a:lnTo>
                  <a:close/>
                </a:path>
                <a:path w="378460" h="303530">
                  <a:moveTo>
                    <a:pt x="376265" y="188591"/>
                  </a:moveTo>
                  <a:lnTo>
                    <a:pt x="192104" y="188591"/>
                  </a:lnTo>
                  <a:lnTo>
                    <a:pt x="199141" y="191406"/>
                  </a:lnTo>
                  <a:lnTo>
                    <a:pt x="205474" y="196332"/>
                  </a:lnTo>
                  <a:lnTo>
                    <a:pt x="211807" y="201962"/>
                  </a:lnTo>
                  <a:lnTo>
                    <a:pt x="215325" y="209703"/>
                  </a:lnTo>
                  <a:lnTo>
                    <a:pt x="215912" y="216740"/>
                  </a:lnTo>
                  <a:lnTo>
                    <a:pt x="216029" y="218147"/>
                  </a:lnTo>
                  <a:lnTo>
                    <a:pt x="218140" y="217443"/>
                  </a:lnTo>
                  <a:lnTo>
                    <a:pt x="220955" y="216740"/>
                  </a:lnTo>
                  <a:lnTo>
                    <a:pt x="337236" y="216740"/>
                  </a:lnTo>
                  <a:lnTo>
                    <a:pt x="337765" y="211814"/>
                  </a:lnTo>
                  <a:lnTo>
                    <a:pt x="337765" y="210406"/>
                  </a:lnTo>
                  <a:lnTo>
                    <a:pt x="337062" y="208999"/>
                  </a:lnTo>
                  <a:lnTo>
                    <a:pt x="337062" y="207591"/>
                  </a:lnTo>
                  <a:lnTo>
                    <a:pt x="361405" y="207591"/>
                  </a:lnTo>
                  <a:lnTo>
                    <a:pt x="362526" y="207262"/>
                  </a:lnTo>
                  <a:lnTo>
                    <a:pt x="370838" y="200554"/>
                  </a:lnTo>
                  <a:lnTo>
                    <a:pt x="375875" y="191406"/>
                  </a:lnTo>
                  <a:lnTo>
                    <a:pt x="375984" y="191208"/>
                  </a:lnTo>
                  <a:lnTo>
                    <a:pt x="376114" y="189999"/>
                  </a:lnTo>
                  <a:lnTo>
                    <a:pt x="376189" y="189295"/>
                  </a:lnTo>
                  <a:lnTo>
                    <a:pt x="376265" y="188591"/>
                  </a:lnTo>
                  <a:close/>
                </a:path>
                <a:path w="378460" h="303530">
                  <a:moveTo>
                    <a:pt x="361405" y="207591"/>
                  </a:moveTo>
                  <a:lnTo>
                    <a:pt x="337062" y="207591"/>
                  </a:lnTo>
                  <a:lnTo>
                    <a:pt x="341284" y="209703"/>
                  </a:lnTo>
                  <a:lnTo>
                    <a:pt x="346209" y="211110"/>
                  </a:lnTo>
                  <a:lnTo>
                    <a:pt x="351839" y="210406"/>
                  </a:lnTo>
                  <a:lnTo>
                    <a:pt x="361405" y="207591"/>
                  </a:lnTo>
                  <a:close/>
                </a:path>
                <a:path w="378460" h="303530">
                  <a:moveTo>
                    <a:pt x="362863" y="155518"/>
                  </a:moveTo>
                  <a:lnTo>
                    <a:pt x="148476" y="155518"/>
                  </a:lnTo>
                  <a:lnTo>
                    <a:pt x="156920" y="158332"/>
                  </a:lnTo>
                  <a:lnTo>
                    <a:pt x="163253" y="163962"/>
                  </a:lnTo>
                  <a:lnTo>
                    <a:pt x="175140" y="189295"/>
                  </a:lnTo>
                  <a:lnTo>
                    <a:pt x="175215" y="189999"/>
                  </a:lnTo>
                  <a:lnTo>
                    <a:pt x="178030" y="189295"/>
                  </a:lnTo>
                  <a:lnTo>
                    <a:pt x="181549" y="188591"/>
                  </a:lnTo>
                  <a:lnTo>
                    <a:pt x="376265" y="188591"/>
                  </a:lnTo>
                  <a:lnTo>
                    <a:pt x="377171" y="180147"/>
                  </a:lnTo>
                  <a:lnTo>
                    <a:pt x="377875" y="172406"/>
                  </a:lnTo>
                  <a:lnTo>
                    <a:pt x="374357" y="166073"/>
                  </a:lnTo>
                  <a:lnTo>
                    <a:pt x="369431" y="161147"/>
                  </a:lnTo>
                  <a:lnTo>
                    <a:pt x="362863" y="155518"/>
                  </a:lnTo>
                  <a:close/>
                </a:path>
                <a:path w="378460" h="303530">
                  <a:moveTo>
                    <a:pt x="152784" y="123851"/>
                  </a:moveTo>
                  <a:lnTo>
                    <a:pt x="101329" y="123851"/>
                  </a:lnTo>
                  <a:lnTo>
                    <a:pt x="109773" y="126666"/>
                  </a:lnTo>
                  <a:lnTo>
                    <a:pt x="116106" y="132295"/>
                  </a:lnTo>
                  <a:lnTo>
                    <a:pt x="121142" y="137540"/>
                  </a:lnTo>
                  <a:lnTo>
                    <a:pt x="124727" y="143643"/>
                  </a:lnTo>
                  <a:lnTo>
                    <a:pt x="126992" y="150405"/>
                  </a:lnTo>
                  <a:lnTo>
                    <a:pt x="127754" y="155518"/>
                  </a:lnTo>
                  <a:lnTo>
                    <a:pt x="127859" y="156221"/>
                  </a:lnTo>
                  <a:lnTo>
                    <a:pt x="127964" y="156925"/>
                  </a:lnTo>
                  <a:lnTo>
                    <a:pt x="128069" y="157629"/>
                  </a:lnTo>
                  <a:lnTo>
                    <a:pt x="131587" y="156221"/>
                  </a:lnTo>
                  <a:lnTo>
                    <a:pt x="135809" y="155518"/>
                  </a:lnTo>
                  <a:lnTo>
                    <a:pt x="362863" y="155518"/>
                  </a:lnTo>
                  <a:lnTo>
                    <a:pt x="329204" y="126666"/>
                  </a:lnTo>
                  <a:lnTo>
                    <a:pt x="168179" y="126666"/>
                  </a:lnTo>
                  <a:lnTo>
                    <a:pt x="160427" y="126006"/>
                  </a:lnTo>
                  <a:lnTo>
                    <a:pt x="153138" y="124027"/>
                  </a:lnTo>
                  <a:lnTo>
                    <a:pt x="152784" y="123851"/>
                  </a:lnTo>
                  <a:close/>
                </a:path>
                <a:path w="378460" h="303530">
                  <a:moveTo>
                    <a:pt x="61220" y="0"/>
                  </a:moveTo>
                  <a:lnTo>
                    <a:pt x="0" y="101333"/>
                  </a:lnTo>
                  <a:lnTo>
                    <a:pt x="47850" y="156925"/>
                  </a:lnTo>
                  <a:lnTo>
                    <a:pt x="66145" y="135814"/>
                  </a:lnTo>
                  <a:lnTo>
                    <a:pt x="71511" y="130679"/>
                  </a:lnTo>
                  <a:lnTo>
                    <a:pt x="77932" y="126930"/>
                  </a:lnTo>
                  <a:lnTo>
                    <a:pt x="85145" y="124632"/>
                  </a:lnTo>
                  <a:lnTo>
                    <a:pt x="92885" y="123851"/>
                  </a:lnTo>
                  <a:lnTo>
                    <a:pt x="152784" y="123851"/>
                  </a:lnTo>
                  <a:lnTo>
                    <a:pt x="146508" y="120728"/>
                  </a:lnTo>
                  <a:lnTo>
                    <a:pt x="140735" y="116110"/>
                  </a:lnTo>
                  <a:lnTo>
                    <a:pt x="130576" y="102707"/>
                  </a:lnTo>
                  <a:lnTo>
                    <a:pt x="126486" y="86995"/>
                  </a:lnTo>
                  <a:lnTo>
                    <a:pt x="128465" y="70886"/>
                  </a:lnTo>
                  <a:lnTo>
                    <a:pt x="136513" y="56296"/>
                  </a:lnTo>
                  <a:lnTo>
                    <a:pt x="176199" y="10555"/>
                  </a:lnTo>
                  <a:lnTo>
                    <a:pt x="123583" y="10555"/>
                  </a:lnTo>
                  <a:lnTo>
                    <a:pt x="93028" y="9631"/>
                  </a:lnTo>
                  <a:lnTo>
                    <a:pt x="61220" y="0"/>
                  </a:lnTo>
                  <a:close/>
                </a:path>
                <a:path w="378460" h="303530">
                  <a:moveTo>
                    <a:pt x="248398" y="56999"/>
                  </a:moveTo>
                  <a:lnTo>
                    <a:pt x="199844" y="112592"/>
                  </a:lnTo>
                  <a:lnTo>
                    <a:pt x="171697" y="126666"/>
                  </a:lnTo>
                  <a:lnTo>
                    <a:pt x="329204" y="126666"/>
                  </a:lnTo>
                  <a:lnTo>
                    <a:pt x="256139" y="64036"/>
                  </a:lnTo>
                  <a:lnTo>
                    <a:pt x="248398" y="56999"/>
                  </a:lnTo>
                  <a:close/>
                </a:path>
                <a:path w="378460" h="303530">
                  <a:moveTo>
                    <a:pt x="152159" y="8312"/>
                  </a:moveTo>
                  <a:lnTo>
                    <a:pt x="123583" y="10555"/>
                  </a:lnTo>
                  <a:lnTo>
                    <a:pt x="176199" y="10555"/>
                  </a:lnTo>
                  <a:lnTo>
                    <a:pt x="178030" y="8444"/>
                  </a:lnTo>
                  <a:lnTo>
                    <a:pt x="152159" y="8312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338089" y="2328245"/>
              <a:ext cx="378460" cy="303530"/>
            </a:xfrm>
            <a:custGeom>
              <a:avLst/>
              <a:gdLst/>
              <a:ahLst/>
              <a:cxnLst/>
              <a:rect l="l" t="t" r="r" b="b"/>
              <a:pathLst>
                <a:path w="378460" h="303530">
                  <a:moveTo>
                    <a:pt x="369431" y="161147"/>
                  </a:moveTo>
                  <a:lnTo>
                    <a:pt x="256139" y="64036"/>
                  </a:lnTo>
                  <a:lnTo>
                    <a:pt x="248398" y="56999"/>
                  </a:lnTo>
                  <a:lnTo>
                    <a:pt x="199844" y="112592"/>
                  </a:lnTo>
                  <a:lnTo>
                    <a:pt x="194061" y="118254"/>
                  </a:lnTo>
                  <a:lnTo>
                    <a:pt x="187354" y="122532"/>
                  </a:lnTo>
                  <a:lnTo>
                    <a:pt x="179855" y="125357"/>
                  </a:lnTo>
                  <a:lnTo>
                    <a:pt x="171697" y="126666"/>
                  </a:lnTo>
                  <a:lnTo>
                    <a:pt x="170290" y="126666"/>
                  </a:lnTo>
                  <a:lnTo>
                    <a:pt x="168882" y="126666"/>
                  </a:lnTo>
                  <a:lnTo>
                    <a:pt x="168179" y="126666"/>
                  </a:lnTo>
                  <a:lnTo>
                    <a:pt x="160427" y="126006"/>
                  </a:lnTo>
                  <a:lnTo>
                    <a:pt x="126486" y="86995"/>
                  </a:lnTo>
                  <a:lnTo>
                    <a:pt x="128465" y="70886"/>
                  </a:lnTo>
                  <a:lnTo>
                    <a:pt x="136513" y="56296"/>
                  </a:lnTo>
                  <a:lnTo>
                    <a:pt x="178030" y="8444"/>
                  </a:lnTo>
                  <a:lnTo>
                    <a:pt x="152159" y="8312"/>
                  </a:lnTo>
                  <a:lnTo>
                    <a:pt x="123583" y="10555"/>
                  </a:lnTo>
                  <a:lnTo>
                    <a:pt x="93028" y="9631"/>
                  </a:lnTo>
                  <a:lnTo>
                    <a:pt x="61220" y="0"/>
                  </a:lnTo>
                  <a:lnTo>
                    <a:pt x="0" y="101333"/>
                  </a:lnTo>
                  <a:lnTo>
                    <a:pt x="47850" y="156925"/>
                  </a:lnTo>
                  <a:lnTo>
                    <a:pt x="66145" y="135814"/>
                  </a:lnTo>
                  <a:lnTo>
                    <a:pt x="71511" y="130679"/>
                  </a:lnTo>
                  <a:lnTo>
                    <a:pt x="77932" y="126930"/>
                  </a:lnTo>
                  <a:lnTo>
                    <a:pt x="85145" y="124632"/>
                  </a:lnTo>
                  <a:lnTo>
                    <a:pt x="92885" y="123851"/>
                  </a:lnTo>
                  <a:lnTo>
                    <a:pt x="101329" y="123851"/>
                  </a:lnTo>
                  <a:lnTo>
                    <a:pt x="109773" y="126666"/>
                  </a:lnTo>
                  <a:lnTo>
                    <a:pt x="128069" y="157629"/>
                  </a:lnTo>
                  <a:lnTo>
                    <a:pt x="131587" y="156221"/>
                  </a:lnTo>
                  <a:lnTo>
                    <a:pt x="135809" y="155518"/>
                  </a:lnTo>
                  <a:lnTo>
                    <a:pt x="140032" y="155518"/>
                  </a:lnTo>
                  <a:lnTo>
                    <a:pt x="148476" y="155518"/>
                  </a:lnTo>
                  <a:lnTo>
                    <a:pt x="175215" y="189999"/>
                  </a:lnTo>
                  <a:lnTo>
                    <a:pt x="178030" y="189295"/>
                  </a:lnTo>
                  <a:lnTo>
                    <a:pt x="181549" y="188591"/>
                  </a:lnTo>
                  <a:lnTo>
                    <a:pt x="184363" y="188591"/>
                  </a:lnTo>
                  <a:lnTo>
                    <a:pt x="192104" y="188591"/>
                  </a:lnTo>
                  <a:lnTo>
                    <a:pt x="199141" y="191406"/>
                  </a:lnTo>
                  <a:lnTo>
                    <a:pt x="205474" y="196332"/>
                  </a:lnTo>
                  <a:lnTo>
                    <a:pt x="211807" y="201962"/>
                  </a:lnTo>
                  <a:lnTo>
                    <a:pt x="215325" y="209703"/>
                  </a:lnTo>
                  <a:lnTo>
                    <a:pt x="216029" y="218147"/>
                  </a:lnTo>
                  <a:lnTo>
                    <a:pt x="218140" y="217443"/>
                  </a:lnTo>
                  <a:lnTo>
                    <a:pt x="220955" y="216740"/>
                  </a:lnTo>
                  <a:lnTo>
                    <a:pt x="223769" y="216740"/>
                  </a:lnTo>
                  <a:lnTo>
                    <a:pt x="230806" y="216740"/>
                  </a:lnTo>
                  <a:lnTo>
                    <a:pt x="237139" y="218851"/>
                  </a:lnTo>
                  <a:lnTo>
                    <a:pt x="242065" y="223777"/>
                  </a:lnTo>
                  <a:lnTo>
                    <a:pt x="247694" y="228702"/>
                  </a:lnTo>
                  <a:lnTo>
                    <a:pt x="251213" y="235739"/>
                  </a:lnTo>
                  <a:lnTo>
                    <a:pt x="251916" y="242777"/>
                  </a:lnTo>
                  <a:lnTo>
                    <a:pt x="252620" y="250517"/>
                  </a:lnTo>
                  <a:lnTo>
                    <a:pt x="249805" y="257554"/>
                  </a:lnTo>
                  <a:lnTo>
                    <a:pt x="244880" y="263184"/>
                  </a:lnTo>
                  <a:lnTo>
                    <a:pt x="220955" y="290628"/>
                  </a:lnTo>
                  <a:lnTo>
                    <a:pt x="230806" y="298369"/>
                  </a:lnTo>
                  <a:lnTo>
                    <a:pt x="235732" y="301184"/>
                  </a:lnTo>
                  <a:lnTo>
                    <a:pt x="241361" y="303295"/>
                  </a:lnTo>
                  <a:lnTo>
                    <a:pt x="247694" y="302591"/>
                  </a:lnTo>
                  <a:lnTo>
                    <a:pt x="258382" y="299446"/>
                  </a:lnTo>
                  <a:lnTo>
                    <a:pt x="266694" y="292739"/>
                  </a:lnTo>
                  <a:lnTo>
                    <a:pt x="271839" y="283393"/>
                  </a:lnTo>
                  <a:lnTo>
                    <a:pt x="273027" y="272332"/>
                  </a:lnTo>
                  <a:lnTo>
                    <a:pt x="273027" y="271628"/>
                  </a:lnTo>
                  <a:lnTo>
                    <a:pt x="275138" y="272332"/>
                  </a:lnTo>
                  <a:lnTo>
                    <a:pt x="277953" y="272332"/>
                  </a:lnTo>
                  <a:lnTo>
                    <a:pt x="280064" y="272332"/>
                  </a:lnTo>
                  <a:lnTo>
                    <a:pt x="290751" y="269187"/>
                  </a:lnTo>
                  <a:lnTo>
                    <a:pt x="299063" y="262480"/>
                  </a:lnTo>
                  <a:lnTo>
                    <a:pt x="304209" y="253134"/>
                  </a:lnTo>
                  <a:lnTo>
                    <a:pt x="305396" y="242073"/>
                  </a:lnTo>
                  <a:lnTo>
                    <a:pt x="305396" y="241369"/>
                  </a:lnTo>
                  <a:lnTo>
                    <a:pt x="307507" y="242073"/>
                  </a:lnTo>
                  <a:lnTo>
                    <a:pt x="310322" y="242073"/>
                  </a:lnTo>
                  <a:lnTo>
                    <a:pt x="312433" y="242073"/>
                  </a:lnTo>
                  <a:lnTo>
                    <a:pt x="323120" y="238928"/>
                  </a:lnTo>
                  <a:lnTo>
                    <a:pt x="331432" y="232221"/>
                  </a:lnTo>
                  <a:lnTo>
                    <a:pt x="336578" y="222875"/>
                  </a:lnTo>
                  <a:lnTo>
                    <a:pt x="337765" y="211814"/>
                  </a:lnTo>
                  <a:lnTo>
                    <a:pt x="337765" y="210406"/>
                  </a:lnTo>
                  <a:lnTo>
                    <a:pt x="337062" y="208999"/>
                  </a:lnTo>
                  <a:lnTo>
                    <a:pt x="337062" y="207591"/>
                  </a:lnTo>
                  <a:lnTo>
                    <a:pt x="341284" y="209703"/>
                  </a:lnTo>
                  <a:lnTo>
                    <a:pt x="346209" y="211110"/>
                  </a:lnTo>
                  <a:lnTo>
                    <a:pt x="351839" y="210406"/>
                  </a:lnTo>
                  <a:lnTo>
                    <a:pt x="377171" y="180147"/>
                  </a:lnTo>
                  <a:lnTo>
                    <a:pt x="377875" y="172406"/>
                  </a:lnTo>
                  <a:lnTo>
                    <a:pt x="374357" y="166073"/>
                  </a:lnTo>
                  <a:lnTo>
                    <a:pt x="369431" y="161147"/>
                  </a:lnTo>
                  <a:close/>
                </a:path>
              </a:pathLst>
            </a:custGeom>
            <a:ln w="820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5378" y="2260807"/>
              <a:ext cx="151056" cy="177801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477417" y="2321912"/>
              <a:ext cx="297815" cy="165735"/>
            </a:xfrm>
            <a:custGeom>
              <a:avLst/>
              <a:gdLst/>
              <a:ahLst/>
              <a:cxnLst/>
              <a:rect l="l" t="t" r="r" b="b"/>
              <a:pathLst>
                <a:path w="297814" h="165735">
                  <a:moveTo>
                    <a:pt x="258498" y="42925"/>
                  </a:moveTo>
                  <a:lnTo>
                    <a:pt x="107662" y="42925"/>
                  </a:lnTo>
                  <a:lnTo>
                    <a:pt x="239250" y="156221"/>
                  </a:lnTo>
                  <a:lnTo>
                    <a:pt x="244176" y="161147"/>
                  </a:lnTo>
                  <a:lnTo>
                    <a:pt x="246991" y="165369"/>
                  </a:lnTo>
                  <a:lnTo>
                    <a:pt x="297656" y="106962"/>
                  </a:lnTo>
                  <a:lnTo>
                    <a:pt x="258498" y="42925"/>
                  </a:lnTo>
                  <a:close/>
                </a:path>
                <a:path w="297814" h="165735">
                  <a:moveTo>
                    <a:pt x="86552" y="0"/>
                  </a:moveTo>
                  <a:lnTo>
                    <a:pt x="7036" y="72481"/>
                  </a:lnTo>
                  <a:lnTo>
                    <a:pt x="0" y="92976"/>
                  </a:lnTo>
                  <a:lnTo>
                    <a:pt x="2880" y="103257"/>
                  </a:lnTo>
                  <a:lnTo>
                    <a:pt x="9851" y="111888"/>
                  </a:lnTo>
                  <a:lnTo>
                    <a:pt x="16184" y="116814"/>
                  </a:lnTo>
                  <a:lnTo>
                    <a:pt x="23221" y="119629"/>
                  </a:lnTo>
                  <a:lnTo>
                    <a:pt x="37998" y="118221"/>
                  </a:lnTo>
                  <a:lnTo>
                    <a:pt x="45035" y="115407"/>
                  </a:lnTo>
                  <a:lnTo>
                    <a:pt x="49961" y="109073"/>
                  </a:lnTo>
                  <a:lnTo>
                    <a:pt x="107662" y="42925"/>
                  </a:lnTo>
                  <a:lnTo>
                    <a:pt x="258498" y="42925"/>
                  </a:lnTo>
                  <a:lnTo>
                    <a:pt x="243269" y="18021"/>
                  </a:lnTo>
                  <a:lnTo>
                    <a:pt x="196744" y="18021"/>
                  </a:lnTo>
                  <a:lnTo>
                    <a:pt x="159735" y="16273"/>
                  </a:lnTo>
                  <a:lnTo>
                    <a:pt x="124836" y="8851"/>
                  </a:lnTo>
                  <a:lnTo>
                    <a:pt x="90070" y="703"/>
                  </a:lnTo>
                  <a:lnTo>
                    <a:pt x="89367" y="703"/>
                  </a:lnTo>
                  <a:lnTo>
                    <a:pt x="86552" y="0"/>
                  </a:lnTo>
                  <a:close/>
                </a:path>
                <a:path w="297814" h="165735">
                  <a:moveTo>
                    <a:pt x="237843" y="9148"/>
                  </a:moveTo>
                  <a:lnTo>
                    <a:pt x="196744" y="18021"/>
                  </a:lnTo>
                  <a:lnTo>
                    <a:pt x="243269" y="18021"/>
                  </a:lnTo>
                  <a:lnTo>
                    <a:pt x="237843" y="9148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477417" y="2321912"/>
              <a:ext cx="297815" cy="165735"/>
            </a:xfrm>
            <a:custGeom>
              <a:avLst/>
              <a:gdLst/>
              <a:ahLst/>
              <a:cxnLst/>
              <a:rect l="l" t="t" r="r" b="b"/>
              <a:pathLst>
                <a:path w="297814" h="165735">
                  <a:moveTo>
                    <a:pt x="237843" y="9148"/>
                  </a:moveTo>
                  <a:lnTo>
                    <a:pt x="196744" y="18021"/>
                  </a:lnTo>
                  <a:lnTo>
                    <a:pt x="159735" y="16273"/>
                  </a:lnTo>
                  <a:lnTo>
                    <a:pt x="124836" y="8851"/>
                  </a:lnTo>
                  <a:lnTo>
                    <a:pt x="90070" y="703"/>
                  </a:lnTo>
                  <a:lnTo>
                    <a:pt x="89367" y="703"/>
                  </a:lnTo>
                  <a:lnTo>
                    <a:pt x="86552" y="0"/>
                  </a:lnTo>
                  <a:lnTo>
                    <a:pt x="80142" y="142"/>
                  </a:lnTo>
                  <a:lnTo>
                    <a:pt x="73798" y="1671"/>
                  </a:lnTo>
                  <a:lnTo>
                    <a:pt x="7036" y="72481"/>
                  </a:lnTo>
                  <a:lnTo>
                    <a:pt x="0" y="92976"/>
                  </a:lnTo>
                  <a:lnTo>
                    <a:pt x="2880" y="103257"/>
                  </a:lnTo>
                  <a:lnTo>
                    <a:pt x="9851" y="111888"/>
                  </a:lnTo>
                  <a:lnTo>
                    <a:pt x="16184" y="116814"/>
                  </a:lnTo>
                  <a:lnTo>
                    <a:pt x="23221" y="119629"/>
                  </a:lnTo>
                  <a:lnTo>
                    <a:pt x="30961" y="118925"/>
                  </a:lnTo>
                  <a:lnTo>
                    <a:pt x="37998" y="118221"/>
                  </a:lnTo>
                  <a:lnTo>
                    <a:pt x="45035" y="115407"/>
                  </a:lnTo>
                  <a:lnTo>
                    <a:pt x="49961" y="109073"/>
                  </a:lnTo>
                  <a:lnTo>
                    <a:pt x="58977" y="98738"/>
                  </a:lnTo>
                  <a:lnTo>
                    <a:pt x="78812" y="75999"/>
                  </a:lnTo>
                  <a:lnTo>
                    <a:pt x="98646" y="53261"/>
                  </a:lnTo>
                  <a:lnTo>
                    <a:pt x="107662" y="42925"/>
                  </a:lnTo>
                  <a:lnTo>
                    <a:pt x="239250" y="156221"/>
                  </a:lnTo>
                  <a:lnTo>
                    <a:pt x="242769" y="159740"/>
                  </a:lnTo>
                  <a:lnTo>
                    <a:pt x="244176" y="161147"/>
                  </a:lnTo>
                  <a:lnTo>
                    <a:pt x="246991" y="165369"/>
                  </a:lnTo>
                  <a:lnTo>
                    <a:pt x="297656" y="106962"/>
                  </a:lnTo>
                  <a:lnTo>
                    <a:pt x="237843" y="9148"/>
                  </a:lnTo>
                  <a:close/>
                </a:path>
              </a:pathLst>
            </a:custGeom>
            <a:ln w="820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214183" y="2105812"/>
              <a:ext cx="683895" cy="683895"/>
            </a:xfrm>
            <a:custGeom>
              <a:avLst/>
              <a:gdLst/>
              <a:ahLst/>
              <a:cxnLst/>
              <a:rect l="l" t="t" r="r" b="b"/>
              <a:pathLst>
                <a:path w="683894" h="683894">
                  <a:moveTo>
                    <a:pt x="0" y="683615"/>
                  </a:moveTo>
                  <a:lnTo>
                    <a:pt x="683615" y="683615"/>
                  </a:lnTo>
                  <a:lnTo>
                    <a:pt x="683615" y="0"/>
                  </a:lnTo>
                  <a:lnTo>
                    <a:pt x="0" y="0"/>
                  </a:lnTo>
                  <a:lnTo>
                    <a:pt x="0" y="68361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838200" y="3379851"/>
            <a:ext cx="5181600" cy="1243330"/>
            <a:chOff x="838200" y="3379851"/>
            <a:chExt cx="5181600" cy="1243330"/>
          </a:xfrm>
        </p:grpSpPr>
        <p:sp>
          <p:nvSpPr>
            <p:cNvPr id="14" name="object 14" descr=""/>
            <p:cNvSpPr/>
            <p:nvPr/>
          </p:nvSpPr>
          <p:spPr>
            <a:xfrm>
              <a:off x="838200" y="3379851"/>
              <a:ext cx="5181600" cy="1243330"/>
            </a:xfrm>
            <a:custGeom>
              <a:avLst/>
              <a:gdLst/>
              <a:ahLst/>
              <a:cxnLst/>
              <a:rect l="l" t="t" r="r" b="b"/>
              <a:pathLst>
                <a:path w="5181600" h="1243329">
                  <a:moveTo>
                    <a:pt x="5057267" y="0"/>
                  </a:moveTo>
                  <a:lnTo>
                    <a:pt x="124294" y="0"/>
                  </a:lnTo>
                  <a:lnTo>
                    <a:pt x="75914" y="9763"/>
                  </a:lnTo>
                  <a:lnTo>
                    <a:pt x="36406" y="36385"/>
                  </a:lnTo>
                  <a:lnTo>
                    <a:pt x="9768" y="75866"/>
                  </a:lnTo>
                  <a:lnTo>
                    <a:pt x="0" y="124206"/>
                  </a:lnTo>
                  <a:lnTo>
                    <a:pt x="0" y="1118616"/>
                  </a:lnTo>
                  <a:lnTo>
                    <a:pt x="9768" y="1167028"/>
                  </a:lnTo>
                  <a:lnTo>
                    <a:pt x="36406" y="1206547"/>
                  </a:lnTo>
                  <a:lnTo>
                    <a:pt x="75914" y="1233183"/>
                  </a:lnTo>
                  <a:lnTo>
                    <a:pt x="124294" y="1242949"/>
                  </a:lnTo>
                  <a:lnTo>
                    <a:pt x="5057267" y="1242949"/>
                  </a:lnTo>
                  <a:lnTo>
                    <a:pt x="5105679" y="1233183"/>
                  </a:lnTo>
                  <a:lnTo>
                    <a:pt x="5145198" y="1206547"/>
                  </a:lnTo>
                  <a:lnTo>
                    <a:pt x="5171834" y="1167028"/>
                  </a:lnTo>
                  <a:lnTo>
                    <a:pt x="5181600" y="1118616"/>
                  </a:lnTo>
                  <a:lnTo>
                    <a:pt x="5181600" y="124206"/>
                  </a:lnTo>
                  <a:lnTo>
                    <a:pt x="5171834" y="75866"/>
                  </a:lnTo>
                  <a:lnTo>
                    <a:pt x="5145198" y="36385"/>
                  </a:lnTo>
                  <a:lnTo>
                    <a:pt x="5105679" y="9763"/>
                  </a:lnTo>
                  <a:lnTo>
                    <a:pt x="5057267" y="0"/>
                  </a:lnTo>
                  <a:close/>
                </a:path>
              </a:pathLst>
            </a:custGeom>
            <a:solidFill>
              <a:srgbClr val="CCD2D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20614" y="3813821"/>
              <a:ext cx="134871" cy="134875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8380" y="3813821"/>
              <a:ext cx="134871" cy="134875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30271" y="4060000"/>
              <a:ext cx="253324" cy="126666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1430271" y="4060000"/>
              <a:ext cx="253365" cy="127000"/>
            </a:xfrm>
            <a:custGeom>
              <a:avLst/>
              <a:gdLst/>
              <a:ahLst/>
              <a:cxnLst/>
              <a:rect l="l" t="t" r="r" b="b"/>
              <a:pathLst>
                <a:path w="253364" h="127000">
                  <a:moveTo>
                    <a:pt x="253324" y="126666"/>
                  </a:moveTo>
                  <a:lnTo>
                    <a:pt x="253324" y="63333"/>
                  </a:lnTo>
                  <a:lnTo>
                    <a:pt x="227024" y="28236"/>
                  </a:lnTo>
                  <a:lnTo>
                    <a:pt x="178734" y="8444"/>
                  </a:lnTo>
                  <a:lnTo>
                    <a:pt x="140339" y="725"/>
                  </a:lnTo>
                  <a:lnTo>
                    <a:pt x="126662" y="0"/>
                  </a:lnTo>
                  <a:lnTo>
                    <a:pt x="113776" y="527"/>
                  </a:lnTo>
                  <a:lnTo>
                    <a:pt x="74589" y="8444"/>
                  </a:lnTo>
                  <a:lnTo>
                    <a:pt x="26893" y="28829"/>
                  </a:lnTo>
                  <a:lnTo>
                    <a:pt x="0" y="63333"/>
                  </a:lnTo>
                  <a:lnTo>
                    <a:pt x="0" y="126666"/>
                  </a:lnTo>
                  <a:lnTo>
                    <a:pt x="253324" y="126666"/>
                  </a:lnTo>
                  <a:close/>
                </a:path>
              </a:pathLst>
            </a:custGeom>
            <a:ln w="820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493602" y="3916444"/>
              <a:ext cx="127000" cy="127000"/>
            </a:xfrm>
            <a:custGeom>
              <a:avLst/>
              <a:gdLst/>
              <a:ahLst/>
              <a:cxnLst/>
              <a:rect l="l" t="t" r="r" b="b"/>
              <a:pathLst>
                <a:path w="127000" h="127000">
                  <a:moveTo>
                    <a:pt x="63331" y="0"/>
                  </a:moveTo>
                  <a:lnTo>
                    <a:pt x="38681" y="4977"/>
                  </a:lnTo>
                  <a:lnTo>
                    <a:pt x="18550" y="18551"/>
                  </a:lnTo>
                  <a:lnTo>
                    <a:pt x="4977" y="38682"/>
                  </a:lnTo>
                  <a:lnTo>
                    <a:pt x="0" y="63333"/>
                  </a:lnTo>
                  <a:lnTo>
                    <a:pt x="4977" y="87986"/>
                  </a:lnTo>
                  <a:lnTo>
                    <a:pt x="18550" y="108117"/>
                  </a:lnTo>
                  <a:lnTo>
                    <a:pt x="38681" y="121689"/>
                  </a:lnTo>
                  <a:lnTo>
                    <a:pt x="63331" y="126666"/>
                  </a:lnTo>
                  <a:lnTo>
                    <a:pt x="87983" y="121689"/>
                  </a:lnTo>
                  <a:lnTo>
                    <a:pt x="108113" y="108117"/>
                  </a:lnTo>
                  <a:lnTo>
                    <a:pt x="121685" y="87986"/>
                  </a:lnTo>
                  <a:lnTo>
                    <a:pt x="126662" y="63333"/>
                  </a:lnTo>
                  <a:lnTo>
                    <a:pt x="121685" y="38682"/>
                  </a:lnTo>
                  <a:lnTo>
                    <a:pt x="108113" y="18551"/>
                  </a:lnTo>
                  <a:lnTo>
                    <a:pt x="87983" y="4977"/>
                  </a:lnTo>
                  <a:lnTo>
                    <a:pt x="63331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493602" y="3916444"/>
              <a:ext cx="127000" cy="127000"/>
            </a:xfrm>
            <a:custGeom>
              <a:avLst/>
              <a:gdLst/>
              <a:ahLst/>
              <a:cxnLst/>
              <a:rect l="l" t="t" r="r" b="b"/>
              <a:pathLst>
                <a:path w="127000" h="127000">
                  <a:moveTo>
                    <a:pt x="126662" y="63333"/>
                  </a:moveTo>
                  <a:lnTo>
                    <a:pt x="121685" y="87986"/>
                  </a:lnTo>
                  <a:lnTo>
                    <a:pt x="108113" y="108117"/>
                  </a:lnTo>
                  <a:lnTo>
                    <a:pt x="87983" y="121689"/>
                  </a:lnTo>
                  <a:lnTo>
                    <a:pt x="63331" y="126666"/>
                  </a:lnTo>
                  <a:lnTo>
                    <a:pt x="38681" y="121689"/>
                  </a:lnTo>
                  <a:lnTo>
                    <a:pt x="18550" y="108117"/>
                  </a:lnTo>
                  <a:lnTo>
                    <a:pt x="4977" y="87986"/>
                  </a:lnTo>
                  <a:lnTo>
                    <a:pt x="0" y="63333"/>
                  </a:lnTo>
                  <a:lnTo>
                    <a:pt x="4977" y="38682"/>
                  </a:lnTo>
                  <a:lnTo>
                    <a:pt x="18550" y="18551"/>
                  </a:lnTo>
                  <a:lnTo>
                    <a:pt x="38681" y="4977"/>
                  </a:lnTo>
                  <a:lnTo>
                    <a:pt x="63331" y="0"/>
                  </a:lnTo>
                  <a:lnTo>
                    <a:pt x="87983" y="4977"/>
                  </a:lnTo>
                  <a:lnTo>
                    <a:pt x="108113" y="18551"/>
                  </a:lnTo>
                  <a:lnTo>
                    <a:pt x="121685" y="38682"/>
                  </a:lnTo>
                  <a:lnTo>
                    <a:pt x="126662" y="63333"/>
                  </a:lnTo>
                  <a:close/>
                </a:path>
              </a:pathLst>
            </a:custGeom>
            <a:ln w="820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623079" y="3961481"/>
              <a:ext cx="229870" cy="127000"/>
            </a:xfrm>
            <a:custGeom>
              <a:avLst/>
              <a:gdLst/>
              <a:ahLst/>
              <a:cxnLst/>
              <a:rect l="l" t="t" r="r" b="b"/>
              <a:pathLst>
                <a:path w="229869" h="127000">
                  <a:moveTo>
                    <a:pt x="102737" y="0"/>
                  </a:moveTo>
                  <a:lnTo>
                    <a:pt x="63550" y="4749"/>
                  </a:lnTo>
                  <a:lnTo>
                    <a:pt x="25332" y="18296"/>
                  </a:lnTo>
                  <a:lnTo>
                    <a:pt x="23551" y="37296"/>
                  </a:lnTo>
                  <a:lnTo>
                    <a:pt x="18471" y="53833"/>
                  </a:lnTo>
                  <a:lnTo>
                    <a:pt x="10489" y="68786"/>
                  </a:lnTo>
                  <a:lnTo>
                    <a:pt x="0" y="81629"/>
                  </a:lnTo>
                  <a:lnTo>
                    <a:pt x="19021" y="88468"/>
                  </a:lnTo>
                  <a:lnTo>
                    <a:pt x="36063" y="96231"/>
                  </a:lnTo>
                  <a:lnTo>
                    <a:pt x="51258" y="104785"/>
                  </a:lnTo>
                  <a:lnTo>
                    <a:pt x="64738" y="113999"/>
                  </a:lnTo>
                  <a:lnTo>
                    <a:pt x="68960" y="118221"/>
                  </a:lnTo>
                  <a:lnTo>
                    <a:pt x="73182" y="121036"/>
                  </a:lnTo>
                  <a:lnTo>
                    <a:pt x="75997" y="126666"/>
                  </a:lnTo>
                  <a:lnTo>
                    <a:pt x="229399" y="126666"/>
                  </a:lnTo>
                  <a:lnTo>
                    <a:pt x="229399" y="63333"/>
                  </a:lnTo>
                  <a:lnTo>
                    <a:pt x="203099" y="28236"/>
                  </a:lnTo>
                  <a:lnTo>
                    <a:pt x="154809" y="8444"/>
                  </a:lnTo>
                  <a:lnTo>
                    <a:pt x="116414" y="725"/>
                  </a:lnTo>
                  <a:lnTo>
                    <a:pt x="102737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623079" y="3961481"/>
              <a:ext cx="229870" cy="127000"/>
            </a:xfrm>
            <a:custGeom>
              <a:avLst/>
              <a:gdLst/>
              <a:ahLst/>
              <a:cxnLst/>
              <a:rect l="l" t="t" r="r" b="b"/>
              <a:pathLst>
                <a:path w="229869" h="127000">
                  <a:moveTo>
                    <a:pt x="216733" y="37999"/>
                  </a:moveTo>
                  <a:lnTo>
                    <a:pt x="171609" y="13458"/>
                  </a:lnTo>
                  <a:lnTo>
                    <a:pt x="129828" y="2638"/>
                  </a:lnTo>
                  <a:lnTo>
                    <a:pt x="102737" y="0"/>
                  </a:lnTo>
                  <a:lnTo>
                    <a:pt x="89850" y="527"/>
                  </a:lnTo>
                  <a:lnTo>
                    <a:pt x="50664" y="8444"/>
                  </a:lnTo>
                  <a:lnTo>
                    <a:pt x="25332" y="18296"/>
                  </a:lnTo>
                  <a:lnTo>
                    <a:pt x="25332" y="19703"/>
                  </a:lnTo>
                  <a:lnTo>
                    <a:pt x="23551" y="37296"/>
                  </a:lnTo>
                  <a:lnTo>
                    <a:pt x="18471" y="53833"/>
                  </a:lnTo>
                  <a:lnTo>
                    <a:pt x="10489" y="68786"/>
                  </a:lnTo>
                  <a:lnTo>
                    <a:pt x="0" y="81629"/>
                  </a:lnTo>
                  <a:lnTo>
                    <a:pt x="19021" y="88468"/>
                  </a:lnTo>
                  <a:lnTo>
                    <a:pt x="36063" y="96231"/>
                  </a:lnTo>
                  <a:lnTo>
                    <a:pt x="51258" y="104785"/>
                  </a:lnTo>
                  <a:lnTo>
                    <a:pt x="64738" y="113999"/>
                  </a:lnTo>
                  <a:lnTo>
                    <a:pt x="68960" y="118221"/>
                  </a:lnTo>
                  <a:lnTo>
                    <a:pt x="73182" y="121036"/>
                  </a:lnTo>
                  <a:lnTo>
                    <a:pt x="75997" y="126666"/>
                  </a:lnTo>
                  <a:lnTo>
                    <a:pt x="229399" y="126666"/>
                  </a:lnTo>
                  <a:lnTo>
                    <a:pt x="229399" y="63333"/>
                  </a:lnTo>
                  <a:lnTo>
                    <a:pt x="228607" y="56010"/>
                  </a:lnTo>
                  <a:lnTo>
                    <a:pt x="226232" y="49083"/>
                  </a:lnTo>
                  <a:lnTo>
                    <a:pt x="222274" y="42947"/>
                  </a:lnTo>
                  <a:lnTo>
                    <a:pt x="216733" y="37999"/>
                  </a:lnTo>
                  <a:close/>
                </a:path>
              </a:pathLst>
            </a:custGeom>
            <a:ln w="820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261391" y="3961481"/>
              <a:ext cx="229870" cy="127000"/>
            </a:xfrm>
            <a:custGeom>
              <a:avLst/>
              <a:gdLst/>
              <a:ahLst/>
              <a:cxnLst/>
              <a:rect l="l" t="t" r="r" b="b"/>
              <a:pathLst>
                <a:path w="229869" h="127000">
                  <a:moveTo>
                    <a:pt x="126659" y="0"/>
                  </a:moveTo>
                  <a:lnTo>
                    <a:pt x="87473" y="4749"/>
                  </a:lnTo>
                  <a:lnTo>
                    <a:pt x="42041" y="21111"/>
                  </a:lnTo>
                  <a:lnTo>
                    <a:pt x="7123" y="42947"/>
                  </a:lnTo>
                  <a:lnTo>
                    <a:pt x="0" y="63333"/>
                  </a:lnTo>
                  <a:lnTo>
                    <a:pt x="0" y="126666"/>
                  </a:lnTo>
                  <a:lnTo>
                    <a:pt x="151991" y="126666"/>
                  </a:lnTo>
                  <a:lnTo>
                    <a:pt x="156213" y="121036"/>
                  </a:lnTo>
                  <a:lnTo>
                    <a:pt x="159028" y="118221"/>
                  </a:lnTo>
                  <a:lnTo>
                    <a:pt x="195971" y="95175"/>
                  </a:lnTo>
                  <a:lnTo>
                    <a:pt x="229396" y="81629"/>
                  </a:lnTo>
                  <a:lnTo>
                    <a:pt x="218907" y="68193"/>
                  </a:lnTo>
                  <a:lnTo>
                    <a:pt x="210924" y="53305"/>
                  </a:lnTo>
                  <a:lnTo>
                    <a:pt x="205845" y="37098"/>
                  </a:lnTo>
                  <a:lnTo>
                    <a:pt x="204063" y="16888"/>
                  </a:lnTo>
                  <a:lnTo>
                    <a:pt x="185064" y="9961"/>
                  </a:lnTo>
                  <a:lnTo>
                    <a:pt x="166636" y="5343"/>
                  </a:lnTo>
                  <a:lnTo>
                    <a:pt x="153750" y="2638"/>
                  </a:lnTo>
                  <a:lnTo>
                    <a:pt x="140336" y="725"/>
                  </a:lnTo>
                  <a:lnTo>
                    <a:pt x="126659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261391" y="3961481"/>
              <a:ext cx="229870" cy="127000"/>
            </a:xfrm>
            <a:custGeom>
              <a:avLst/>
              <a:gdLst/>
              <a:ahLst/>
              <a:cxnLst/>
              <a:rect l="l" t="t" r="r" b="b"/>
              <a:pathLst>
                <a:path w="229869" h="127000">
                  <a:moveTo>
                    <a:pt x="164657" y="113999"/>
                  </a:moveTo>
                  <a:lnTo>
                    <a:pt x="179918" y="103993"/>
                  </a:lnTo>
                  <a:lnTo>
                    <a:pt x="195971" y="95175"/>
                  </a:lnTo>
                  <a:lnTo>
                    <a:pt x="212551" y="87676"/>
                  </a:lnTo>
                  <a:lnTo>
                    <a:pt x="229396" y="81629"/>
                  </a:lnTo>
                  <a:lnTo>
                    <a:pt x="218907" y="68193"/>
                  </a:lnTo>
                  <a:lnTo>
                    <a:pt x="210924" y="53305"/>
                  </a:lnTo>
                  <a:lnTo>
                    <a:pt x="205845" y="37098"/>
                  </a:lnTo>
                  <a:lnTo>
                    <a:pt x="204063" y="19703"/>
                  </a:lnTo>
                  <a:lnTo>
                    <a:pt x="204063" y="18296"/>
                  </a:lnTo>
                  <a:lnTo>
                    <a:pt x="204063" y="16888"/>
                  </a:lnTo>
                  <a:lnTo>
                    <a:pt x="197730" y="14579"/>
                  </a:lnTo>
                  <a:lnTo>
                    <a:pt x="191397" y="12138"/>
                  </a:lnTo>
                  <a:lnTo>
                    <a:pt x="185064" y="9961"/>
                  </a:lnTo>
                  <a:lnTo>
                    <a:pt x="178731" y="8444"/>
                  </a:lnTo>
                  <a:lnTo>
                    <a:pt x="166636" y="5343"/>
                  </a:lnTo>
                  <a:lnTo>
                    <a:pt x="153750" y="2638"/>
                  </a:lnTo>
                  <a:lnTo>
                    <a:pt x="140336" y="725"/>
                  </a:lnTo>
                  <a:lnTo>
                    <a:pt x="126659" y="0"/>
                  </a:lnTo>
                  <a:lnTo>
                    <a:pt x="113773" y="527"/>
                  </a:lnTo>
                  <a:lnTo>
                    <a:pt x="74586" y="8444"/>
                  </a:lnTo>
                  <a:lnTo>
                    <a:pt x="26890" y="29027"/>
                  </a:lnTo>
                  <a:lnTo>
                    <a:pt x="0" y="63333"/>
                  </a:lnTo>
                  <a:lnTo>
                    <a:pt x="0" y="126666"/>
                  </a:lnTo>
                  <a:lnTo>
                    <a:pt x="151991" y="126666"/>
                  </a:lnTo>
                  <a:lnTo>
                    <a:pt x="156213" y="121036"/>
                  </a:lnTo>
                  <a:lnTo>
                    <a:pt x="159028" y="118221"/>
                  </a:lnTo>
                  <a:lnTo>
                    <a:pt x="164657" y="113999"/>
                  </a:lnTo>
                  <a:close/>
                </a:path>
              </a:pathLst>
            </a:custGeom>
            <a:ln w="820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214183" y="3659530"/>
              <a:ext cx="683895" cy="683895"/>
            </a:xfrm>
            <a:custGeom>
              <a:avLst/>
              <a:gdLst/>
              <a:ahLst/>
              <a:cxnLst/>
              <a:rect l="l" t="t" r="r" b="b"/>
              <a:pathLst>
                <a:path w="683894" h="683895">
                  <a:moveTo>
                    <a:pt x="0" y="683615"/>
                  </a:moveTo>
                  <a:lnTo>
                    <a:pt x="683615" y="683615"/>
                  </a:lnTo>
                  <a:lnTo>
                    <a:pt x="683615" y="0"/>
                  </a:lnTo>
                  <a:lnTo>
                    <a:pt x="0" y="0"/>
                  </a:lnTo>
                  <a:lnTo>
                    <a:pt x="0" y="68361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2354960" y="1930400"/>
            <a:ext cx="3522345" cy="238887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50800" marR="43180">
              <a:lnSpc>
                <a:spcPct val="101899"/>
              </a:lnSpc>
              <a:spcBef>
                <a:spcPts val="50"/>
              </a:spcBef>
            </a:pPr>
            <a:r>
              <a:rPr dirty="0" sz="2100" spc="-10">
                <a:latin typeface="Arial"/>
                <a:cs typeface="Arial"/>
              </a:rPr>
              <a:t>Implementing</a:t>
            </a:r>
            <a:r>
              <a:rPr dirty="0" sz="2100" spc="-14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with</a:t>
            </a:r>
            <a:r>
              <a:rPr dirty="0" sz="2100" spc="-140">
                <a:latin typeface="Arial"/>
                <a:cs typeface="Arial"/>
              </a:rPr>
              <a:t> </a:t>
            </a:r>
            <a:r>
              <a:rPr dirty="0" sz="2100" spc="-65">
                <a:latin typeface="Arial"/>
                <a:cs typeface="Arial"/>
              </a:rPr>
              <a:t>a</a:t>
            </a:r>
            <a:r>
              <a:rPr dirty="0" sz="2100" spc="-14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3</a:t>
            </a:r>
            <a:r>
              <a:rPr dirty="0" baseline="25793" sz="2100">
                <a:latin typeface="Arial"/>
                <a:cs typeface="Arial"/>
              </a:rPr>
              <a:t>rd</a:t>
            </a:r>
            <a:r>
              <a:rPr dirty="0" baseline="25793" sz="2100" spc="97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party </a:t>
            </a:r>
            <a:r>
              <a:rPr dirty="0" sz="2100" spc="-35">
                <a:latin typeface="Arial"/>
                <a:cs typeface="Arial"/>
              </a:rPr>
              <a:t>brings</a:t>
            </a:r>
            <a:r>
              <a:rPr dirty="0" sz="2100" spc="-9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impartiality</a:t>
            </a:r>
            <a:r>
              <a:rPr dirty="0" sz="2100" spc="-100">
                <a:latin typeface="Arial"/>
                <a:cs typeface="Arial"/>
              </a:rPr>
              <a:t> </a:t>
            </a:r>
            <a:r>
              <a:rPr dirty="0" sz="2100" spc="-30">
                <a:latin typeface="Arial"/>
                <a:cs typeface="Arial"/>
              </a:rPr>
              <a:t>and</a:t>
            </a:r>
            <a:r>
              <a:rPr dirty="0" sz="2100" spc="-80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deeper </a:t>
            </a:r>
            <a:r>
              <a:rPr dirty="0" sz="2100">
                <a:latin typeface="Arial"/>
                <a:cs typeface="Arial"/>
              </a:rPr>
              <a:t>consulting</a:t>
            </a:r>
            <a:r>
              <a:rPr dirty="0" sz="2100" spc="-130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insights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30"/>
              </a:spcBef>
            </a:pPr>
            <a:endParaRPr sz="21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dirty="0" sz="2100" spc="-100">
                <a:latin typeface="Arial"/>
                <a:cs typeface="Arial"/>
              </a:rPr>
              <a:t>An</a:t>
            </a:r>
            <a:r>
              <a:rPr dirty="0" sz="2100" spc="-135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onsite</a:t>
            </a:r>
            <a:r>
              <a:rPr dirty="0" sz="2100" spc="-135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team</a:t>
            </a:r>
            <a:r>
              <a:rPr dirty="0" sz="2100" spc="-13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would</a:t>
            </a:r>
            <a:r>
              <a:rPr dirty="0" sz="2100" spc="-130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secure</a:t>
            </a:r>
            <a:endParaRPr sz="21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dirty="0" sz="2100" spc="-45">
                <a:latin typeface="Arial"/>
                <a:cs typeface="Arial"/>
              </a:rPr>
              <a:t>you</a:t>
            </a:r>
            <a:r>
              <a:rPr dirty="0" sz="2100" spc="-125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dedicated</a:t>
            </a:r>
            <a:r>
              <a:rPr dirty="0" sz="2100" spc="-114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attention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838200" y="4933441"/>
            <a:ext cx="5181600" cy="1243330"/>
            <a:chOff x="838200" y="4933441"/>
            <a:chExt cx="5181600" cy="1243330"/>
          </a:xfrm>
        </p:grpSpPr>
        <p:sp>
          <p:nvSpPr>
            <p:cNvPr id="28" name="object 28" descr=""/>
            <p:cNvSpPr/>
            <p:nvPr/>
          </p:nvSpPr>
          <p:spPr>
            <a:xfrm>
              <a:off x="838200" y="4933441"/>
              <a:ext cx="5181600" cy="1243330"/>
            </a:xfrm>
            <a:custGeom>
              <a:avLst/>
              <a:gdLst/>
              <a:ahLst/>
              <a:cxnLst/>
              <a:rect l="l" t="t" r="r" b="b"/>
              <a:pathLst>
                <a:path w="5181600" h="1243329">
                  <a:moveTo>
                    <a:pt x="5057267" y="0"/>
                  </a:moveTo>
                  <a:lnTo>
                    <a:pt x="124294" y="0"/>
                  </a:lnTo>
                  <a:lnTo>
                    <a:pt x="75914" y="9782"/>
                  </a:lnTo>
                  <a:lnTo>
                    <a:pt x="36406" y="36448"/>
                  </a:lnTo>
                  <a:lnTo>
                    <a:pt x="9768" y="75973"/>
                  </a:lnTo>
                  <a:lnTo>
                    <a:pt x="0" y="124332"/>
                  </a:lnTo>
                  <a:lnTo>
                    <a:pt x="0" y="1118692"/>
                  </a:lnTo>
                  <a:lnTo>
                    <a:pt x="9768" y="1167072"/>
                  </a:lnTo>
                  <a:lnTo>
                    <a:pt x="36406" y="1206580"/>
                  </a:lnTo>
                  <a:lnTo>
                    <a:pt x="75914" y="1233219"/>
                  </a:lnTo>
                  <a:lnTo>
                    <a:pt x="124294" y="1242987"/>
                  </a:lnTo>
                  <a:lnTo>
                    <a:pt x="5057267" y="1242987"/>
                  </a:lnTo>
                  <a:lnTo>
                    <a:pt x="5105679" y="1233219"/>
                  </a:lnTo>
                  <a:lnTo>
                    <a:pt x="5145198" y="1206580"/>
                  </a:lnTo>
                  <a:lnTo>
                    <a:pt x="5171834" y="1167072"/>
                  </a:lnTo>
                  <a:lnTo>
                    <a:pt x="5181600" y="1118692"/>
                  </a:lnTo>
                  <a:lnTo>
                    <a:pt x="5181600" y="124332"/>
                  </a:lnTo>
                  <a:lnTo>
                    <a:pt x="5171834" y="75973"/>
                  </a:lnTo>
                  <a:lnTo>
                    <a:pt x="5145198" y="36448"/>
                  </a:lnTo>
                  <a:lnTo>
                    <a:pt x="5105679" y="9782"/>
                  </a:lnTo>
                  <a:lnTo>
                    <a:pt x="5057267" y="0"/>
                  </a:lnTo>
                  <a:close/>
                </a:path>
              </a:pathLst>
            </a:custGeom>
            <a:solidFill>
              <a:srgbClr val="CCD2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261391" y="5302616"/>
              <a:ext cx="591185" cy="308610"/>
            </a:xfrm>
            <a:custGeom>
              <a:avLst/>
              <a:gdLst/>
              <a:ahLst/>
              <a:cxnLst/>
              <a:rect l="l" t="t" r="r" b="b"/>
              <a:pathLst>
                <a:path w="591185" h="308610">
                  <a:moveTo>
                    <a:pt x="295542" y="0"/>
                  </a:moveTo>
                  <a:lnTo>
                    <a:pt x="0" y="281457"/>
                  </a:lnTo>
                  <a:lnTo>
                    <a:pt x="31662" y="308197"/>
                  </a:lnTo>
                  <a:lnTo>
                    <a:pt x="295542" y="57680"/>
                  </a:lnTo>
                  <a:lnTo>
                    <a:pt x="356269" y="57680"/>
                  </a:lnTo>
                  <a:lnTo>
                    <a:pt x="295542" y="0"/>
                  </a:lnTo>
                  <a:close/>
                </a:path>
                <a:path w="591185" h="308610">
                  <a:moveTo>
                    <a:pt x="356269" y="57680"/>
                  </a:moveTo>
                  <a:lnTo>
                    <a:pt x="295542" y="57680"/>
                  </a:lnTo>
                  <a:lnTo>
                    <a:pt x="559421" y="308197"/>
                  </a:lnTo>
                  <a:lnTo>
                    <a:pt x="591087" y="281457"/>
                  </a:lnTo>
                  <a:lnTo>
                    <a:pt x="464424" y="160420"/>
                  </a:lnTo>
                  <a:lnTo>
                    <a:pt x="464424" y="106939"/>
                  </a:lnTo>
                  <a:lnTo>
                    <a:pt x="408130" y="106939"/>
                  </a:lnTo>
                  <a:lnTo>
                    <a:pt x="356269" y="57680"/>
                  </a:lnTo>
                  <a:close/>
                </a:path>
                <a:path w="591185" h="308610">
                  <a:moveTo>
                    <a:pt x="464424" y="42198"/>
                  </a:moveTo>
                  <a:lnTo>
                    <a:pt x="408130" y="42198"/>
                  </a:lnTo>
                  <a:lnTo>
                    <a:pt x="408130" y="106939"/>
                  </a:lnTo>
                  <a:lnTo>
                    <a:pt x="464424" y="106939"/>
                  </a:lnTo>
                  <a:lnTo>
                    <a:pt x="464424" y="42198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261391" y="5302616"/>
              <a:ext cx="591185" cy="308610"/>
            </a:xfrm>
            <a:custGeom>
              <a:avLst/>
              <a:gdLst/>
              <a:ahLst/>
              <a:cxnLst/>
              <a:rect l="l" t="t" r="r" b="b"/>
              <a:pathLst>
                <a:path w="591185" h="308610">
                  <a:moveTo>
                    <a:pt x="464424" y="160420"/>
                  </a:moveTo>
                  <a:lnTo>
                    <a:pt x="464424" y="42198"/>
                  </a:lnTo>
                  <a:lnTo>
                    <a:pt x="408130" y="42198"/>
                  </a:lnTo>
                  <a:lnTo>
                    <a:pt x="408130" y="106939"/>
                  </a:lnTo>
                  <a:lnTo>
                    <a:pt x="295542" y="0"/>
                  </a:lnTo>
                  <a:lnTo>
                    <a:pt x="0" y="281457"/>
                  </a:lnTo>
                  <a:lnTo>
                    <a:pt x="31662" y="308197"/>
                  </a:lnTo>
                  <a:lnTo>
                    <a:pt x="295542" y="57680"/>
                  </a:lnTo>
                  <a:lnTo>
                    <a:pt x="559421" y="308197"/>
                  </a:lnTo>
                  <a:lnTo>
                    <a:pt x="591087" y="281457"/>
                  </a:lnTo>
                  <a:lnTo>
                    <a:pt x="464424" y="160420"/>
                  </a:lnTo>
                  <a:close/>
                </a:path>
              </a:pathLst>
            </a:custGeom>
            <a:ln w="820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345830" y="5399703"/>
              <a:ext cx="422275" cy="409575"/>
            </a:xfrm>
            <a:custGeom>
              <a:avLst/>
              <a:gdLst/>
              <a:ahLst/>
              <a:cxnLst/>
              <a:rect l="l" t="t" r="r" b="b"/>
              <a:pathLst>
                <a:path w="422275" h="409575">
                  <a:moveTo>
                    <a:pt x="211103" y="0"/>
                  </a:moveTo>
                  <a:lnTo>
                    <a:pt x="0" y="200554"/>
                  </a:lnTo>
                  <a:lnTo>
                    <a:pt x="0" y="409554"/>
                  </a:lnTo>
                  <a:lnTo>
                    <a:pt x="168882" y="409554"/>
                  </a:lnTo>
                  <a:lnTo>
                    <a:pt x="168882" y="318073"/>
                  </a:lnTo>
                  <a:lnTo>
                    <a:pt x="42220" y="318073"/>
                  </a:lnTo>
                  <a:lnTo>
                    <a:pt x="42220" y="233628"/>
                  </a:lnTo>
                  <a:lnTo>
                    <a:pt x="422207" y="233628"/>
                  </a:lnTo>
                  <a:lnTo>
                    <a:pt x="422207" y="200554"/>
                  </a:lnTo>
                  <a:lnTo>
                    <a:pt x="211103" y="0"/>
                  </a:lnTo>
                  <a:close/>
                </a:path>
                <a:path w="422275" h="409575">
                  <a:moveTo>
                    <a:pt x="295545" y="233628"/>
                  </a:moveTo>
                  <a:lnTo>
                    <a:pt x="253324" y="233628"/>
                  </a:lnTo>
                  <a:lnTo>
                    <a:pt x="253324" y="409554"/>
                  </a:lnTo>
                  <a:lnTo>
                    <a:pt x="422207" y="409554"/>
                  </a:lnTo>
                  <a:lnTo>
                    <a:pt x="422207" y="318073"/>
                  </a:lnTo>
                  <a:lnTo>
                    <a:pt x="295545" y="318073"/>
                  </a:lnTo>
                  <a:lnTo>
                    <a:pt x="295545" y="233628"/>
                  </a:lnTo>
                  <a:close/>
                </a:path>
                <a:path w="422275" h="409575">
                  <a:moveTo>
                    <a:pt x="168882" y="233628"/>
                  </a:moveTo>
                  <a:lnTo>
                    <a:pt x="126662" y="233628"/>
                  </a:lnTo>
                  <a:lnTo>
                    <a:pt x="126662" y="318073"/>
                  </a:lnTo>
                  <a:lnTo>
                    <a:pt x="168882" y="318073"/>
                  </a:lnTo>
                  <a:lnTo>
                    <a:pt x="168882" y="233628"/>
                  </a:lnTo>
                  <a:close/>
                </a:path>
                <a:path w="422275" h="409575">
                  <a:moveTo>
                    <a:pt x="422207" y="233628"/>
                  </a:moveTo>
                  <a:lnTo>
                    <a:pt x="379986" y="233628"/>
                  </a:lnTo>
                  <a:lnTo>
                    <a:pt x="379986" y="318073"/>
                  </a:lnTo>
                  <a:lnTo>
                    <a:pt x="422207" y="318073"/>
                  </a:lnTo>
                  <a:lnTo>
                    <a:pt x="422207" y="233628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345830" y="5399703"/>
              <a:ext cx="422275" cy="409575"/>
            </a:xfrm>
            <a:custGeom>
              <a:avLst/>
              <a:gdLst/>
              <a:ahLst/>
              <a:cxnLst/>
              <a:rect l="l" t="t" r="r" b="b"/>
              <a:pathLst>
                <a:path w="422275" h="409575">
                  <a:moveTo>
                    <a:pt x="0" y="200554"/>
                  </a:moveTo>
                  <a:lnTo>
                    <a:pt x="0" y="409554"/>
                  </a:lnTo>
                  <a:lnTo>
                    <a:pt x="168882" y="409554"/>
                  </a:lnTo>
                  <a:lnTo>
                    <a:pt x="168882" y="233628"/>
                  </a:lnTo>
                  <a:lnTo>
                    <a:pt x="253324" y="233628"/>
                  </a:lnTo>
                  <a:lnTo>
                    <a:pt x="253324" y="409554"/>
                  </a:lnTo>
                  <a:lnTo>
                    <a:pt x="422207" y="409554"/>
                  </a:lnTo>
                  <a:lnTo>
                    <a:pt x="422207" y="200554"/>
                  </a:lnTo>
                  <a:lnTo>
                    <a:pt x="211103" y="0"/>
                  </a:lnTo>
                  <a:lnTo>
                    <a:pt x="0" y="200554"/>
                  </a:lnTo>
                  <a:close/>
                </a:path>
                <a:path w="422275" h="409575">
                  <a:moveTo>
                    <a:pt x="126662" y="318073"/>
                  </a:moveTo>
                  <a:lnTo>
                    <a:pt x="42220" y="318073"/>
                  </a:lnTo>
                  <a:lnTo>
                    <a:pt x="42220" y="233628"/>
                  </a:lnTo>
                  <a:lnTo>
                    <a:pt x="126662" y="233628"/>
                  </a:lnTo>
                  <a:lnTo>
                    <a:pt x="126662" y="318073"/>
                  </a:lnTo>
                  <a:close/>
                </a:path>
                <a:path w="422275" h="409575">
                  <a:moveTo>
                    <a:pt x="295545" y="233628"/>
                  </a:moveTo>
                  <a:lnTo>
                    <a:pt x="379986" y="233628"/>
                  </a:lnTo>
                  <a:lnTo>
                    <a:pt x="379986" y="318073"/>
                  </a:lnTo>
                  <a:lnTo>
                    <a:pt x="295545" y="318073"/>
                  </a:lnTo>
                  <a:lnTo>
                    <a:pt x="295545" y="233628"/>
                  </a:lnTo>
                  <a:close/>
                </a:path>
              </a:pathLst>
            </a:custGeom>
            <a:ln w="820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214183" y="5213159"/>
              <a:ext cx="683895" cy="683895"/>
            </a:xfrm>
            <a:custGeom>
              <a:avLst/>
              <a:gdLst/>
              <a:ahLst/>
              <a:cxnLst/>
              <a:rect l="l" t="t" r="r" b="b"/>
              <a:pathLst>
                <a:path w="683894" h="683895">
                  <a:moveTo>
                    <a:pt x="0" y="683615"/>
                  </a:moveTo>
                  <a:lnTo>
                    <a:pt x="683615" y="683615"/>
                  </a:lnTo>
                  <a:lnTo>
                    <a:pt x="683615" y="0"/>
                  </a:lnTo>
                  <a:lnTo>
                    <a:pt x="0" y="0"/>
                  </a:lnTo>
                  <a:lnTo>
                    <a:pt x="0" y="68361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 txBox="1"/>
          <p:nvPr/>
        </p:nvSpPr>
        <p:spPr>
          <a:xfrm>
            <a:off x="2393060" y="5201158"/>
            <a:ext cx="3134360" cy="67183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50"/>
              </a:spcBef>
            </a:pPr>
            <a:r>
              <a:rPr dirty="0" sz="2100" spc="-95">
                <a:latin typeface="Arial"/>
                <a:cs typeface="Arial"/>
              </a:rPr>
              <a:t>There</a:t>
            </a:r>
            <a:r>
              <a:rPr dirty="0" sz="2100" spc="-114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is</a:t>
            </a:r>
            <a:r>
              <a:rPr dirty="0" sz="2100" spc="-100">
                <a:latin typeface="Arial"/>
                <a:cs typeface="Arial"/>
              </a:rPr>
              <a:t> </a:t>
            </a:r>
            <a:r>
              <a:rPr dirty="0" sz="2100" spc="-45">
                <a:latin typeface="Arial"/>
                <a:cs typeface="Arial"/>
              </a:rPr>
              <a:t>an</a:t>
            </a:r>
            <a:r>
              <a:rPr dirty="0" sz="2100" spc="-9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optimal</a:t>
            </a:r>
            <a:r>
              <a:rPr dirty="0" sz="2100" spc="-114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module </a:t>
            </a:r>
            <a:r>
              <a:rPr dirty="0" sz="2100">
                <a:latin typeface="Arial"/>
                <a:cs typeface="Arial"/>
              </a:rPr>
              <a:t>implementation</a:t>
            </a:r>
            <a:r>
              <a:rPr dirty="0" sz="2100" spc="-10">
                <a:latin typeface="Arial"/>
                <a:cs typeface="Arial"/>
              </a:rPr>
              <a:t> order</a:t>
            </a:r>
            <a:endParaRPr sz="21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6251828" y="1964563"/>
            <a:ext cx="4596130" cy="229362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2700" marR="5080">
              <a:lnSpc>
                <a:spcPts val="2270"/>
              </a:lnSpc>
              <a:spcBef>
                <a:spcPts val="380"/>
              </a:spcBef>
            </a:pPr>
            <a:r>
              <a:rPr dirty="0" sz="2100" spc="-400">
                <a:latin typeface="Arial"/>
                <a:cs typeface="Arial"/>
              </a:rPr>
              <a:t>…</a:t>
            </a:r>
            <a:r>
              <a:rPr dirty="0" sz="2100" spc="-125">
                <a:latin typeface="Arial"/>
                <a:cs typeface="Arial"/>
              </a:rPr>
              <a:t> </a:t>
            </a:r>
            <a:r>
              <a:rPr dirty="0" sz="2100" spc="-175">
                <a:latin typeface="Arial"/>
                <a:cs typeface="Arial"/>
              </a:rPr>
              <a:t>BUT</a:t>
            </a:r>
            <a:r>
              <a:rPr dirty="0" sz="2100" spc="-135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implementing</a:t>
            </a:r>
            <a:r>
              <a:rPr dirty="0" sz="2100" spc="-10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with</a:t>
            </a:r>
            <a:r>
              <a:rPr dirty="0" sz="2100" spc="-114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the</a:t>
            </a:r>
            <a:r>
              <a:rPr dirty="0" sz="2100" spc="-110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supplier </a:t>
            </a:r>
            <a:r>
              <a:rPr dirty="0" sz="2100" spc="-40">
                <a:latin typeface="Arial"/>
                <a:cs typeface="Arial"/>
              </a:rPr>
              <a:t>ensures</a:t>
            </a:r>
            <a:r>
              <a:rPr dirty="0" sz="2100" spc="-105">
                <a:latin typeface="Arial"/>
                <a:cs typeface="Arial"/>
              </a:rPr>
              <a:t> </a:t>
            </a:r>
            <a:r>
              <a:rPr dirty="0" sz="2100" spc="-40">
                <a:latin typeface="Arial"/>
                <a:cs typeface="Arial"/>
              </a:rPr>
              <a:t>your</a:t>
            </a:r>
            <a:r>
              <a:rPr dirty="0" sz="2100" spc="-12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points</a:t>
            </a:r>
            <a:r>
              <a:rPr dirty="0" sz="2100" spc="-12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of</a:t>
            </a:r>
            <a:r>
              <a:rPr dirty="0" sz="2100" spc="-110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pain</a:t>
            </a:r>
            <a:r>
              <a:rPr dirty="0" sz="2100" spc="-130">
                <a:latin typeface="Arial"/>
                <a:cs typeface="Arial"/>
              </a:rPr>
              <a:t> </a:t>
            </a:r>
            <a:r>
              <a:rPr dirty="0" sz="2100" spc="-30">
                <a:latin typeface="Arial"/>
                <a:cs typeface="Arial"/>
              </a:rPr>
              <a:t>feed</a:t>
            </a:r>
            <a:r>
              <a:rPr dirty="0" sz="2100" spc="-110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directly </a:t>
            </a:r>
            <a:r>
              <a:rPr dirty="0" sz="2100">
                <a:latin typeface="Arial"/>
                <a:cs typeface="Arial"/>
              </a:rPr>
              <a:t>into</a:t>
            </a:r>
            <a:r>
              <a:rPr dirty="0" sz="2100" spc="-85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development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2100">
              <a:latin typeface="Arial"/>
              <a:cs typeface="Arial"/>
            </a:endParaRPr>
          </a:p>
          <a:p>
            <a:pPr marL="12700">
              <a:lnSpc>
                <a:spcPts val="2395"/>
              </a:lnSpc>
            </a:pPr>
            <a:r>
              <a:rPr dirty="0" sz="2100" spc="-400">
                <a:latin typeface="Arial"/>
                <a:cs typeface="Arial"/>
              </a:rPr>
              <a:t>…</a:t>
            </a:r>
            <a:r>
              <a:rPr dirty="0" sz="2100" spc="-130">
                <a:latin typeface="Arial"/>
                <a:cs typeface="Arial"/>
              </a:rPr>
              <a:t> </a:t>
            </a:r>
            <a:r>
              <a:rPr dirty="0" sz="2100" spc="-175">
                <a:latin typeface="Arial"/>
                <a:cs typeface="Arial"/>
              </a:rPr>
              <a:t>BUT</a:t>
            </a:r>
            <a:r>
              <a:rPr dirty="0" sz="2100" spc="-135">
                <a:latin typeface="Arial"/>
                <a:cs typeface="Arial"/>
              </a:rPr>
              <a:t> </a:t>
            </a:r>
            <a:r>
              <a:rPr dirty="0" sz="2100" spc="-30">
                <a:latin typeface="Arial"/>
                <a:cs typeface="Arial"/>
              </a:rPr>
              <a:t>when</a:t>
            </a:r>
            <a:r>
              <a:rPr dirty="0" sz="2100" spc="-90">
                <a:latin typeface="Arial"/>
                <a:cs typeface="Arial"/>
              </a:rPr>
              <a:t> </a:t>
            </a:r>
            <a:r>
              <a:rPr dirty="0" sz="2100" spc="-35">
                <a:latin typeface="Arial"/>
                <a:cs typeface="Arial"/>
              </a:rPr>
              <a:t>resources</a:t>
            </a:r>
            <a:r>
              <a:rPr dirty="0" sz="2100" spc="-130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aren’t</a:t>
            </a:r>
            <a:r>
              <a:rPr dirty="0" sz="2100" spc="-114">
                <a:latin typeface="Arial"/>
                <a:cs typeface="Arial"/>
              </a:rPr>
              <a:t> </a:t>
            </a:r>
            <a:r>
              <a:rPr dirty="0" sz="2100" spc="-65">
                <a:latin typeface="Arial"/>
                <a:cs typeface="Arial"/>
              </a:rPr>
              <a:t>a</a:t>
            </a:r>
            <a:r>
              <a:rPr dirty="0" sz="2100" spc="-12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fit,</a:t>
            </a:r>
            <a:r>
              <a:rPr dirty="0" sz="2100" spc="-130">
                <a:latin typeface="Arial"/>
                <a:cs typeface="Arial"/>
              </a:rPr>
              <a:t> </a:t>
            </a:r>
            <a:r>
              <a:rPr dirty="0" sz="2100" spc="60">
                <a:latin typeface="Arial"/>
                <a:cs typeface="Arial"/>
              </a:rPr>
              <a:t>it</a:t>
            </a:r>
            <a:r>
              <a:rPr dirty="0" sz="2100" spc="-114">
                <a:latin typeface="Arial"/>
                <a:cs typeface="Arial"/>
              </a:rPr>
              <a:t> </a:t>
            </a:r>
            <a:r>
              <a:rPr dirty="0" sz="2100" spc="-25">
                <a:latin typeface="Arial"/>
                <a:cs typeface="Arial"/>
              </a:rPr>
              <a:t>is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ts val="2395"/>
              </a:lnSpc>
            </a:pPr>
            <a:r>
              <a:rPr dirty="0" sz="2100" spc="-40">
                <a:latin typeface="Arial"/>
                <a:cs typeface="Arial"/>
              </a:rPr>
              <a:t>easier</a:t>
            </a:r>
            <a:r>
              <a:rPr dirty="0" sz="2100" spc="-114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to</a:t>
            </a:r>
            <a:r>
              <a:rPr dirty="0" sz="2100" spc="-125">
                <a:latin typeface="Arial"/>
                <a:cs typeface="Arial"/>
              </a:rPr>
              <a:t> </a:t>
            </a:r>
            <a:r>
              <a:rPr dirty="0" sz="2100" spc="-30">
                <a:latin typeface="Arial"/>
                <a:cs typeface="Arial"/>
              </a:rPr>
              <a:t>secure</a:t>
            </a:r>
            <a:r>
              <a:rPr dirty="0" sz="2100" spc="-130">
                <a:latin typeface="Arial"/>
                <a:cs typeface="Arial"/>
              </a:rPr>
              <a:t> </a:t>
            </a:r>
            <a:r>
              <a:rPr dirty="0" sz="2100" spc="-60">
                <a:latin typeface="Arial"/>
                <a:cs typeface="Arial"/>
              </a:rPr>
              <a:t>a</a:t>
            </a:r>
            <a:r>
              <a:rPr dirty="0" sz="2100" spc="-100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change</a:t>
            </a:r>
            <a:endParaRPr sz="21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6251828" y="5284470"/>
            <a:ext cx="4636770" cy="6337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95"/>
              </a:lnSpc>
              <a:spcBef>
                <a:spcPts val="100"/>
              </a:spcBef>
            </a:pPr>
            <a:r>
              <a:rPr dirty="0" sz="2100" spc="-400">
                <a:latin typeface="Arial"/>
                <a:cs typeface="Arial"/>
              </a:rPr>
              <a:t>…</a:t>
            </a:r>
            <a:r>
              <a:rPr dirty="0" sz="2100" spc="-130">
                <a:latin typeface="Arial"/>
                <a:cs typeface="Arial"/>
              </a:rPr>
              <a:t> </a:t>
            </a:r>
            <a:r>
              <a:rPr dirty="0" sz="2100" spc="-175">
                <a:latin typeface="Arial"/>
                <a:cs typeface="Arial"/>
              </a:rPr>
              <a:t>BUT</a:t>
            </a:r>
            <a:r>
              <a:rPr dirty="0" sz="2100" spc="-13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it’s</a:t>
            </a:r>
            <a:r>
              <a:rPr dirty="0" sz="2100" spc="-125">
                <a:latin typeface="Arial"/>
                <a:cs typeface="Arial"/>
              </a:rPr>
              <a:t> </a:t>
            </a:r>
            <a:r>
              <a:rPr dirty="0" sz="2100" spc="-40">
                <a:latin typeface="Arial"/>
                <a:cs typeface="Arial"/>
              </a:rPr>
              <a:t>easier</a:t>
            </a:r>
            <a:r>
              <a:rPr dirty="0" sz="2100" spc="-114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to</a:t>
            </a:r>
            <a:r>
              <a:rPr dirty="0" sz="2100" spc="-140">
                <a:latin typeface="Arial"/>
                <a:cs typeface="Arial"/>
              </a:rPr>
              <a:t> </a:t>
            </a:r>
            <a:r>
              <a:rPr dirty="0" sz="2100" spc="-30">
                <a:latin typeface="Arial"/>
                <a:cs typeface="Arial"/>
              </a:rPr>
              <a:t>secure</a:t>
            </a:r>
            <a:r>
              <a:rPr dirty="0" sz="2100" spc="-120">
                <a:latin typeface="Arial"/>
                <a:cs typeface="Arial"/>
              </a:rPr>
              <a:t> </a:t>
            </a:r>
            <a:r>
              <a:rPr dirty="0" sz="2100" spc="-20">
                <a:latin typeface="Arial"/>
                <a:cs typeface="Arial"/>
              </a:rPr>
              <a:t>funding</a:t>
            </a:r>
            <a:r>
              <a:rPr dirty="0" sz="2100" spc="-110">
                <a:latin typeface="Arial"/>
                <a:cs typeface="Arial"/>
              </a:rPr>
              <a:t> </a:t>
            </a:r>
            <a:r>
              <a:rPr dirty="0" sz="2100" spc="-20">
                <a:latin typeface="Arial"/>
                <a:cs typeface="Arial"/>
              </a:rPr>
              <a:t>when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ts val="2395"/>
              </a:lnSpc>
            </a:pPr>
            <a:r>
              <a:rPr dirty="0" sz="2100">
                <a:latin typeface="Arial"/>
                <a:cs typeface="Arial"/>
              </a:rPr>
              <a:t>costs</a:t>
            </a:r>
            <a:r>
              <a:rPr dirty="0" sz="2100" spc="-135">
                <a:latin typeface="Arial"/>
                <a:cs typeface="Arial"/>
              </a:rPr>
              <a:t> </a:t>
            </a:r>
            <a:r>
              <a:rPr dirty="0" sz="2100" spc="-55">
                <a:latin typeface="Arial"/>
                <a:cs typeface="Arial"/>
              </a:rPr>
              <a:t>are</a:t>
            </a:r>
            <a:r>
              <a:rPr dirty="0" sz="2100" spc="-14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offset</a:t>
            </a:r>
            <a:r>
              <a:rPr dirty="0" sz="2100" spc="-13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in</a:t>
            </a:r>
            <a:r>
              <a:rPr dirty="0" sz="2100" spc="-130">
                <a:latin typeface="Arial"/>
                <a:cs typeface="Arial"/>
              </a:rPr>
              <a:t> </a:t>
            </a:r>
            <a:r>
              <a:rPr dirty="0" sz="2100" spc="-20">
                <a:latin typeface="Arial"/>
                <a:cs typeface="Arial"/>
              </a:rPr>
              <a:t>year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02155" y="2976498"/>
            <a:ext cx="2954020" cy="1068070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dirty="0" sz="3600" spc="-120">
                <a:solidFill>
                  <a:srgbClr val="0D2841"/>
                </a:solidFill>
                <a:latin typeface="Arial"/>
                <a:cs typeface="Arial"/>
              </a:rPr>
              <a:t>Implementation </a:t>
            </a:r>
            <a:r>
              <a:rPr dirty="0" sz="3600" spc="-10">
                <a:solidFill>
                  <a:srgbClr val="0D2841"/>
                </a:solidFill>
                <a:latin typeface="Arial"/>
                <a:cs typeface="Arial"/>
              </a:rPr>
              <a:t>lessons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2634" y="52959"/>
            <a:ext cx="5928995" cy="6805295"/>
            <a:chOff x="2634" y="52959"/>
            <a:chExt cx="5928995" cy="6805295"/>
          </a:xfrm>
        </p:grpSpPr>
        <p:sp>
          <p:nvSpPr>
            <p:cNvPr id="4" name="object 4" descr=""/>
            <p:cNvSpPr/>
            <p:nvPr/>
          </p:nvSpPr>
          <p:spPr>
            <a:xfrm>
              <a:off x="819271" y="2902913"/>
              <a:ext cx="497840" cy="1094105"/>
            </a:xfrm>
            <a:custGeom>
              <a:avLst/>
              <a:gdLst/>
              <a:ahLst/>
              <a:cxnLst/>
              <a:rect l="l" t="t" r="r" b="b"/>
              <a:pathLst>
                <a:path w="497840" h="1094104">
                  <a:moveTo>
                    <a:pt x="472477" y="0"/>
                  </a:moveTo>
                  <a:lnTo>
                    <a:pt x="395621" y="0"/>
                  </a:lnTo>
                  <a:lnTo>
                    <a:pt x="269627" y="670268"/>
                  </a:lnTo>
                  <a:lnTo>
                    <a:pt x="210410" y="710587"/>
                  </a:lnTo>
                  <a:lnTo>
                    <a:pt x="137333" y="696727"/>
                  </a:lnTo>
                  <a:lnTo>
                    <a:pt x="117095" y="697003"/>
                  </a:lnTo>
                  <a:lnTo>
                    <a:pt x="99220" y="704602"/>
                  </a:lnTo>
                  <a:lnTo>
                    <a:pt x="85597" y="718344"/>
                  </a:lnTo>
                  <a:lnTo>
                    <a:pt x="78116" y="737047"/>
                  </a:lnTo>
                  <a:lnTo>
                    <a:pt x="74336" y="757206"/>
                  </a:lnTo>
                  <a:lnTo>
                    <a:pt x="134813" y="768546"/>
                  </a:lnTo>
                  <a:lnTo>
                    <a:pt x="132370" y="797265"/>
                  </a:lnTo>
                  <a:lnTo>
                    <a:pt x="115605" y="875597"/>
                  </a:lnTo>
                  <a:lnTo>
                    <a:pt x="98815" y="923623"/>
                  </a:lnTo>
                  <a:lnTo>
                    <a:pt x="74773" y="976499"/>
                  </a:lnTo>
                  <a:lnTo>
                    <a:pt x="42246" y="1033430"/>
                  </a:lnTo>
                  <a:lnTo>
                    <a:pt x="0" y="1093624"/>
                  </a:lnTo>
                  <a:lnTo>
                    <a:pt x="70556" y="1093624"/>
                  </a:lnTo>
                  <a:lnTo>
                    <a:pt x="94968" y="1052358"/>
                  </a:lnTo>
                  <a:lnTo>
                    <a:pt x="117863" y="1022393"/>
                  </a:lnTo>
                  <a:lnTo>
                    <a:pt x="141113" y="1005423"/>
                  </a:lnTo>
                  <a:lnTo>
                    <a:pt x="146684" y="1012825"/>
                  </a:lnTo>
                  <a:lnTo>
                    <a:pt x="121446" y="1067794"/>
                  </a:lnTo>
                  <a:lnTo>
                    <a:pt x="123474" y="1093624"/>
                  </a:lnTo>
                  <a:lnTo>
                    <a:pt x="194030" y="1093624"/>
                  </a:lnTo>
                  <a:lnTo>
                    <a:pt x="214189" y="1077716"/>
                  </a:lnTo>
                  <a:lnTo>
                    <a:pt x="260650" y="1012825"/>
                  </a:lnTo>
                  <a:lnTo>
                    <a:pt x="282226" y="1005423"/>
                  </a:lnTo>
                  <a:lnTo>
                    <a:pt x="285770" y="1022925"/>
                  </a:lnTo>
                  <a:lnTo>
                    <a:pt x="277501" y="1050941"/>
                  </a:lnTo>
                  <a:lnTo>
                    <a:pt x="271595" y="1078248"/>
                  </a:lnTo>
                  <a:lnTo>
                    <a:pt x="282226" y="1093624"/>
                  </a:lnTo>
                  <a:lnTo>
                    <a:pt x="335144" y="1093624"/>
                  </a:lnTo>
                  <a:lnTo>
                    <a:pt x="357862" y="1073326"/>
                  </a:lnTo>
                  <a:lnTo>
                    <a:pt x="369477" y="1033301"/>
                  </a:lnTo>
                  <a:lnTo>
                    <a:pt x="378730" y="990677"/>
                  </a:lnTo>
                  <a:lnTo>
                    <a:pt x="394361" y="962583"/>
                  </a:lnTo>
                  <a:lnTo>
                    <a:pt x="404106" y="977211"/>
                  </a:lnTo>
                  <a:lnTo>
                    <a:pt x="407118" y="1022906"/>
                  </a:lnTo>
                  <a:lnTo>
                    <a:pt x="405700" y="1093624"/>
                  </a:lnTo>
                  <a:lnTo>
                    <a:pt x="493896" y="1093624"/>
                  </a:lnTo>
                  <a:lnTo>
                    <a:pt x="472477" y="1031017"/>
                  </a:lnTo>
                  <a:lnTo>
                    <a:pt x="458618" y="970466"/>
                  </a:lnTo>
                  <a:lnTo>
                    <a:pt x="450806" y="914634"/>
                  </a:lnTo>
                  <a:lnTo>
                    <a:pt x="447530" y="866180"/>
                  </a:lnTo>
                  <a:lnTo>
                    <a:pt x="447278" y="827765"/>
                  </a:lnTo>
                  <a:lnTo>
                    <a:pt x="493896" y="836585"/>
                  </a:lnTo>
                  <a:lnTo>
                    <a:pt x="497676" y="816426"/>
                  </a:lnTo>
                  <a:lnTo>
                    <a:pt x="489801" y="778311"/>
                  </a:lnTo>
                  <a:lnTo>
                    <a:pt x="457358" y="757206"/>
                  </a:lnTo>
                  <a:lnTo>
                    <a:pt x="384281" y="744607"/>
                  </a:lnTo>
                  <a:lnTo>
                    <a:pt x="343963" y="685387"/>
                  </a:lnTo>
                  <a:lnTo>
                    <a:pt x="472477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19271" y="2902913"/>
              <a:ext cx="497840" cy="1094105"/>
            </a:xfrm>
            <a:custGeom>
              <a:avLst/>
              <a:gdLst/>
              <a:ahLst/>
              <a:cxnLst/>
              <a:rect l="l" t="t" r="r" b="b"/>
              <a:pathLst>
                <a:path w="497840" h="1094104">
                  <a:moveTo>
                    <a:pt x="447278" y="827765"/>
                  </a:moveTo>
                  <a:lnTo>
                    <a:pt x="493896" y="836585"/>
                  </a:lnTo>
                  <a:lnTo>
                    <a:pt x="497676" y="816426"/>
                  </a:lnTo>
                  <a:lnTo>
                    <a:pt x="497400" y="796187"/>
                  </a:lnTo>
                  <a:lnTo>
                    <a:pt x="489801" y="778311"/>
                  </a:lnTo>
                  <a:lnTo>
                    <a:pt x="476060" y="764688"/>
                  </a:lnTo>
                  <a:lnTo>
                    <a:pt x="457358" y="757206"/>
                  </a:lnTo>
                  <a:lnTo>
                    <a:pt x="384281" y="744607"/>
                  </a:lnTo>
                  <a:lnTo>
                    <a:pt x="343963" y="685387"/>
                  </a:lnTo>
                  <a:lnTo>
                    <a:pt x="472477" y="0"/>
                  </a:lnTo>
                  <a:lnTo>
                    <a:pt x="395621" y="0"/>
                  </a:lnTo>
                  <a:lnTo>
                    <a:pt x="269627" y="670268"/>
                  </a:lnTo>
                  <a:lnTo>
                    <a:pt x="210410" y="710587"/>
                  </a:lnTo>
                  <a:lnTo>
                    <a:pt x="137333" y="696727"/>
                  </a:lnTo>
                  <a:lnTo>
                    <a:pt x="117095" y="697003"/>
                  </a:lnTo>
                  <a:lnTo>
                    <a:pt x="99220" y="704602"/>
                  </a:lnTo>
                  <a:lnTo>
                    <a:pt x="85597" y="718344"/>
                  </a:lnTo>
                  <a:lnTo>
                    <a:pt x="78116" y="737047"/>
                  </a:lnTo>
                  <a:lnTo>
                    <a:pt x="74336" y="757206"/>
                  </a:lnTo>
                  <a:lnTo>
                    <a:pt x="134813" y="768546"/>
                  </a:lnTo>
                  <a:lnTo>
                    <a:pt x="132370" y="797265"/>
                  </a:lnTo>
                  <a:lnTo>
                    <a:pt x="115605" y="875597"/>
                  </a:lnTo>
                  <a:lnTo>
                    <a:pt x="98815" y="923623"/>
                  </a:lnTo>
                  <a:lnTo>
                    <a:pt x="74773" y="976499"/>
                  </a:lnTo>
                  <a:lnTo>
                    <a:pt x="42246" y="1033430"/>
                  </a:lnTo>
                  <a:lnTo>
                    <a:pt x="0" y="1093624"/>
                  </a:lnTo>
                  <a:lnTo>
                    <a:pt x="70556" y="1093624"/>
                  </a:lnTo>
                  <a:lnTo>
                    <a:pt x="77506" y="1080905"/>
                  </a:lnTo>
                  <a:lnTo>
                    <a:pt x="94968" y="1052358"/>
                  </a:lnTo>
                  <a:lnTo>
                    <a:pt x="117863" y="1022393"/>
                  </a:lnTo>
                  <a:lnTo>
                    <a:pt x="141113" y="1005423"/>
                  </a:lnTo>
                  <a:lnTo>
                    <a:pt x="146684" y="1012825"/>
                  </a:lnTo>
                  <a:lnTo>
                    <a:pt x="134656" y="1037238"/>
                  </a:lnTo>
                  <a:lnTo>
                    <a:pt x="121446" y="1067794"/>
                  </a:lnTo>
                  <a:lnTo>
                    <a:pt x="123474" y="1093624"/>
                  </a:lnTo>
                  <a:lnTo>
                    <a:pt x="194030" y="1093624"/>
                  </a:lnTo>
                  <a:lnTo>
                    <a:pt x="214189" y="1077716"/>
                  </a:lnTo>
                  <a:lnTo>
                    <a:pt x="237183" y="1043853"/>
                  </a:lnTo>
                  <a:lnTo>
                    <a:pt x="260650" y="1012825"/>
                  </a:lnTo>
                  <a:lnTo>
                    <a:pt x="282226" y="1005423"/>
                  </a:lnTo>
                  <a:lnTo>
                    <a:pt x="285770" y="1022925"/>
                  </a:lnTo>
                  <a:lnTo>
                    <a:pt x="277501" y="1050941"/>
                  </a:lnTo>
                  <a:lnTo>
                    <a:pt x="271595" y="1078248"/>
                  </a:lnTo>
                  <a:lnTo>
                    <a:pt x="282226" y="1093624"/>
                  </a:lnTo>
                  <a:lnTo>
                    <a:pt x="335144" y="1093624"/>
                  </a:lnTo>
                  <a:lnTo>
                    <a:pt x="357862" y="1073326"/>
                  </a:lnTo>
                  <a:lnTo>
                    <a:pt x="369477" y="1033301"/>
                  </a:lnTo>
                  <a:lnTo>
                    <a:pt x="378730" y="990677"/>
                  </a:lnTo>
                  <a:lnTo>
                    <a:pt x="394361" y="962583"/>
                  </a:lnTo>
                  <a:lnTo>
                    <a:pt x="404106" y="977211"/>
                  </a:lnTo>
                  <a:lnTo>
                    <a:pt x="407118" y="1022906"/>
                  </a:lnTo>
                  <a:lnTo>
                    <a:pt x="406586" y="1071200"/>
                  </a:lnTo>
                  <a:lnTo>
                    <a:pt x="405700" y="1093624"/>
                  </a:lnTo>
                  <a:lnTo>
                    <a:pt x="493896" y="1093624"/>
                  </a:lnTo>
                  <a:lnTo>
                    <a:pt x="472477" y="1031017"/>
                  </a:lnTo>
                  <a:lnTo>
                    <a:pt x="458618" y="970466"/>
                  </a:lnTo>
                  <a:lnTo>
                    <a:pt x="450806" y="914634"/>
                  </a:lnTo>
                  <a:lnTo>
                    <a:pt x="447530" y="866180"/>
                  </a:lnTo>
                  <a:lnTo>
                    <a:pt x="447278" y="827765"/>
                  </a:lnTo>
                  <a:close/>
                </a:path>
              </a:pathLst>
            </a:custGeom>
            <a:ln w="1469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08527" y="3482462"/>
              <a:ext cx="548640" cy="529590"/>
            </a:xfrm>
            <a:custGeom>
              <a:avLst/>
              <a:gdLst/>
              <a:ahLst/>
              <a:cxnLst/>
              <a:rect l="l" t="t" r="r" b="b"/>
              <a:pathLst>
                <a:path w="548640" h="529589">
                  <a:moveTo>
                    <a:pt x="115123" y="427133"/>
                  </a:moveTo>
                  <a:lnTo>
                    <a:pt x="137821" y="485605"/>
                  </a:lnTo>
                  <a:lnTo>
                    <a:pt x="176072" y="508404"/>
                  </a:lnTo>
                  <a:lnTo>
                    <a:pt x="231096" y="523642"/>
                  </a:lnTo>
                  <a:lnTo>
                    <a:pt x="297814" y="529194"/>
                  </a:lnTo>
                  <a:lnTo>
                    <a:pt x="364532" y="523642"/>
                  </a:lnTo>
                  <a:lnTo>
                    <a:pt x="419556" y="508404"/>
                  </a:lnTo>
                  <a:lnTo>
                    <a:pt x="457807" y="485605"/>
                  </a:lnTo>
                  <a:lnTo>
                    <a:pt x="474206" y="457373"/>
                  </a:lnTo>
                  <a:lnTo>
                    <a:pt x="480362" y="428393"/>
                  </a:lnTo>
                  <a:lnTo>
                    <a:pt x="121422" y="428393"/>
                  </a:lnTo>
                  <a:lnTo>
                    <a:pt x="115123" y="427133"/>
                  </a:lnTo>
                  <a:close/>
                </a:path>
                <a:path w="548640" h="529589">
                  <a:moveTo>
                    <a:pt x="535772" y="167577"/>
                  </a:moveTo>
                  <a:lnTo>
                    <a:pt x="442707" y="167577"/>
                  </a:lnTo>
                  <a:lnTo>
                    <a:pt x="462276" y="171554"/>
                  </a:lnTo>
                  <a:lnTo>
                    <a:pt x="478301" y="182382"/>
                  </a:lnTo>
                  <a:lnTo>
                    <a:pt x="489128" y="198407"/>
                  </a:lnTo>
                  <a:lnTo>
                    <a:pt x="493105" y="217976"/>
                  </a:lnTo>
                  <a:lnTo>
                    <a:pt x="489561" y="236659"/>
                  </a:lnTo>
                  <a:lnTo>
                    <a:pt x="479875" y="252153"/>
                  </a:lnTo>
                  <a:lnTo>
                    <a:pt x="465465" y="263158"/>
                  </a:lnTo>
                  <a:lnTo>
                    <a:pt x="447747" y="268376"/>
                  </a:lnTo>
                  <a:lnTo>
                    <a:pt x="442294" y="274006"/>
                  </a:lnTo>
                  <a:lnTo>
                    <a:pt x="387457" y="323260"/>
                  </a:lnTo>
                  <a:lnTo>
                    <a:pt x="345365" y="353731"/>
                  </a:lnTo>
                  <a:lnTo>
                    <a:pt x="302126" y="379551"/>
                  </a:lnTo>
                  <a:lnTo>
                    <a:pt x="258558" y="400325"/>
                  </a:lnTo>
                  <a:lnTo>
                    <a:pt x="215473" y="415654"/>
                  </a:lnTo>
                  <a:lnTo>
                    <a:pt x="173690" y="425142"/>
                  </a:lnTo>
                  <a:lnTo>
                    <a:pt x="134022" y="428393"/>
                  </a:lnTo>
                  <a:lnTo>
                    <a:pt x="480362" y="428393"/>
                  </a:lnTo>
                  <a:lnTo>
                    <a:pt x="535720" y="167822"/>
                  </a:lnTo>
                  <a:lnTo>
                    <a:pt x="535772" y="167577"/>
                  </a:lnTo>
                  <a:close/>
                </a:path>
                <a:path w="548640" h="529589">
                  <a:moveTo>
                    <a:pt x="46977" y="119918"/>
                  </a:moveTo>
                  <a:lnTo>
                    <a:pt x="23346" y="167577"/>
                  </a:lnTo>
                  <a:lnTo>
                    <a:pt x="23225" y="167822"/>
                  </a:lnTo>
                  <a:lnTo>
                    <a:pt x="7378" y="214476"/>
                  </a:lnTo>
                  <a:lnTo>
                    <a:pt x="0" y="258611"/>
                  </a:lnTo>
                  <a:lnTo>
                    <a:pt x="1545" y="299175"/>
                  </a:lnTo>
                  <a:lnTo>
                    <a:pt x="33226" y="365394"/>
                  </a:lnTo>
                  <a:lnTo>
                    <a:pt x="66772" y="389334"/>
                  </a:lnTo>
                  <a:lnTo>
                    <a:pt x="108823" y="401934"/>
                  </a:lnTo>
                  <a:lnTo>
                    <a:pt x="132762" y="403194"/>
                  </a:lnTo>
                  <a:lnTo>
                    <a:pt x="176136" y="398982"/>
                  </a:lnTo>
                  <a:lnTo>
                    <a:pt x="222311" y="386720"/>
                  </a:lnTo>
                  <a:lnTo>
                    <a:pt x="249520" y="375474"/>
                  </a:lnTo>
                  <a:lnTo>
                    <a:pt x="102523" y="375474"/>
                  </a:lnTo>
                  <a:lnTo>
                    <a:pt x="87896" y="370966"/>
                  </a:lnTo>
                  <a:lnTo>
                    <a:pt x="50866" y="347754"/>
                  </a:lnTo>
                  <a:lnTo>
                    <a:pt x="30214" y="311825"/>
                  </a:lnTo>
                  <a:lnTo>
                    <a:pt x="24564" y="266328"/>
                  </a:lnTo>
                  <a:lnTo>
                    <a:pt x="33242" y="214476"/>
                  </a:lnTo>
                  <a:lnTo>
                    <a:pt x="33325" y="213980"/>
                  </a:lnTo>
                  <a:lnTo>
                    <a:pt x="55905" y="157497"/>
                  </a:lnTo>
                  <a:lnTo>
                    <a:pt x="537914" y="157497"/>
                  </a:lnTo>
                  <a:lnTo>
                    <a:pt x="538449" y="154977"/>
                  </a:lnTo>
                  <a:lnTo>
                    <a:pt x="54645" y="154977"/>
                  </a:lnTo>
                  <a:lnTo>
                    <a:pt x="46977" y="119918"/>
                  </a:lnTo>
                  <a:close/>
                </a:path>
                <a:path w="548640" h="529589">
                  <a:moveTo>
                    <a:pt x="537914" y="157497"/>
                  </a:moveTo>
                  <a:lnTo>
                    <a:pt x="55905" y="157497"/>
                  </a:lnTo>
                  <a:lnTo>
                    <a:pt x="102523" y="375474"/>
                  </a:lnTo>
                  <a:lnTo>
                    <a:pt x="249520" y="375474"/>
                  </a:lnTo>
                  <a:lnTo>
                    <a:pt x="318300" y="340288"/>
                  </a:lnTo>
                  <a:lnTo>
                    <a:pt x="365734" y="307237"/>
                  </a:lnTo>
                  <a:lnTo>
                    <a:pt x="411209" y="268376"/>
                  </a:lnTo>
                  <a:lnTo>
                    <a:pt x="399869" y="244436"/>
                  </a:lnTo>
                  <a:lnTo>
                    <a:pt x="396562" y="238530"/>
                  </a:lnTo>
                  <a:lnTo>
                    <a:pt x="394200" y="232151"/>
                  </a:lnTo>
                  <a:lnTo>
                    <a:pt x="392831" y="225536"/>
                  </a:lnTo>
                  <a:lnTo>
                    <a:pt x="392782" y="225300"/>
                  </a:lnTo>
                  <a:lnTo>
                    <a:pt x="407114" y="182382"/>
                  </a:lnTo>
                  <a:lnTo>
                    <a:pt x="442707" y="167577"/>
                  </a:lnTo>
                  <a:lnTo>
                    <a:pt x="535772" y="167577"/>
                  </a:lnTo>
                  <a:lnTo>
                    <a:pt x="537914" y="157497"/>
                  </a:lnTo>
                  <a:close/>
                </a:path>
                <a:path w="548640" h="529589">
                  <a:moveTo>
                    <a:pt x="442707" y="192777"/>
                  </a:moveTo>
                  <a:lnTo>
                    <a:pt x="432923" y="194765"/>
                  </a:lnTo>
                  <a:lnTo>
                    <a:pt x="424911" y="200179"/>
                  </a:lnTo>
                  <a:lnTo>
                    <a:pt x="419497" y="208192"/>
                  </a:lnTo>
                  <a:lnTo>
                    <a:pt x="417508" y="217976"/>
                  </a:lnTo>
                  <a:lnTo>
                    <a:pt x="417508" y="223016"/>
                  </a:lnTo>
                  <a:lnTo>
                    <a:pt x="418650" y="225300"/>
                  </a:lnTo>
                  <a:lnTo>
                    <a:pt x="418768" y="225536"/>
                  </a:lnTo>
                  <a:lnTo>
                    <a:pt x="399869" y="244436"/>
                  </a:lnTo>
                  <a:lnTo>
                    <a:pt x="435148" y="244436"/>
                  </a:lnTo>
                  <a:lnTo>
                    <a:pt x="437667" y="241916"/>
                  </a:lnTo>
                  <a:lnTo>
                    <a:pt x="448907" y="241916"/>
                  </a:lnTo>
                  <a:lnTo>
                    <a:pt x="452491" y="241188"/>
                  </a:lnTo>
                  <a:lnTo>
                    <a:pt x="460504" y="235774"/>
                  </a:lnTo>
                  <a:lnTo>
                    <a:pt x="465918" y="227761"/>
                  </a:lnTo>
                  <a:lnTo>
                    <a:pt x="467906" y="217976"/>
                  </a:lnTo>
                  <a:lnTo>
                    <a:pt x="465918" y="208192"/>
                  </a:lnTo>
                  <a:lnTo>
                    <a:pt x="460504" y="200179"/>
                  </a:lnTo>
                  <a:lnTo>
                    <a:pt x="452491" y="194765"/>
                  </a:lnTo>
                  <a:lnTo>
                    <a:pt x="442707" y="192777"/>
                  </a:lnTo>
                  <a:close/>
                </a:path>
                <a:path w="548640" h="529589">
                  <a:moveTo>
                    <a:pt x="448907" y="241916"/>
                  </a:moveTo>
                  <a:lnTo>
                    <a:pt x="438927" y="241916"/>
                  </a:lnTo>
                  <a:lnTo>
                    <a:pt x="441447" y="243176"/>
                  </a:lnTo>
                  <a:lnTo>
                    <a:pt x="442707" y="243176"/>
                  </a:lnTo>
                  <a:lnTo>
                    <a:pt x="448907" y="241916"/>
                  </a:lnTo>
                  <a:close/>
                </a:path>
                <a:path w="548640" h="529589">
                  <a:moveTo>
                    <a:pt x="122182" y="119698"/>
                  </a:moveTo>
                  <a:lnTo>
                    <a:pt x="47086" y="119698"/>
                  </a:lnTo>
                  <a:lnTo>
                    <a:pt x="54645" y="154977"/>
                  </a:lnTo>
                  <a:lnTo>
                    <a:pt x="538449" y="154977"/>
                  </a:lnTo>
                  <a:lnTo>
                    <a:pt x="539252" y="151197"/>
                  </a:lnTo>
                  <a:lnTo>
                    <a:pt x="297814" y="151197"/>
                  </a:lnTo>
                  <a:lnTo>
                    <a:pt x="210504" y="145094"/>
                  </a:lnTo>
                  <a:lnTo>
                    <a:pt x="147409" y="130723"/>
                  </a:lnTo>
                  <a:lnTo>
                    <a:pt x="122182" y="119698"/>
                  </a:lnTo>
                  <a:close/>
                </a:path>
                <a:path w="548640" h="529589">
                  <a:moveTo>
                    <a:pt x="517339" y="50399"/>
                  </a:moveTo>
                  <a:lnTo>
                    <a:pt x="297814" y="50399"/>
                  </a:lnTo>
                  <a:lnTo>
                    <a:pt x="385124" y="56502"/>
                  </a:lnTo>
                  <a:lnTo>
                    <a:pt x="448219" y="70873"/>
                  </a:lnTo>
                  <a:lnTo>
                    <a:pt x="486510" y="87608"/>
                  </a:lnTo>
                  <a:lnTo>
                    <a:pt x="499405" y="100798"/>
                  </a:lnTo>
                  <a:lnTo>
                    <a:pt x="486510" y="113988"/>
                  </a:lnTo>
                  <a:lnTo>
                    <a:pt x="448219" y="130723"/>
                  </a:lnTo>
                  <a:lnTo>
                    <a:pt x="385124" y="145094"/>
                  </a:lnTo>
                  <a:lnTo>
                    <a:pt x="297814" y="151197"/>
                  </a:lnTo>
                  <a:lnTo>
                    <a:pt x="539252" y="151197"/>
                  </a:lnTo>
                  <a:lnTo>
                    <a:pt x="547157" y="113988"/>
                  </a:lnTo>
                  <a:lnTo>
                    <a:pt x="547282" y="113398"/>
                  </a:lnTo>
                  <a:lnTo>
                    <a:pt x="548542" y="104578"/>
                  </a:lnTo>
                  <a:lnTo>
                    <a:pt x="548542" y="100798"/>
                  </a:lnTo>
                  <a:lnTo>
                    <a:pt x="538276" y="69269"/>
                  </a:lnTo>
                  <a:lnTo>
                    <a:pt x="517339" y="50399"/>
                  </a:lnTo>
                  <a:close/>
                </a:path>
                <a:path w="548640" h="529589">
                  <a:moveTo>
                    <a:pt x="47086" y="119698"/>
                  </a:moveTo>
                  <a:lnTo>
                    <a:pt x="46977" y="119918"/>
                  </a:lnTo>
                  <a:lnTo>
                    <a:pt x="49340" y="130723"/>
                  </a:lnTo>
                  <a:lnTo>
                    <a:pt x="47133" y="119918"/>
                  </a:lnTo>
                  <a:lnTo>
                    <a:pt x="47086" y="119698"/>
                  </a:lnTo>
                  <a:close/>
                </a:path>
                <a:path w="548640" h="529589">
                  <a:moveTo>
                    <a:pt x="296554" y="0"/>
                  </a:moveTo>
                  <a:lnTo>
                    <a:pt x="235890" y="2654"/>
                  </a:lnTo>
                  <a:lnTo>
                    <a:pt x="177466" y="10733"/>
                  </a:lnTo>
                  <a:lnTo>
                    <a:pt x="125202" y="24412"/>
                  </a:lnTo>
                  <a:lnTo>
                    <a:pt x="83017" y="43865"/>
                  </a:lnTo>
                  <a:lnTo>
                    <a:pt x="44566" y="100798"/>
                  </a:lnTo>
                  <a:lnTo>
                    <a:pt x="44566" y="104578"/>
                  </a:lnTo>
                  <a:lnTo>
                    <a:pt x="45826" y="113398"/>
                  </a:lnTo>
                  <a:lnTo>
                    <a:pt x="45826" y="114658"/>
                  </a:lnTo>
                  <a:lnTo>
                    <a:pt x="46928" y="119698"/>
                  </a:lnTo>
                  <a:lnTo>
                    <a:pt x="46977" y="119918"/>
                  </a:lnTo>
                  <a:lnTo>
                    <a:pt x="47086" y="119698"/>
                  </a:lnTo>
                  <a:lnTo>
                    <a:pt x="122182" y="119698"/>
                  </a:lnTo>
                  <a:lnTo>
                    <a:pt x="109118" y="113988"/>
                  </a:lnTo>
                  <a:lnTo>
                    <a:pt x="96224" y="100798"/>
                  </a:lnTo>
                  <a:lnTo>
                    <a:pt x="109118" y="87608"/>
                  </a:lnTo>
                  <a:lnTo>
                    <a:pt x="147409" y="70873"/>
                  </a:lnTo>
                  <a:lnTo>
                    <a:pt x="210504" y="56502"/>
                  </a:lnTo>
                  <a:lnTo>
                    <a:pt x="297814" y="50399"/>
                  </a:lnTo>
                  <a:lnTo>
                    <a:pt x="517339" y="50399"/>
                  </a:lnTo>
                  <a:lnTo>
                    <a:pt x="510091" y="43866"/>
                  </a:lnTo>
                  <a:lnTo>
                    <a:pt x="467906" y="24412"/>
                  </a:lnTo>
                  <a:lnTo>
                    <a:pt x="415642" y="10733"/>
                  </a:lnTo>
                  <a:lnTo>
                    <a:pt x="357218" y="2654"/>
                  </a:lnTo>
                  <a:lnTo>
                    <a:pt x="296554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08527" y="3482462"/>
              <a:ext cx="548640" cy="529590"/>
            </a:xfrm>
            <a:custGeom>
              <a:avLst/>
              <a:gdLst/>
              <a:ahLst/>
              <a:cxnLst/>
              <a:rect l="l" t="t" r="r" b="b"/>
              <a:pathLst>
                <a:path w="548640" h="529589">
                  <a:moveTo>
                    <a:pt x="547282" y="113398"/>
                  </a:moveTo>
                  <a:lnTo>
                    <a:pt x="548542" y="104578"/>
                  </a:lnTo>
                  <a:lnTo>
                    <a:pt x="548542" y="100798"/>
                  </a:lnTo>
                  <a:lnTo>
                    <a:pt x="510091" y="43866"/>
                  </a:lnTo>
                  <a:lnTo>
                    <a:pt x="467906" y="24412"/>
                  </a:lnTo>
                  <a:lnTo>
                    <a:pt x="415642" y="10733"/>
                  </a:lnTo>
                  <a:lnTo>
                    <a:pt x="357218" y="2654"/>
                  </a:lnTo>
                  <a:lnTo>
                    <a:pt x="296554" y="0"/>
                  </a:lnTo>
                  <a:lnTo>
                    <a:pt x="235890" y="2654"/>
                  </a:lnTo>
                  <a:lnTo>
                    <a:pt x="177466" y="10733"/>
                  </a:lnTo>
                  <a:lnTo>
                    <a:pt x="125202" y="24412"/>
                  </a:lnTo>
                  <a:lnTo>
                    <a:pt x="83017" y="43865"/>
                  </a:lnTo>
                  <a:lnTo>
                    <a:pt x="44566" y="100798"/>
                  </a:lnTo>
                  <a:lnTo>
                    <a:pt x="44566" y="104578"/>
                  </a:lnTo>
                  <a:lnTo>
                    <a:pt x="45826" y="113398"/>
                  </a:lnTo>
                  <a:lnTo>
                    <a:pt x="45826" y="114658"/>
                  </a:lnTo>
                  <a:lnTo>
                    <a:pt x="54645" y="154977"/>
                  </a:lnTo>
                  <a:lnTo>
                    <a:pt x="7378" y="214476"/>
                  </a:lnTo>
                  <a:lnTo>
                    <a:pt x="0" y="258611"/>
                  </a:lnTo>
                  <a:lnTo>
                    <a:pt x="1545" y="299175"/>
                  </a:lnTo>
                  <a:lnTo>
                    <a:pt x="33226" y="365394"/>
                  </a:lnTo>
                  <a:lnTo>
                    <a:pt x="66772" y="389334"/>
                  </a:lnTo>
                  <a:lnTo>
                    <a:pt x="108823" y="401934"/>
                  </a:lnTo>
                  <a:lnTo>
                    <a:pt x="125202" y="403194"/>
                  </a:lnTo>
                  <a:lnTo>
                    <a:pt x="132762" y="403194"/>
                  </a:lnTo>
                  <a:lnTo>
                    <a:pt x="176136" y="398982"/>
                  </a:lnTo>
                  <a:lnTo>
                    <a:pt x="222311" y="386720"/>
                  </a:lnTo>
                  <a:lnTo>
                    <a:pt x="270095" y="366969"/>
                  </a:lnTo>
                  <a:lnTo>
                    <a:pt x="318300" y="340288"/>
                  </a:lnTo>
                  <a:lnTo>
                    <a:pt x="365734" y="307237"/>
                  </a:lnTo>
                  <a:lnTo>
                    <a:pt x="411209" y="268376"/>
                  </a:lnTo>
                  <a:lnTo>
                    <a:pt x="416248" y="263336"/>
                  </a:lnTo>
                  <a:lnTo>
                    <a:pt x="418768" y="260816"/>
                  </a:lnTo>
                  <a:lnTo>
                    <a:pt x="423493" y="256091"/>
                  </a:lnTo>
                  <a:lnTo>
                    <a:pt x="428218" y="251366"/>
                  </a:lnTo>
                  <a:lnTo>
                    <a:pt x="432943" y="246641"/>
                  </a:lnTo>
                  <a:lnTo>
                    <a:pt x="437667" y="241916"/>
                  </a:lnTo>
                  <a:lnTo>
                    <a:pt x="438927" y="241916"/>
                  </a:lnTo>
                  <a:lnTo>
                    <a:pt x="441447" y="243176"/>
                  </a:lnTo>
                  <a:lnTo>
                    <a:pt x="442707" y="243176"/>
                  </a:lnTo>
                  <a:lnTo>
                    <a:pt x="452491" y="241188"/>
                  </a:lnTo>
                  <a:lnTo>
                    <a:pt x="460504" y="235774"/>
                  </a:lnTo>
                  <a:lnTo>
                    <a:pt x="465918" y="227761"/>
                  </a:lnTo>
                  <a:lnTo>
                    <a:pt x="467906" y="217976"/>
                  </a:lnTo>
                  <a:lnTo>
                    <a:pt x="465918" y="208192"/>
                  </a:lnTo>
                  <a:lnTo>
                    <a:pt x="460504" y="200179"/>
                  </a:lnTo>
                  <a:lnTo>
                    <a:pt x="452491" y="194765"/>
                  </a:lnTo>
                  <a:lnTo>
                    <a:pt x="442707" y="192777"/>
                  </a:lnTo>
                  <a:lnTo>
                    <a:pt x="432923" y="194765"/>
                  </a:lnTo>
                  <a:lnTo>
                    <a:pt x="424911" y="200179"/>
                  </a:lnTo>
                  <a:lnTo>
                    <a:pt x="419497" y="208192"/>
                  </a:lnTo>
                  <a:lnTo>
                    <a:pt x="417508" y="217976"/>
                  </a:lnTo>
                  <a:lnTo>
                    <a:pt x="417508" y="220496"/>
                  </a:lnTo>
                  <a:lnTo>
                    <a:pt x="417508" y="223016"/>
                  </a:lnTo>
                  <a:lnTo>
                    <a:pt x="418768" y="225536"/>
                  </a:lnTo>
                  <a:lnTo>
                    <a:pt x="414044" y="230261"/>
                  </a:lnTo>
                  <a:lnTo>
                    <a:pt x="409319" y="234986"/>
                  </a:lnTo>
                  <a:lnTo>
                    <a:pt x="404594" y="239711"/>
                  </a:lnTo>
                  <a:lnTo>
                    <a:pt x="399869" y="244436"/>
                  </a:lnTo>
                  <a:lnTo>
                    <a:pt x="396562" y="238530"/>
                  </a:lnTo>
                  <a:lnTo>
                    <a:pt x="394200" y="232151"/>
                  </a:lnTo>
                  <a:lnTo>
                    <a:pt x="392782" y="225300"/>
                  </a:lnTo>
                  <a:lnTo>
                    <a:pt x="392310" y="217976"/>
                  </a:lnTo>
                  <a:lnTo>
                    <a:pt x="396286" y="198407"/>
                  </a:lnTo>
                  <a:lnTo>
                    <a:pt x="407114" y="182382"/>
                  </a:lnTo>
                  <a:lnTo>
                    <a:pt x="423139" y="171554"/>
                  </a:lnTo>
                  <a:lnTo>
                    <a:pt x="442707" y="167577"/>
                  </a:lnTo>
                  <a:lnTo>
                    <a:pt x="462276" y="171554"/>
                  </a:lnTo>
                  <a:lnTo>
                    <a:pt x="478301" y="182382"/>
                  </a:lnTo>
                  <a:lnTo>
                    <a:pt x="489128" y="198407"/>
                  </a:lnTo>
                  <a:lnTo>
                    <a:pt x="493105" y="217976"/>
                  </a:lnTo>
                  <a:lnTo>
                    <a:pt x="489561" y="236659"/>
                  </a:lnTo>
                  <a:lnTo>
                    <a:pt x="479875" y="252153"/>
                  </a:lnTo>
                  <a:lnTo>
                    <a:pt x="465465" y="263158"/>
                  </a:lnTo>
                  <a:lnTo>
                    <a:pt x="447747" y="268376"/>
                  </a:lnTo>
                  <a:lnTo>
                    <a:pt x="442294" y="274006"/>
                  </a:lnTo>
                  <a:lnTo>
                    <a:pt x="387457" y="323260"/>
                  </a:lnTo>
                  <a:lnTo>
                    <a:pt x="345365" y="353731"/>
                  </a:lnTo>
                  <a:lnTo>
                    <a:pt x="302126" y="379551"/>
                  </a:lnTo>
                  <a:lnTo>
                    <a:pt x="258558" y="400325"/>
                  </a:lnTo>
                  <a:lnTo>
                    <a:pt x="215473" y="415654"/>
                  </a:lnTo>
                  <a:lnTo>
                    <a:pt x="173690" y="425142"/>
                  </a:lnTo>
                  <a:lnTo>
                    <a:pt x="134022" y="428393"/>
                  </a:lnTo>
                  <a:lnTo>
                    <a:pt x="127722" y="428393"/>
                  </a:lnTo>
                  <a:lnTo>
                    <a:pt x="121422" y="428393"/>
                  </a:lnTo>
                  <a:lnTo>
                    <a:pt x="115123" y="427133"/>
                  </a:lnTo>
                  <a:lnTo>
                    <a:pt x="121422" y="457373"/>
                  </a:lnTo>
                  <a:lnTo>
                    <a:pt x="137821" y="485605"/>
                  </a:lnTo>
                  <a:lnTo>
                    <a:pt x="176072" y="508404"/>
                  </a:lnTo>
                  <a:lnTo>
                    <a:pt x="231096" y="523642"/>
                  </a:lnTo>
                  <a:lnTo>
                    <a:pt x="297814" y="529194"/>
                  </a:lnTo>
                  <a:lnTo>
                    <a:pt x="364532" y="523642"/>
                  </a:lnTo>
                  <a:lnTo>
                    <a:pt x="419556" y="508404"/>
                  </a:lnTo>
                  <a:lnTo>
                    <a:pt x="457807" y="485605"/>
                  </a:lnTo>
                  <a:lnTo>
                    <a:pt x="474206" y="457373"/>
                  </a:lnTo>
                  <a:lnTo>
                    <a:pt x="547282" y="113398"/>
                  </a:lnTo>
                  <a:close/>
                </a:path>
              </a:pathLst>
            </a:custGeom>
            <a:ln w="1469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5742" y="3632610"/>
              <a:ext cx="92658" cy="232676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04751" y="3532861"/>
              <a:ext cx="403225" cy="100965"/>
            </a:xfrm>
            <a:custGeom>
              <a:avLst/>
              <a:gdLst/>
              <a:ahLst/>
              <a:cxnLst/>
              <a:rect l="l" t="t" r="r" b="b"/>
              <a:pathLst>
                <a:path w="403225" h="100964">
                  <a:moveTo>
                    <a:pt x="201590" y="100798"/>
                  </a:moveTo>
                  <a:lnTo>
                    <a:pt x="114280" y="94695"/>
                  </a:lnTo>
                  <a:lnTo>
                    <a:pt x="51185" y="80323"/>
                  </a:lnTo>
                  <a:lnTo>
                    <a:pt x="12894" y="63589"/>
                  </a:lnTo>
                  <a:lnTo>
                    <a:pt x="0" y="50399"/>
                  </a:lnTo>
                  <a:lnTo>
                    <a:pt x="12894" y="37208"/>
                  </a:lnTo>
                  <a:lnTo>
                    <a:pt x="51185" y="20474"/>
                  </a:lnTo>
                  <a:lnTo>
                    <a:pt x="114280" y="6103"/>
                  </a:lnTo>
                  <a:lnTo>
                    <a:pt x="201590" y="0"/>
                  </a:lnTo>
                  <a:lnTo>
                    <a:pt x="288900" y="6103"/>
                  </a:lnTo>
                  <a:lnTo>
                    <a:pt x="351995" y="20474"/>
                  </a:lnTo>
                  <a:lnTo>
                    <a:pt x="390286" y="37208"/>
                  </a:lnTo>
                  <a:lnTo>
                    <a:pt x="403181" y="50399"/>
                  </a:lnTo>
                  <a:lnTo>
                    <a:pt x="390286" y="63589"/>
                  </a:lnTo>
                  <a:lnTo>
                    <a:pt x="351995" y="80323"/>
                  </a:lnTo>
                  <a:lnTo>
                    <a:pt x="288900" y="94695"/>
                  </a:lnTo>
                  <a:lnTo>
                    <a:pt x="201590" y="100798"/>
                  </a:lnTo>
                  <a:close/>
                </a:path>
              </a:pathLst>
            </a:custGeom>
            <a:ln w="14699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4" y="52959"/>
              <a:ext cx="5928644" cy="6805041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6170167" y="1825638"/>
            <a:ext cx="4801870" cy="4206875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805"/>
              </a:spcBef>
              <a:buChar char="•"/>
              <a:tabLst>
                <a:tab pos="240029" algn="l"/>
              </a:tabLst>
            </a:pP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It</a:t>
            </a:r>
            <a:r>
              <a:rPr dirty="0" sz="2400" spc="-15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55">
                <a:solidFill>
                  <a:srgbClr val="0D2841"/>
                </a:solidFill>
                <a:latin typeface="Arial"/>
                <a:cs typeface="Arial"/>
              </a:rPr>
              <a:t>was</a:t>
            </a:r>
            <a:r>
              <a:rPr dirty="0" sz="2400" spc="-14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painful,</a:t>
            </a:r>
            <a:r>
              <a:rPr dirty="0" sz="2400" spc="-12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65">
                <a:solidFill>
                  <a:srgbClr val="0D2841"/>
                </a:solidFill>
                <a:latin typeface="Arial"/>
                <a:cs typeface="Arial"/>
              </a:rPr>
              <a:t>it</a:t>
            </a:r>
            <a:r>
              <a:rPr dirty="0" sz="2400" spc="-15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50">
                <a:solidFill>
                  <a:srgbClr val="0D2841"/>
                </a:solidFill>
                <a:latin typeface="Arial"/>
                <a:cs typeface="Arial"/>
              </a:rPr>
              <a:t>was</a:t>
            </a:r>
            <a:r>
              <a:rPr dirty="0" sz="2400" spc="-14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hard…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ts val="2735"/>
              </a:lnSpc>
              <a:spcBef>
                <a:spcPts val="705"/>
              </a:spcBef>
              <a:buChar char="•"/>
              <a:tabLst>
                <a:tab pos="240029" algn="l"/>
              </a:tabLst>
            </a:pPr>
            <a:r>
              <a:rPr dirty="0" sz="2400" spc="-70">
                <a:solidFill>
                  <a:srgbClr val="0D2841"/>
                </a:solidFill>
                <a:latin typeface="Arial"/>
                <a:cs typeface="Arial"/>
              </a:rPr>
              <a:t>Do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55">
                <a:solidFill>
                  <a:srgbClr val="0D2841"/>
                </a:solidFill>
                <a:latin typeface="Arial"/>
                <a:cs typeface="Arial"/>
              </a:rPr>
              <a:t>your</a:t>
            </a:r>
            <a:r>
              <a:rPr dirty="0" sz="2400" spc="-16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60">
                <a:solidFill>
                  <a:srgbClr val="0D2841"/>
                </a:solidFill>
                <a:latin typeface="Arial"/>
                <a:cs typeface="Arial"/>
              </a:rPr>
              <a:t>housekeeping</a:t>
            </a:r>
            <a:r>
              <a:rPr dirty="0" sz="2400" spc="-12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55">
                <a:solidFill>
                  <a:srgbClr val="0D2841"/>
                </a:solidFill>
                <a:latin typeface="Arial"/>
                <a:cs typeface="Arial"/>
              </a:rPr>
              <a:t>ahead</a:t>
            </a:r>
            <a:r>
              <a:rPr dirty="0" sz="2400" spc="-13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0D2841"/>
                </a:solidFill>
                <a:latin typeface="Arial"/>
                <a:cs typeface="Arial"/>
              </a:rPr>
              <a:t>of</a:t>
            </a:r>
            <a:endParaRPr sz="2400">
              <a:latin typeface="Arial"/>
              <a:cs typeface="Arial"/>
            </a:endParaRPr>
          </a:p>
          <a:p>
            <a:pPr marL="241300">
              <a:lnSpc>
                <a:spcPts val="2735"/>
              </a:lnSpc>
            </a:pP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time...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720"/>
              </a:spcBef>
              <a:buChar char="•"/>
              <a:tabLst>
                <a:tab pos="240029" algn="l"/>
              </a:tabLst>
            </a:pP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If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65">
                <a:solidFill>
                  <a:srgbClr val="0D2841"/>
                </a:solidFill>
                <a:latin typeface="Arial"/>
                <a:cs typeface="Arial"/>
              </a:rPr>
              <a:t>you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can,</a:t>
            </a:r>
            <a:r>
              <a:rPr dirty="0" sz="2400" spc="-12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backfill</a:t>
            </a:r>
            <a:r>
              <a:rPr dirty="0" sz="2400" spc="-12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55">
                <a:solidFill>
                  <a:srgbClr val="0D2841"/>
                </a:solidFill>
                <a:latin typeface="Arial"/>
                <a:cs typeface="Arial"/>
              </a:rPr>
              <a:t>your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team…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710"/>
              </a:spcBef>
              <a:buChar char="•"/>
              <a:tabLst>
                <a:tab pos="240029" algn="l"/>
              </a:tabLst>
            </a:pP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Don’t</a:t>
            </a:r>
            <a:r>
              <a:rPr dirty="0" sz="2400" spc="-16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crunch</a:t>
            </a:r>
            <a:r>
              <a:rPr dirty="0" sz="2400" spc="-17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the</a:t>
            </a:r>
            <a:r>
              <a:rPr dirty="0" sz="2400" spc="-17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timeline…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710"/>
              </a:spcBef>
              <a:buChar char="•"/>
              <a:tabLst>
                <a:tab pos="240029" algn="l"/>
              </a:tabLst>
            </a:pPr>
            <a:r>
              <a:rPr dirty="0" sz="2400" spc="-70">
                <a:solidFill>
                  <a:srgbClr val="0D2841"/>
                </a:solidFill>
                <a:latin typeface="Arial"/>
                <a:cs typeface="Arial"/>
              </a:rPr>
              <a:t>Expect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the</a:t>
            </a:r>
            <a:r>
              <a:rPr dirty="0" sz="2400" spc="-15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unexpected…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720"/>
              </a:spcBef>
              <a:buChar char="•"/>
              <a:tabLst>
                <a:tab pos="240029" algn="l"/>
              </a:tabLst>
            </a:pPr>
            <a:r>
              <a:rPr dirty="0" sz="2400" spc="-90">
                <a:solidFill>
                  <a:srgbClr val="0D2841"/>
                </a:solidFill>
                <a:latin typeface="Arial"/>
                <a:cs typeface="Arial"/>
              </a:rPr>
              <a:t>Change</a:t>
            </a:r>
            <a:r>
              <a:rPr dirty="0" sz="2400" spc="-114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65">
                <a:solidFill>
                  <a:srgbClr val="0D2841"/>
                </a:solidFill>
                <a:latin typeface="Arial"/>
                <a:cs typeface="Arial"/>
              </a:rPr>
              <a:t>Management</a:t>
            </a:r>
            <a:r>
              <a:rPr dirty="0" sz="2400" spc="-114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80">
                <a:solidFill>
                  <a:srgbClr val="0D2841"/>
                </a:solidFill>
                <a:latin typeface="Arial"/>
                <a:cs typeface="Arial"/>
              </a:rPr>
              <a:t>never</a:t>
            </a:r>
            <a:r>
              <a:rPr dirty="0" sz="2400" spc="-114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60">
                <a:solidFill>
                  <a:srgbClr val="0D2841"/>
                </a:solidFill>
                <a:latin typeface="Arial"/>
                <a:cs typeface="Arial"/>
              </a:rPr>
              <a:t>ends…</a:t>
            </a:r>
            <a:endParaRPr sz="2400">
              <a:latin typeface="Arial"/>
              <a:cs typeface="Arial"/>
            </a:endParaRPr>
          </a:p>
          <a:p>
            <a:pPr marL="240029" marR="515620" indent="-227329">
              <a:lnSpc>
                <a:spcPct val="90000"/>
              </a:lnSpc>
              <a:spcBef>
                <a:spcPts val="994"/>
              </a:spcBef>
              <a:buChar char="•"/>
              <a:tabLst>
                <a:tab pos="241300" algn="l"/>
              </a:tabLst>
            </a:pP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Include</a:t>
            </a:r>
            <a:r>
              <a:rPr dirty="0" sz="2400" spc="-12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30">
                <a:solidFill>
                  <a:srgbClr val="0D2841"/>
                </a:solidFill>
                <a:latin typeface="Arial"/>
                <a:cs typeface="Arial"/>
              </a:rPr>
              <a:t>access</a:t>
            </a:r>
            <a:r>
              <a:rPr dirty="0" sz="2400" spc="-12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to</a:t>
            </a:r>
            <a:r>
              <a:rPr dirty="0" sz="2400" spc="-12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enabling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	</a:t>
            </a:r>
            <a:r>
              <a:rPr dirty="0" sz="2400" spc="-35">
                <a:solidFill>
                  <a:srgbClr val="0D2841"/>
                </a:solidFill>
                <a:latin typeface="Arial"/>
                <a:cs typeface="Arial"/>
              </a:rPr>
              <a:t>planning</a:t>
            </a:r>
            <a:r>
              <a:rPr dirty="0" sz="2400" spc="-15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info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at</a:t>
            </a:r>
            <a:r>
              <a:rPr dirty="0" sz="2400" spc="-16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the</a:t>
            </a:r>
            <a:r>
              <a:rPr dirty="0" sz="2400" spc="-16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shortlisting 	stage…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220"/>
              <a:t>Success</a:t>
            </a:r>
            <a:r>
              <a:rPr dirty="0" spc="-345"/>
              <a:t> </a:t>
            </a:r>
            <a:r>
              <a:rPr dirty="0" spc="-145"/>
              <a:t>stories</a:t>
            </a:r>
            <a:r>
              <a:rPr dirty="0" spc="-330"/>
              <a:t> </a:t>
            </a:r>
            <a:r>
              <a:rPr dirty="0" spc="-215"/>
              <a:t>&amp;</a:t>
            </a:r>
            <a:r>
              <a:rPr dirty="0" spc="-330"/>
              <a:t> </a:t>
            </a:r>
            <a:r>
              <a:rPr dirty="0" spc="-215"/>
              <a:t>innovative</a:t>
            </a:r>
            <a:r>
              <a:rPr dirty="0" spc="-365"/>
              <a:t> </a:t>
            </a:r>
            <a:r>
              <a:rPr dirty="0" spc="-145"/>
              <a:t>strategies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838200" y="1826514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9050">
            <a:solidFill>
              <a:srgbClr val="155F8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838200" y="2402332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9050">
            <a:solidFill>
              <a:srgbClr val="155F8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838200" y="2978023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9050">
            <a:solidFill>
              <a:srgbClr val="155F8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924560" y="1676247"/>
            <a:ext cx="7349490" cy="17532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45400"/>
              </a:lnSpc>
              <a:spcBef>
                <a:spcPts val="95"/>
              </a:spcBef>
            </a:pPr>
            <a:r>
              <a:rPr dirty="0" sz="2600" spc="-40">
                <a:latin typeface="Arial"/>
                <a:cs typeface="Arial"/>
              </a:rPr>
              <a:t>Project</a:t>
            </a:r>
            <a:r>
              <a:rPr dirty="0" sz="2600" spc="-180">
                <a:latin typeface="Arial"/>
                <a:cs typeface="Arial"/>
              </a:rPr>
              <a:t> </a:t>
            </a:r>
            <a:r>
              <a:rPr dirty="0" sz="2600" spc="-80">
                <a:latin typeface="Arial"/>
                <a:cs typeface="Arial"/>
              </a:rPr>
              <a:t>1</a:t>
            </a:r>
            <a:r>
              <a:rPr dirty="0" sz="2600" spc="-170">
                <a:latin typeface="Arial"/>
                <a:cs typeface="Arial"/>
              </a:rPr>
              <a:t> </a:t>
            </a:r>
            <a:r>
              <a:rPr dirty="0" sz="2600" spc="-265">
                <a:latin typeface="Arial"/>
                <a:cs typeface="Arial"/>
              </a:rPr>
              <a:t>–</a:t>
            </a:r>
            <a:r>
              <a:rPr dirty="0" sz="2600" spc="-160">
                <a:latin typeface="Arial"/>
                <a:cs typeface="Arial"/>
              </a:rPr>
              <a:t> </a:t>
            </a:r>
            <a:r>
              <a:rPr dirty="0" sz="2600" spc="-55">
                <a:latin typeface="Arial"/>
                <a:cs typeface="Arial"/>
              </a:rPr>
              <a:t>an</a:t>
            </a:r>
            <a:r>
              <a:rPr dirty="0" sz="2600" spc="-160">
                <a:latin typeface="Arial"/>
                <a:cs typeface="Arial"/>
              </a:rPr>
              <a:t> </a:t>
            </a:r>
            <a:r>
              <a:rPr dirty="0" sz="2600" spc="-45">
                <a:latin typeface="Arial"/>
                <a:cs typeface="Arial"/>
              </a:rPr>
              <a:t>early</a:t>
            </a:r>
            <a:r>
              <a:rPr dirty="0" sz="2600" spc="-16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opportunity</a:t>
            </a:r>
            <a:r>
              <a:rPr dirty="0" sz="2600" spc="-20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to</a:t>
            </a:r>
            <a:r>
              <a:rPr dirty="0" sz="2600" spc="-170">
                <a:latin typeface="Arial"/>
                <a:cs typeface="Arial"/>
              </a:rPr>
              <a:t> </a:t>
            </a:r>
            <a:r>
              <a:rPr dirty="0" sz="2600" spc="-35">
                <a:latin typeface="Arial"/>
                <a:cs typeface="Arial"/>
              </a:rPr>
              <a:t>play</a:t>
            </a:r>
            <a:r>
              <a:rPr dirty="0" sz="2600" spc="-16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in</a:t>
            </a:r>
            <a:r>
              <a:rPr dirty="0" sz="2600" spc="-175">
                <a:latin typeface="Arial"/>
                <a:cs typeface="Arial"/>
              </a:rPr>
              <a:t> </a:t>
            </a:r>
            <a:r>
              <a:rPr dirty="0" sz="2600" spc="-80">
                <a:latin typeface="Arial"/>
                <a:cs typeface="Arial"/>
              </a:rPr>
              <a:t>a</a:t>
            </a:r>
            <a:r>
              <a:rPr dirty="0" sz="2600" spc="-160">
                <a:latin typeface="Arial"/>
                <a:cs typeface="Arial"/>
              </a:rPr>
              <a:t> </a:t>
            </a:r>
            <a:r>
              <a:rPr dirty="0" sz="2600" spc="-40">
                <a:latin typeface="Arial"/>
                <a:cs typeface="Arial"/>
              </a:rPr>
              <a:t>new</a:t>
            </a:r>
            <a:r>
              <a:rPr dirty="0" sz="2600" spc="-175">
                <a:latin typeface="Arial"/>
                <a:cs typeface="Arial"/>
              </a:rPr>
              <a:t> </a:t>
            </a:r>
            <a:r>
              <a:rPr dirty="0" sz="2600" spc="-20">
                <a:latin typeface="Arial"/>
                <a:cs typeface="Arial"/>
              </a:rPr>
              <a:t>area </a:t>
            </a:r>
            <a:r>
              <a:rPr dirty="0" sz="2600" spc="-40">
                <a:latin typeface="Arial"/>
                <a:cs typeface="Arial"/>
              </a:rPr>
              <a:t>Project</a:t>
            </a:r>
            <a:r>
              <a:rPr dirty="0" sz="2600" spc="-180">
                <a:latin typeface="Arial"/>
                <a:cs typeface="Arial"/>
              </a:rPr>
              <a:t> </a:t>
            </a:r>
            <a:r>
              <a:rPr dirty="0" sz="2600" spc="-80">
                <a:latin typeface="Arial"/>
                <a:cs typeface="Arial"/>
              </a:rPr>
              <a:t>2</a:t>
            </a:r>
            <a:r>
              <a:rPr dirty="0" sz="2600" spc="-175">
                <a:latin typeface="Arial"/>
                <a:cs typeface="Arial"/>
              </a:rPr>
              <a:t> </a:t>
            </a:r>
            <a:r>
              <a:rPr dirty="0" sz="2600" spc="-265">
                <a:latin typeface="Arial"/>
                <a:cs typeface="Arial"/>
              </a:rPr>
              <a:t>–</a:t>
            </a:r>
            <a:r>
              <a:rPr dirty="0" sz="2600" spc="-165">
                <a:latin typeface="Arial"/>
                <a:cs typeface="Arial"/>
              </a:rPr>
              <a:t> </a:t>
            </a:r>
            <a:r>
              <a:rPr dirty="0" sz="2600" spc="-80">
                <a:latin typeface="Arial"/>
                <a:cs typeface="Arial"/>
              </a:rPr>
              <a:t>a</a:t>
            </a:r>
            <a:r>
              <a:rPr dirty="0" sz="2600" spc="-160">
                <a:latin typeface="Arial"/>
                <a:cs typeface="Arial"/>
              </a:rPr>
              <a:t> </a:t>
            </a:r>
            <a:r>
              <a:rPr dirty="0" sz="2600" spc="-40">
                <a:latin typeface="Arial"/>
                <a:cs typeface="Arial"/>
              </a:rPr>
              <a:t>challenging</a:t>
            </a:r>
            <a:r>
              <a:rPr dirty="0" sz="2600" spc="-165">
                <a:latin typeface="Arial"/>
                <a:cs typeface="Arial"/>
              </a:rPr>
              <a:t> </a:t>
            </a:r>
            <a:r>
              <a:rPr dirty="0" sz="2600" spc="-10">
                <a:latin typeface="Arial"/>
                <a:cs typeface="Arial"/>
              </a:rPr>
              <a:t>field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dirty="0" sz="2600" spc="-40">
                <a:latin typeface="Arial"/>
                <a:cs typeface="Arial"/>
              </a:rPr>
              <a:t>Project</a:t>
            </a:r>
            <a:r>
              <a:rPr dirty="0" sz="2600" spc="-185">
                <a:latin typeface="Arial"/>
                <a:cs typeface="Arial"/>
              </a:rPr>
              <a:t> </a:t>
            </a:r>
            <a:r>
              <a:rPr dirty="0" sz="2600" spc="-80">
                <a:latin typeface="Arial"/>
                <a:cs typeface="Arial"/>
              </a:rPr>
              <a:t>3</a:t>
            </a:r>
            <a:r>
              <a:rPr dirty="0" sz="2600" spc="-175">
                <a:latin typeface="Arial"/>
                <a:cs typeface="Arial"/>
              </a:rPr>
              <a:t> </a:t>
            </a:r>
            <a:r>
              <a:rPr dirty="0" sz="2600" spc="-265">
                <a:latin typeface="Arial"/>
                <a:cs typeface="Arial"/>
              </a:rPr>
              <a:t>–</a:t>
            </a:r>
            <a:r>
              <a:rPr dirty="0" sz="2600" spc="-170">
                <a:latin typeface="Arial"/>
                <a:cs typeface="Arial"/>
              </a:rPr>
              <a:t> </a:t>
            </a:r>
            <a:r>
              <a:rPr dirty="0" sz="2600" spc="-55">
                <a:latin typeface="Arial"/>
                <a:cs typeface="Arial"/>
              </a:rPr>
              <a:t>an</a:t>
            </a:r>
            <a:r>
              <a:rPr dirty="0" sz="2600" spc="-165">
                <a:latin typeface="Arial"/>
                <a:cs typeface="Arial"/>
              </a:rPr>
              <a:t> </a:t>
            </a:r>
            <a:r>
              <a:rPr dirty="0" sz="2600" spc="-25">
                <a:latin typeface="Arial"/>
                <a:cs typeface="Arial"/>
              </a:rPr>
              <a:t>eAuction</a:t>
            </a:r>
            <a:r>
              <a:rPr dirty="0" sz="2600" spc="-19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doesn’t</a:t>
            </a:r>
            <a:r>
              <a:rPr dirty="0" sz="2600" spc="-200">
                <a:latin typeface="Arial"/>
                <a:cs typeface="Arial"/>
              </a:rPr>
              <a:t> </a:t>
            </a:r>
            <a:r>
              <a:rPr dirty="0" sz="2600" spc="-45">
                <a:latin typeface="Arial"/>
                <a:cs typeface="Arial"/>
              </a:rPr>
              <a:t>signal</a:t>
            </a:r>
            <a:r>
              <a:rPr dirty="0" sz="2600" spc="-170">
                <a:latin typeface="Arial"/>
                <a:cs typeface="Arial"/>
              </a:rPr>
              <a:t> </a:t>
            </a:r>
            <a:r>
              <a:rPr dirty="0" sz="2600" spc="-10">
                <a:latin typeface="Arial"/>
                <a:cs typeface="Arial"/>
              </a:rPr>
              <a:t>the</a:t>
            </a:r>
            <a:r>
              <a:rPr dirty="0" sz="2600" spc="-165">
                <a:latin typeface="Arial"/>
                <a:cs typeface="Arial"/>
              </a:rPr>
              <a:t> </a:t>
            </a:r>
            <a:r>
              <a:rPr dirty="0" sz="2600" spc="-20">
                <a:latin typeface="Arial"/>
                <a:cs typeface="Arial"/>
              </a:rPr>
              <a:t>end!</a:t>
            </a:r>
            <a:endParaRPr sz="26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38200" y="3947033"/>
            <a:ext cx="10515600" cy="491490"/>
          </a:xfrm>
          <a:custGeom>
            <a:avLst/>
            <a:gdLst/>
            <a:ahLst/>
            <a:cxnLst/>
            <a:rect l="l" t="t" r="r" b="b"/>
            <a:pathLst>
              <a:path w="10515600" h="491489">
                <a:moveTo>
                  <a:pt x="10433685" y="0"/>
                </a:moveTo>
                <a:lnTo>
                  <a:pt x="81902" y="0"/>
                </a:lnTo>
                <a:lnTo>
                  <a:pt x="50020" y="6423"/>
                </a:lnTo>
                <a:lnTo>
                  <a:pt x="23987" y="23955"/>
                </a:lnTo>
                <a:lnTo>
                  <a:pt x="6435" y="49988"/>
                </a:lnTo>
                <a:lnTo>
                  <a:pt x="0" y="81915"/>
                </a:lnTo>
                <a:lnTo>
                  <a:pt x="0" y="409448"/>
                </a:lnTo>
                <a:lnTo>
                  <a:pt x="6435" y="441321"/>
                </a:lnTo>
                <a:lnTo>
                  <a:pt x="23987" y="467360"/>
                </a:lnTo>
                <a:lnTo>
                  <a:pt x="50020" y="484921"/>
                </a:lnTo>
                <a:lnTo>
                  <a:pt x="81902" y="491363"/>
                </a:lnTo>
                <a:lnTo>
                  <a:pt x="10433685" y="491363"/>
                </a:lnTo>
                <a:lnTo>
                  <a:pt x="10465558" y="484921"/>
                </a:lnTo>
                <a:lnTo>
                  <a:pt x="10491597" y="467360"/>
                </a:lnTo>
                <a:lnTo>
                  <a:pt x="10509158" y="441321"/>
                </a:lnTo>
                <a:lnTo>
                  <a:pt x="10515600" y="409448"/>
                </a:lnTo>
                <a:lnTo>
                  <a:pt x="10515600" y="81915"/>
                </a:lnTo>
                <a:lnTo>
                  <a:pt x="10509158" y="49988"/>
                </a:lnTo>
                <a:lnTo>
                  <a:pt x="10491597" y="23955"/>
                </a:lnTo>
                <a:lnTo>
                  <a:pt x="10465558" y="6423"/>
                </a:lnTo>
                <a:lnTo>
                  <a:pt x="10433685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838200" y="4495927"/>
            <a:ext cx="10515600" cy="491490"/>
          </a:xfrm>
          <a:custGeom>
            <a:avLst/>
            <a:gdLst/>
            <a:ahLst/>
            <a:cxnLst/>
            <a:rect l="l" t="t" r="r" b="b"/>
            <a:pathLst>
              <a:path w="10515600" h="491489">
                <a:moveTo>
                  <a:pt x="10433685" y="0"/>
                </a:moveTo>
                <a:lnTo>
                  <a:pt x="81902" y="0"/>
                </a:lnTo>
                <a:lnTo>
                  <a:pt x="50020" y="6441"/>
                </a:lnTo>
                <a:lnTo>
                  <a:pt x="23987" y="24002"/>
                </a:lnTo>
                <a:lnTo>
                  <a:pt x="6435" y="50041"/>
                </a:lnTo>
                <a:lnTo>
                  <a:pt x="0" y="81915"/>
                </a:lnTo>
                <a:lnTo>
                  <a:pt x="0" y="409575"/>
                </a:lnTo>
                <a:lnTo>
                  <a:pt x="6435" y="441448"/>
                </a:lnTo>
                <a:lnTo>
                  <a:pt x="23987" y="467487"/>
                </a:lnTo>
                <a:lnTo>
                  <a:pt x="50020" y="485048"/>
                </a:lnTo>
                <a:lnTo>
                  <a:pt x="81902" y="491490"/>
                </a:lnTo>
                <a:lnTo>
                  <a:pt x="10433685" y="491490"/>
                </a:lnTo>
                <a:lnTo>
                  <a:pt x="10465558" y="485048"/>
                </a:lnTo>
                <a:lnTo>
                  <a:pt x="10491597" y="467487"/>
                </a:lnTo>
                <a:lnTo>
                  <a:pt x="10509158" y="441448"/>
                </a:lnTo>
                <a:lnTo>
                  <a:pt x="10515600" y="409575"/>
                </a:lnTo>
                <a:lnTo>
                  <a:pt x="10515600" y="81915"/>
                </a:lnTo>
                <a:lnTo>
                  <a:pt x="10509158" y="50041"/>
                </a:lnTo>
                <a:lnTo>
                  <a:pt x="10491597" y="24003"/>
                </a:lnTo>
                <a:lnTo>
                  <a:pt x="10465558" y="6441"/>
                </a:lnTo>
                <a:lnTo>
                  <a:pt x="10433685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838200" y="5044947"/>
            <a:ext cx="10515600" cy="491490"/>
          </a:xfrm>
          <a:custGeom>
            <a:avLst/>
            <a:gdLst/>
            <a:ahLst/>
            <a:cxnLst/>
            <a:rect l="l" t="t" r="r" b="b"/>
            <a:pathLst>
              <a:path w="10515600" h="491489">
                <a:moveTo>
                  <a:pt x="10433685" y="0"/>
                </a:moveTo>
                <a:lnTo>
                  <a:pt x="81902" y="0"/>
                </a:lnTo>
                <a:lnTo>
                  <a:pt x="50020" y="6441"/>
                </a:lnTo>
                <a:lnTo>
                  <a:pt x="23987" y="24002"/>
                </a:lnTo>
                <a:lnTo>
                  <a:pt x="6435" y="50041"/>
                </a:lnTo>
                <a:lnTo>
                  <a:pt x="0" y="81914"/>
                </a:lnTo>
                <a:lnTo>
                  <a:pt x="0" y="409574"/>
                </a:lnTo>
                <a:lnTo>
                  <a:pt x="6435" y="441448"/>
                </a:lnTo>
                <a:lnTo>
                  <a:pt x="23987" y="467486"/>
                </a:lnTo>
                <a:lnTo>
                  <a:pt x="50020" y="485048"/>
                </a:lnTo>
                <a:lnTo>
                  <a:pt x="81902" y="491489"/>
                </a:lnTo>
                <a:lnTo>
                  <a:pt x="10433685" y="491489"/>
                </a:lnTo>
                <a:lnTo>
                  <a:pt x="10465558" y="485048"/>
                </a:lnTo>
                <a:lnTo>
                  <a:pt x="10491597" y="467486"/>
                </a:lnTo>
                <a:lnTo>
                  <a:pt x="10509158" y="441448"/>
                </a:lnTo>
                <a:lnTo>
                  <a:pt x="10515600" y="409574"/>
                </a:lnTo>
                <a:lnTo>
                  <a:pt x="10515600" y="81914"/>
                </a:lnTo>
                <a:lnTo>
                  <a:pt x="10509158" y="50041"/>
                </a:lnTo>
                <a:lnTo>
                  <a:pt x="10491597" y="24002"/>
                </a:lnTo>
                <a:lnTo>
                  <a:pt x="10465558" y="6441"/>
                </a:lnTo>
                <a:lnTo>
                  <a:pt x="10433685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838200" y="5593981"/>
            <a:ext cx="10515600" cy="491490"/>
          </a:xfrm>
          <a:custGeom>
            <a:avLst/>
            <a:gdLst/>
            <a:ahLst/>
            <a:cxnLst/>
            <a:rect l="l" t="t" r="r" b="b"/>
            <a:pathLst>
              <a:path w="10515600" h="491489">
                <a:moveTo>
                  <a:pt x="10433685" y="0"/>
                </a:moveTo>
                <a:lnTo>
                  <a:pt x="81902" y="0"/>
                </a:lnTo>
                <a:lnTo>
                  <a:pt x="50020" y="6435"/>
                </a:lnTo>
                <a:lnTo>
                  <a:pt x="23987" y="23987"/>
                </a:lnTo>
                <a:lnTo>
                  <a:pt x="6435" y="50020"/>
                </a:lnTo>
                <a:lnTo>
                  <a:pt x="0" y="81902"/>
                </a:lnTo>
                <a:lnTo>
                  <a:pt x="0" y="409498"/>
                </a:lnTo>
                <a:lnTo>
                  <a:pt x="6435" y="441380"/>
                </a:lnTo>
                <a:lnTo>
                  <a:pt x="23987" y="467413"/>
                </a:lnTo>
                <a:lnTo>
                  <a:pt x="50020" y="484965"/>
                </a:lnTo>
                <a:lnTo>
                  <a:pt x="81902" y="491401"/>
                </a:lnTo>
                <a:lnTo>
                  <a:pt x="10433685" y="491401"/>
                </a:lnTo>
                <a:lnTo>
                  <a:pt x="10465558" y="484965"/>
                </a:lnTo>
                <a:lnTo>
                  <a:pt x="10491597" y="467413"/>
                </a:lnTo>
                <a:lnTo>
                  <a:pt x="10509158" y="441380"/>
                </a:lnTo>
                <a:lnTo>
                  <a:pt x="10515600" y="409498"/>
                </a:lnTo>
                <a:lnTo>
                  <a:pt x="10515600" y="81902"/>
                </a:lnTo>
                <a:lnTo>
                  <a:pt x="10509158" y="50020"/>
                </a:lnTo>
                <a:lnTo>
                  <a:pt x="10491597" y="23987"/>
                </a:lnTo>
                <a:lnTo>
                  <a:pt x="10465558" y="6435"/>
                </a:lnTo>
                <a:lnTo>
                  <a:pt x="10433685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925779" y="3994784"/>
            <a:ext cx="3378200" cy="1978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80">
                <a:solidFill>
                  <a:srgbClr val="FFFFFF"/>
                </a:solidFill>
                <a:latin typeface="Arial"/>
                <a:cs typeface="Arial"/>
              </a:rPr>
              <a:t>R275m</a:t>
            </a:r>
            <a:r>
              <a:rPr dirty="0" sz="20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auctioned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25"/>
              </a:spcBef>
            </a:pPr>
            <a:r>
              <a:rPr dirty="0" sz="2000" spc="-110">
                <a:solidFill>
                  <a:srgbClr val="FFFFFF"/>
                </a:solidFill>
                <a:latin typeface="Arial"/>
                <a:cs typeface="Arial"/>
              </a:rPr>
              <a:t>Range</a:t>
            </a:r>
            <a:r>
              <a:rPr dirty="0" sz="20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0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return</a:t>
            </a:r>
            <a:r>
              <a:rPr dirty="0" sz="200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95">
                <a:solidFill>
                  <a:srgbClr val="FFFFFF"/>
                </a:solidFill>
                <a:latin typeface="Arial"/>
                <a:cs typeface="Arial"/>
              </a:rPr>
              <a:t>1%</a:t>
            </a:r>
            <a:r>
              <a:rPr dirty="0" sz="20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0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Arial"/>
                <a:cs typeface="Arial"/>
              </a:rPr>
              <a:t>9.5%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25"/>
              </a:spcBef>
            </a:pPr>
            <a:r>
              <a:rPr dirty="0" sz="2000" spc="-110">
                <a:solidFill>
                  <a:srgbClr val="FFFFFF"/>
                </a:solidFill>
                <a:latin typeface="Arial"/>
                <a:cs typeface="Arial"/>
              </a:rPr>
              <a:t>Average</a:t>
            </a:r>
            <a:r>
              <a:rPr dirty="0" sz="20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return</a:t>
            </a:r>
            <a:r>
              <a:rPr dirty="0" sz="20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0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Arial"/>
                <a:cs typeface="Arial"/>
              </a:rPr>
              <a:t>4%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25"/>
              </a:spcBef>
            </a:pPr>
            <a:r>
              <a:rPr dirty="0" sz="2000" spc="-85">
                <a:solidFill>
                  <a:srgbClr val="FFFFFF"/>
                </a:solidFill>
                <a:latin typeface="Arial"/>
                <a:cs typeface="Arial"/>
              </a:rPr>
              <a:t>R40m</a:t>
            </a:r>
            <a:r>
              <a:rPr dirty="0" sz="20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30">
                <a:solidFill>
                  <a:srgbClr val="FFFFFF"/>
                </a:solidFill>
                <a:latin typeface="Arial"/>
                <a:cs typeface="Arial"/>
              </a:rPr>
              <a:t>new</a:t>
            </a:r>
            <a:r>
              <a:rPr dirty="0" sz="20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Arial"/>
                <a:cs typeface="Arial"/>
              </a:rPr>
              <a:t>reach</a:t>
            </a:r>
            <a:r>
              <a:rPr dirty="0" sz="200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returned</a:t>
            </a:r>
            <a:r>
              <a:rPr dirty="0" sz="20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Arial"/>
                <a:cs typeface="Arial"/>
              </a:rPr>
              <a:t>28%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903726" y="4885182"/>
            <a:ext cx="749490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270">
                <a:solidFill>
                  <a:srgbClr val="0D2841"/>
                </a:solidFill>
                <a:latin typeface="Arial"/>
                <a:cs typeface="Arial"/>
              </a:rPr>
              <a:t>Are</a:t>
            </a:r>
            <a:r>
              <a:rPr dirty="0" sz="4000" spc="-30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4000" spc="-175">
                <a:solidFill>
                  <a:srgbClr val="0D2841"/>
                </a:solidFill>
                <a:latin typeface="Arial"/>
                <a:cs typeface="Arial"/>
              </a:rPr>
              <a:t>we</a:t>
            </a:r>
            <a:r>
              <a:rPr dirty="0" sz="4000" spc="-31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4000" spc="-190">
                <a:solidFill>
                  <a:srgbClr val="0D2841"/>
                </a:solidFill>
                <a:latin typeface="Arial"/>
                <a:cs typeface="Arial"/>
              </a:rPr>
              <a:t>delivering</a:t>
            </a:r>
            <a:r>
              <a:rPr dirty="0" sz="4000" spc="-31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4000" spc="-140">
                <a:solidFill>
                  <a:srgbClr val="0D2841"/>
                </a:solidFill>
                <a:latin typeface="Arial"/>
                <a:cs typeface="Arial"/>
              </a:rPr>
              <a:t>the</a:t>
            </a:r>
            <a:r>
              <a:rPr dirty="0" sz="4000" spc="-29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4000" spc="-185">
                <a:solidFill>
                  <a:srgbClr val="0D2841"/>
                </a:solidFill>
                <a:latin typeface="Arial"/>
                <a:cs typeface="Arial"/>
              </a:rPr>
              <a:t>business</a:t>
            </a:r>
            <a:r>
              <a:rPr dirty="0" sz="4000" spc="-29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4000" spc="-155">
                <a:solidFill>
                  <a:srgbClr val="0D2841"/>
                </a:solidFill>
                <a:latin typeface="Arial"/>
                <a:cs typeface="Arial"/>
              </a:rPr>
              <a:t>case?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2062543" y="0"/>
            <a:ext cx="10129520" cy="4271645"/>
            <a:chOff x="2062543" y="0"/>
            <a:chExt cx="10129520" cy="427164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6764" y="4191"/>
              <a:ext cx="2514980" cy="2170175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90608" y="0"/>
              <a:ext cx="2501138" cy="197688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608831" y="505459"/>
              <a:ext cx="7712075" cy="3766185"/>
            </a:xfrm>
            <a:custGeom>
              <a:avLst/>
              <a:gdLst/>
              <a:ahLst/>
              <a:cxnLst/>
              <a:rect l="l" t="t" r="r" b="b"/>
              <a:pathLst>
                <a:path w="7712075" h="3766185">
                  <a:moveTo>
                    <a:pt x="0" y="1694688"/>
                  </a:moveTo>
                  <a:lnTo>
                    <a:pt x="0" y="2071255"/>
                  </a:lnTo>
                </a:path>
                <a:path w="7712075" h="3766185">
                  <a:moveTo>
                    <a:pt x="0" y="1067053"/>
                  </a:moveTo>
                  <a:lnTo>
                    <a:pt x="0" y="1443621"/>
                  </a:lnTo>
                </a:path>
                <a:path w="7712075" h="3766185">
                  <a:moveTo>
                    <a:pt x="0" y="3577590"/>
                  </a:moveTo>
                  <a:lnTo>
                    <a:pt x="0" y="3765930"/>
                  </a:lnTo>
                </a:path>
                <a:path w="7712075" h="3766185">
                  <a:moveTo>
                    <a:pt x="0" y="2949955"/>
                  </a:moveTo>
                  <a:lnTo>
                    <a:pt x="0" y="3326523"/>
                  </a:lnTo>
                </a:path>
                <a:path w="7712075" h="3766185">
                  <a:moveTo>
                    <a:pt x="0" y="2322322"/>
                  </a:moveTo>
                  <a:lnTo>
                    <a:pt x="0" y="2698889"/>
                  </a:lnTo>
                </a:path>
                <a:path w="7712075" h="3766185">
                  <a:moveTo>
                    <a:pt x="0" y="0"/>
                  </a:moveTo>
                  <a:lnTo>
                    <a:pt x="0" y="815987"/>
                  </a:lnTo>
                </a:path>
                <a:path w="7712075" h="3766185">
                  <a:moveTo>
                    <a:pt x="1542288" y="2322322"/>
                  </a:moveTo>
                  <a:lnTo>
                    <a:pt x="1542288" y="2698889"/>
                  </a:lnTo>
                </a:path>
                <a:path w="7712075" h="3766185">
                  <a:moveTo>
                    <a:pt x="1542288" y="0"/>
                  </a:moveTo>
                  <a:lnTo>
                    <a:pt x="1542288" y="815987"/>
                  </a:lnTo>
                </a:path>
                <a:path w="7712075" h="3766185">
                  <a:moveTo>
                    <a:pt x="1542288" y="3577590"/>
                  </a:moveTo>
                  <a:lnTo>
                    <a:pt x="1542288" y="3765930"/>
                  </a:lnTo>
                </a:path>
                <a:path w="7712075" h="3766185">
                  <a:moveTo>
                    <a:pt x="1542288" y="1694688"/>
                  </a:moveTo>
                  <a:lnTo>
                    <a:pt x="1542288" y="2071255"/>
                  </a:lnTo>
                </a:path>
                <a:path w="7712075" h="3766185">
                  <a:moveTo>
                    <a:pt x="1542288" y="2949955"/>
                  </a:moveTo>
                  <a:lnTo>
                    <a:pt x="1542288" y="3326523"/>
                  </a:lnTo>
                </a:path>
                <a:path w="7712075" h="3766185">
                  <a:moveTo>
                    <a:pt x="1542288" y="1067053"/>
                  </a:moveTo>
                  <a:lnTo>
                    <a:pt x="1542288" y="1443621"/>
                  </a:lnTo>
                </a:path>
                <a:path w="7712075" h="3766185">
                  <a:moveTo>
                    <a:pt x="3084575" y="0"/>
                  </a:moveTo>
                  <a:lnTo>
                    <a:pt x="3084575" y="2698889"/>
                  </a:lnTo>
                </a:path>
                <a:path w="7712075" h="3766185">
                  <a:moveTo>
                    <a:pt x="3084575" y="2949955"/>
                  </a:moveTo>
                  <a:lnTo>
                    <a:pt x="3084575" y="3325876"/>
                  </a:lnTo>
                </a:path>
                <a:path w="7712075" h="3766185">
                  <a:moveTo>
                    <a:pt x="3084575" y="3577335"/>
                  </a:moveTo>
                  <a:lnTo>
                    <a:pt x="3084575" y="3765930"/>
                  </a:lnTo>
                </a:path>
                <a:path w="7712075" h="3766185">
                  <a:moveTo>
                    <a:pt x="4626864" y="3577335"/>
                  </a:moveTo>
                  <a:lnTo>
                    <a:pt x="4626864" y="3765930"/>
                  </a:lnTo>
                </a:path>
                <a:path w="7712075" h="3766185">
                  <a:moveTo>
                    <a:pt x="4626864" y="0"/>
                  </a:moveTo>
                  <a:lnTo>
                    <a:pt x="4626864" y="3325876"/>
                  </a:lnTo>
                </a:path>
                <a:path w="7712075" h="3766185">
                  <a:moveTo>
                    <a:pt x="6169151" y="0"/>
                  </a:moveTo>
                  <a:lnTo>
                    <a:pt x="6169151" y="3325876"/>
                  </a:lnTo>
                </a:path>
                <a:path w="7712075" h="3766185">
                  <a:moveTo>
                    <a:pt x="6169151" y="3577335"/>
                  </a:moveTo>
                  <a:lnTo>
                    <a:pt x="6169151" y="3765930"/>
                  </a:lnTo>
                </a:path>
                <a:path w="7712075" h="3766185">
                  <a:moveTo>
                    <a:pt x="7711948" y="0"/>
                  </a:moveTo>
                  <a:lnTo>
                    <a:pt x="7711948" y="376593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067305" y="3831983"/>
              <a:ext cx="3216275" cy="251460"/>
            </a:xfrm>
            <a:custGeom>
              <a:avLst/>
              <a:gdLst/>
              <a:ahLst/>
              <a:cxnLst/>
              <a:rect l="l" t="t" r="r" b="b"/>
              <a:pathLst>
                <a:path w="3216275" h="251460">
                  <a:moveTo>
                    <a:pt x="3216021" y="0"/>
                  </a:moveTo>
                  <a:lnTo>
                    <a:pt x="0" y="0"/>
                  </a:lnTo>
                  <a:lnTo>
                    <a:pt x="0" y="251066"/>
                  </a:lnTo>
                  <a:lnTo>
                    <a:pt x="3216021" y="251066"/>
                  </a:lnTo>
                  <a:lnTo>
                    <a:pt x="3216021" y="0"/>
                  </a:lnTo>
                  <a:close/>
                </a:path>
              </a:pathLst>
            </a:custGeom>
            <a:solidFill>
              <a:srgbClr val="3A7C2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067305" y="3831983"/>
              <a:ext cx="3216275" cy="251460"/>
            </a:xfrm>
            <a:custGeom>
              <a:avLst/>
              <a:gdLst/>
              <a:ahLst/>
              <a:cxnLst/>
              <a:rect l="l" t="t" r="r" b="b"/>
              <a:pathLst>
                <a:path w="3216275" h="251460">
                  <a:moveTo>
                    <a:pt x="0" y="251066"/>
                  </a:moveTo>
                  <a:lnTo>
                    <a:pt x="3216021" y="251066"/>
                  </a:lnTo>
                  <a:lnTo>
                    <a:pt x="3216021" y="0"/>
                  </a:lnTo>
                  <a:lnTo>
                    <a:pt x="0" y="0"/>
                  </a:lnTo>
                  <a:lnTo>
                    <a:pt x="0" y="251066"/>
                  </a:lnTo>
                  <a:close/>
                </a:path>
              </a:pathLst>
            </a:custGeom>
            <a:ln w="9525">
              <a:solidFill>
                <a:srgbClr val="3A7C2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067305" y="3204349"/>
              <a:ext cx="6072505" cy="251460"/>
            </a:xfrm>
            <a:custGeom>
              <a:avLst/>
              <a:gdLst/>
              <a:ahLst/>
              <a:cxnLst/>
              <a:rect l="l" t="t" r="r" b="b"/>
              <a:pathLst>
                <a:path w="6072505" h="251460">
                  <a:moveTo>
                    <a:pt x="6072124" y="0"/>
                  </a:moveTo>
                  <a:lnTo>
                    <a:pt x="0" y="0"/>
                  </a:lnTo>
                  <a:lnTo>
                    <a:pt x="0" y="251066"/>
                  </a:lnTo>
                  <a:lnTo>
                    <a:pt x="6072124" y="251066"/>
                  </a:lnTo>
                  <a:lnTo>
                    <a:pt x="607212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067305" y="3204349"/>
              <a:ext cx="6072505" cy="251460"/>
            </a:xfrm>
            <a:custGeom>
              <a:avLst/>
              <a:gdLst/>
              <a:ahLst/>
              <a:cxnLst/>
              <a:rect l="l" t="t" r="r" b="b"/>
              <a:pathLst>
                <a:path w="6072505" h="251460">
                  <a:moveTo>
                    <a:pt x="0" y="251066"/>
                  </a:moveTo>
                  <a:lnTo>
                    <a:pt x="6072124" y="251066"/>
                  </a:lnTo>
                  <a:lnTo>
                    <a:pt x="6072124" y="0"/>
                  </a:lnTo>
                  <a:lnTo>
                    <a:pt x="0" y="0"/>
                  </a:lnTo>
                  <a:lnTo>
                    <a:pt x="0" y="251066"/>
                  </a:lnTo>
                  <a:close/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067305" y="2576715"/>
              <a:ext cx="4023995" cy="251460"/>
            </a:xfrm>
            <a:custGeom>
              <a:avLst/>
              <a:gdLst/>
              <a:ahLst/>
              <a:cxnLst/>
              <a:rect l="l" t="t" r="r" b="b"/>
              <a:pathLst>
                <a:path w="4023995" h="251460">
                  <a:moveTo>
                    <a:pt x="4023868" y="0"/>
                  </a:moveTo>
                  <a:lnTo>
                    <a:pt x="0" y="0"/>
                  </a:lnTo>
                  <a:lnTo>
                    <a:pt x="0" y="251066"/>
                  </a:lnTo>
                  <a:lnTo>
                    <a:pt x="4023868" y="251066"/>
                  </a:lnTo>
                  <a:lnTo>
                    <a:pt x="4023868" y="0"/>
                  </a:lnTo>
                  <a:close/>
                </a:path>
              </a:pathLst>
            </a:custGeom>
            <a:solidFill>
              <a:srgbClr val="3A7C2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067305" y="2576715"/>
              <a:ext cx="4023995" cy="251460"/>
            </a:xfrm>
            <a:custGeom>
              <a:avLst/>
              <a:gdLst/>
              <a:ahLst/>
              <a:cxnLst/>
              <a:rect l="l" t="t" r="r" b="b"/>
              <a:pathLst>
                <a:path w="4023995" h="251460">
                  <a:moveTo>
                    <a:pt x="0" y="251066"/>
                  </a:moveTo>
                  <a:lnTo>
                    <a:pt x="4023868" y="251066"/>
                  </a:lnTo>
                  <a:lnTo>
                    <a:pt x="4023868" y="0"/>
                  </a:lnTo>
                  <a:lnTo>
                    <a:pt x="0" y="0"/>
                  </a:lnTo>
                  <a:lnTo>
                    <a:pt x="0" y="251066"/>
                  </a:lnTo>
                  <a:close/>
                </a:path>
              </a:pathLst>
            </a:custGeom>
            <a:ln w="9525">
              <a:solidFill>
                <a:srgbClr val="3A7C2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067305" y="1949081"/>
              <a:ext cx="4147185" cy="251460"/>
            </a:xfrm>
            <a:custGeom>
              <a:avLst/>
              <a:gdLst/>
              <a:ahLst/>
              <a:cxnLst/>
              <a:rect l="l" t="t" r="r" b="b"/>
              <a:pathLst>
                <a:path w="4147185" h="251460">
                  <a:moveTo>
                    <a:pt x="4147058" y="0"/>
                  </a:moveTo>
                  <a:lnTo>
                    <a:pt x="0" y="0"/>
                  </a:lnTo>
                  <a:lnTo>
                    <a:pt x="0" y="251066"/>
                  </a:lnTo>
                  <a:lnTo>
                    <a:pt x="4147058" y="251066"/>
                  </a:lnTo>
                  <a:lnTo>
                    <a:pt x="4147058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067305" y="1949081"/>
              <a:ext cx="4147185" cy="251460"/>
            </a:xfrm>
            <a:custGeom>
              <a:avLst/>
              <a:gdLst/>
              <a:ahLst/>
              <a:cxnLst/>
              <a:rect l="l" t="t" r="r" b="b"/>
              <a:pathLst>
                <a:path w="4147185" h="251460">
                  <a:moveTo>
                    <a:pt x="0" y="251066"/>
                  </a:moveTo>
                  <a:lnTo>
                    <a:pt x="4147058" y="251066"/>
                  </a:lnTo>
                  <a:lnTo>
                    <a:pt x="4147058" y="0"/>
                  </a:lnTo>
                  <a:lnTo>
                    <a:pt x="0" y="0"/>
                  </a:lnTo>
                  <a:lnTo>
                    <a:pt x="0" y="251066"/>
                  </a:lnTo>
                  <a:close/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067305" y="1321447"/>
              <a:ext cx="3380740" cy="251460"/>
            </a:xfrm>
            <a:custGeom>
              <a:avLst/>
              <a:gdLst/>
              <a:ahLst/>
              <a:cxnLst/>
              <a:rect l="l" t="t" r="r" b="b"/>
              <a:pathLst>
                <a:path w="3380740" h="251459">
                  <a:moveTo>
                    <a:pt x="3380613" y="0"/>
                  </a:moveTo>
                  <a:lnTo>
                    <a:pt x="0" y="0"/>
                  </a:lnTo>
                  <a:lnTo>
                    <a:pt x="0" y="251066"/>
                  </a:lnTo>
                  <a:lnTo>
                    <a:pt x="3380613" y="251066"/>
                  </a:lnTo>
                  <a:lnTo>
                    <a:pt x="3380613" y="0"/>
                  </a:lnTo>
                  <a:close/>
                </a:path>
              </a:pathLst>
            </a:custGeom>
            <a:solidFill>
              <a:srgbClr val="3A7C2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067305" y="693813"/>
              <a:ext cx="1226185" cy="251460"/>
            </a:xfrm>
            <a:custGeom>
              <a:avLst/>
              <a:gdLst/>
              <a:ahLst/>
              <a:cxnLst/>
              <a:rect l="l" t="t" r="r" b="b"/>
              <a:pathLst>
                <a:path w="1226185" h="251459">
                  <a:moveTo>
                    <a:pt x="1225804" y="0"/>
                  </a:moveTo>
                  <a:lnTo>
                    <a:pt x="0" y="0"/>
                  </a:lnTo>
                  <a:lnTo>
                    <a:pt x="0" y="251066"/>
                  </a:lnTo>
                  <a:lnTo>
                    <a:pt x="1225804" y="251066"/>
                  </a:lnTo>
                  <a:lnTo>
                    <a:pt x="122580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067305" y="693813"/>
              <a:ext cx="1226185" cy="251460"/>
            </a:xfrm>
            <a:custGeom>
              <a:avLst/>
              <a:gdLst/>
              <a:ahLst/>
              <a:cxnLst/>
              <a:rect l="l" t="t" r="r" b="b"/>
              <a:pathLst>
                <a:path w="1226185" h="251459">
                  <a:moveTo>
                    <a:pt x="0" y="251066"/>
                  </a:moveTo>
                  <a:lnTo>
                    <a:pt x="1225804" y="251066"/>
                  </a:lnTo>
                  <a:lnTo>
                    <a:pt x="1225804" y="0"/>
                  </a:lnTo>
                  <a:lnTo>
                    <a:pt x="0" y="0"/>
                  </a:lnTo>
                  <a:lnTo>
                    <a:pt x="0" y="251066"/>
                  </a:lnTo>
                  <a:close/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283707" y="3831335"/>
              <a:ext cx="3931920" cy="251460"/>
            </a:xfrm>
            <a:custGeom>
              <a:avLst/>
              <a:gdLst/>
              <a:ahLst/>
              <a:cxnLst/>
              <a:rect l="l" t="t" r="r" b="b"/>
              <a:pathLst>
                <a:path w="3931920" h="251460">
                  <a:moveTo>
                    <a:pt x="3931920" y="0"/>
                  </a:moveTo>
                  <a:lnTo>
                    <a:pt x="0" y="0"/>
                  </a:lnTo>
                  <a:lnTo>
                    <a:pt x="0" y="251460"/>
                  </a:lnTo>
                  <a:lnTo>
                    <a:pt x="3931920" y="251460"/>
                  </a:lnTo>
                  <a:lnTo>
                    <a:pt x="3931920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283707" y="3831335"/>
              <a:ext cx="3931920" cy="251460"/>
            </a:xfrm>
            <a:custGeom>
              <a:avLst/>
              <a:gdLst/>
              <a:ahLst/>
              <a:cxnLst/>
              <a:rect l="l" t="t" r="r" b="b"/>
              <a:pathLst>
                <a:path w="3931920" h="251460">
                  <a:moveTo>
                    <a:pt x="0" y="251460"/>
                  </a:moveTo>
                  <a:lnTo>
                    <a:pt x="3931920" y="251460"/>
                  </a:lnTo>
                  <a:lnTo>
                    <a:pt x="3931920" y="0"/>
                  </a:lnTo>
                  <a:lnTo>
                    <a:pt x="0" y="0"/>
                  </a:lnTo>
                  <a:lnTo>
                    <a:pt x="0" y="251460"/>
                  </a:lnTo>
                  <a:close/>
                </a:path>
              </a:pathLst>
            </a:custGeom>
            <a:ln w="9525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9215627" y="3831335"/>
              <a:ext cx="965200" cy="251460"/>
            </a:xfrm>
            <a:custGeom>
              <a:avLst/>
              <a:gdLst/>
              <a:ahLst/>
              <a:cxnLst/>
              <a:rect l="l" t="t" r="r" b="b"/>
              <a:pathLst>
                <a:path w="965200" h="251460">
                  <a:moveTo>
                    <a:pt x="964692" y="0"/>
                  </a:moveTo>
                  <a:lnTo>
                    <a:pt x="0" y="0"/>
                  </a:lnTo>
                  <a:lnTo>
                    <a:pt x="0" y="251460"/>
                  </a:lnTo>
                  <a:lnTo>
                    <a:pt x="964692" y="251460"/>
                  </a:lnTo>
                  <a:lnTo>
                    <a:pt x="964692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9215627" y="3831335"/>
              <a:ext cx="965200" cy="251460"/>
            </a:xfrm>
            <a:custGeom>
              <a:avLst/>
              <a:gdLst/>
              <a:ahLst/>
              <a:cxnLst/>
              <a:rect l="l" t="t" r="r" b="b"/>
              <a:pathLst>
                <a:path w="965200" h="251460">
                  <a:moveTo>
                    <a:pt x="0" y="251460"/>
                  </a:moveTo>
                  <a:lnTo>
                    <a:pt x="964692" y="251460"/>
                  </a:lnTo>
                  <a:lnTo>
                    <a:pt x="964692" y="0"/>
                  </a:lnTo>
                  <a:lnTo>
                    <a:pt x="0" y="0"/>
                  </a:lnTo>
                  <a:lnTo>
                    <a:pt x="0" y="251460"/>
                  </a:lnTo>
                  <a:close/>
                </a:path>
              </a:pathLst>
            </a:custGeom>
            <a:ln w="95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067305" y="505459"/>
              <a:ext cx="0" cy="3766185"/>
            </a:xfrm>
            <a:custGeom>
              <a:avLst/>
              <a:gdLst/>
              <a:ahLst/>
              <a:cxnLst/>
              <a:rect l="l" t="t" r="r" b="b"/>
              <a:pathLst>
                <a:path w="0" h="3766185">
                  <a:moveTo>
                    <a:pt x="0" y="376593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3" name="object 2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305" y="4323005"/>
            <a:ext cx="3378378" cy="2534993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405180" y="671575"/>
            <a:ext cx="1487805" cy="34080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052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585858"/>
                </a:solidFill>
                <a:latin typeface="Century Gothic"/>
                <a:cs typeface="Century Gothic"/>
              </a:rPr>
              <a:t>Target</a:t>
            </a:r>
            <a:r>
              <a:rPr dirty="0" sz="1600" spc="-6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dirty="0" sz="1600" spc="-20">
                <a:solidFill>
                  <a:srgbClr val="585858"/>
                </a:solidFill>
                <a:latin typeface="Century Gothic"/>
                <a:cs typeface="Century Gothic"/>
              </a:rPr>
              <a:t>FY24</a:t>
            </a:r>
            <a:endParaRPr sz="1600">
              <a:latin typeface="Century Gothic"/>
              <a:cs typeface="Century Gothic"/>
            </a:endParaRPr>
          </a:p>
          <a:p>
            <a:pPr algn="r" marL="12700" marR="5080">
              <a:lnSpc>
                <a:spcPct val="257399"/>
              </a:lnSpc>
            </a:pPr>
            <a:r>
              <a:rPr dirty="0" sz="1600">
                <a:solidFill>
                  <a:srgbClr val="585858"/>
                </a:solidFill>
                <a:latin typeface="Century Gothic"/>
                <a:cs typeface="Century Gothic"/>
              </a:rPr>
              <a:t>Achieved</a:t>
            </a:r>
            <a:r>
              <a:rPr dirty="0" sz="1600" spc="-85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dirty="0" sz="1600" spc="-20">
                <a:solidFill>
                  <a:srgbClr val="585858"/>
                </a:solidFill>
                <a:latin typeface="Century Gothic"/>
                <a:cs typeface="Century Gothic"/>
              </a:rPr>
              <a:t>FY24 </a:t>
            </a:r>
            <a:r>
              <a:rPr dirty="0" sz="1600">
                <a:solidFill>
                  <a:srgbClr val="585858"/>
                </a:solidFill>
                <a:latin typeface="Century Gothic"/>
                <a:cs typeface="Century Gothic"/>
              </a:rPr>
              <a:t>Target</a:t>
            </a:r>
            <a:r>
              <a:rPr dirty="0" sz="1600" spc="-6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dirty="0" sz="1600" spc="-20">
                <a:solidFill>
                  <a:srgbClr val="585858"/>
                </a:solidFill>
                <a:latin typeface="Century Gothic"/>
                <a:cs typeface="Century Gothic"/>
              </a:rPr>
              <a:t>FY25 </a:t>
            </a:r>
            <a:r>
              <a:rPr dirty="0" sz="1600">
                <a:solidFill>
                  <a:srgbClr val="585858"/>
                </a:solidFill>
                <a:latin typeface="Century Gothic"/>
                <a:cs typeface="Century Gothic"/>
              </a:rPr>
              <a:t>Achieved</a:t>
            </a:r>
            <a:r>
              <a:rPr dirty="0" sz="1600" spc="-85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dirty="0" sz="1600" spc="-20">
                <a:solidFill>
                  <a:srgbClr val="585858"/>
                </a:solidFill>
                <a:latin typeface="Century Gothic"/>
                <a:cs typeface="Century Gothic"/>
              </a:rPr>
              <a:t>FY25 </a:t>
            </a:r>
            <a:r>
              <a:rPr dirty="0" sz="1600">
                <a:solidFill>
                  <a:srgbClr val="585858"/>
                </a:solidFill>
                <a:latin typeface="Century Gothic"/>
                <a:cs typeface="Century Gothic"/>
              </a:rPr>
              <a:t>Target</a:t>
            </a:r>
            <a:r>
              <a:rPr dirty="0" sz="1600" spc="-45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dirty="0" sz="1600" spc="-20">
                <a:solidFill>
                  <a:srgbClr val="585858"/>
                </a:solidFill>
                <a:latin typeface="Century Gothic"/>
                <a:cs typeface="Century Gothic"/>
              </a:rPr>
              <a:t>FY26</a:t>
            </a:r>
            <a:endParaRPr sz="16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60"/>
              </a:spcBef>
            </a:pP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585858"/>
                </a:solidFill>
                <a:latin typeface="Century Gothic"/>
                <a:cs typeface="Century Gothic"/>
              </a:rPr>
              <a:t>In</a:t>
            </a:r>
            <a:r>
              <a:rPr dirty="0" sz="1600" spc="-45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585858"/>
                </a:solidFill>
                <a:latin typeface="Century Gothic"/>
                <a:cs typeface="Century Gothic"/>
              </a:rPr>
              <a:t>Process</a:t>
            </a:r>
            <a:r>
              <a:rPr dirty="0" sz="1600" spc="-35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dirty="0" sz="1600" spc="-20">
                <a:solidFill>
                  <a:srgbClr val="585858"/>
                </a:solidFill>
                <a:latin typeface="Century Gothic"/>
                <a:cs typeface="Century Gothic"/>
              </a:rPr>
              <a:t>FY26</a:t>
            </a:r>
            <a:endParaRPr sz="16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746" cy="6858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4815840" cy="2480310"/>
            </a:xfrm>
            <a:custGeom>
              <a:avLst/>
              <a:gdLst/>
              <a:ahLst/>
              <a:cxnLst/>
              <a:rect l="l" t="t" r="r" b="b"/>
              <a:pathLst>
                <a:path w="4815840" h="2480310">
                  <a:moveTo>
                    <a:pt x="4815421" y="3479"/>
                  </a:moveTo>
                  <a:lnTo>
                    <a:pt x="4781918" y="3479"/>
                  </a:lnTo>
                  <a:lnTo>
                    <a:pt x="4774946" y="117779"/>
                  </a:lnTo>
                  <a:lnTo>
                    <a:pt x="4770869" y="143179"/>
                  </a:lnTo>
                  <a:lnTo>
                    <a:pt x="4765891" y="181279"/>
                  </a:lnTo>
                  <a:lnTo>
                    <a:pt x="4760011" y="206679"/>
                  </a:lnTo>
                  <a:lnTo>
                    <a:pt x="4753229" y="232079"/>
                  </a:lnTo>
                  <a:lnTo>
                    <a:pt x="4739906" y="282879"/>
                  </a:lnTo>
                  <a:lnTo>
                    <a:pt x="4724336" y="333679"/>
                  </a:lnTo>
                  <a:lnTo>
                    <a:pt x="4706442" y="371779"/>
                  </a:lnTo>
                  <a:lnTo>
                    <a:pt x="4686198" y="422579"/>
                  </a:lnTo>
                  <a:lnTo>
                    <a:pt x="4679950" y="433095"/>
                  </a:lnTo>
                  <a:lnTo>
                    <a:pt x="4688814" y="405638"/>
                  </a:lnTo>
                  <a:lnTo>
                    <a:pt x="4700333" y="380238"/>
                  </a:lnTo>
                  <a:lnTo>
                    <a:pt x="4710989" y="354850"/>
                  </a:lnTo>
                  <a:lnTo>
                    <a:pt x="4720717" y="316750"/>
                  </a:lnTo>
                  <a:lnTo>
                    <a:pt x="4725022" y="304050"/>
                  </a:lnTo>
                  <a:lnTo>
                    <a:pt x="4729289" y="291350"/>
                  </a:lnTo>
                  <a:lnTo>
                    <a:pt x="4733353" y="278650"/>
                  </a:lnTo>
                  <a:lnTo>
                    <a:pt x="4737100" y="265950"/>
                  </a:lnTo>
                  <a:lnTo>
                    <a:pt x="4744339" y="227850"/>
                  </a:lnTo>
                  <a:lnTo>
                    <a:pt x="4750435" y="202450"/>
                  </a:lnTo>
                  <a:lnTo>
                    <a:pt x="4755832" y="177038"/>
                  </a:lnTo>
                  <a:lnTo>
                    <a:pt x="4760468" y="138938"/>
                  </a:lnTo>
                  <a:lnTo>
                    <a:pt x="4764329" y="113538"/>
                  </a:lnTo>
                  <a:lnTo>
                    <a:pt x="4767453" y="75438"/>
                  </a:lnTo>
                  <a:lnTo>
                    <a:pt x="4770653" y="11938"/>
                  </a:lnTo>
                  <a:lnTo>
                    <a:pt x="4765776" y="11938"/>
                  </a:lnTo>
                  <a:lnTo>
                    <a:pt x="4766322" y="0"/>
                  </a:lnTo>
                  <a:lnTo>
                    <a:pt x="4634484" y="0"/>
                  </a:lnTo>
                  <a:lnTo>
                    <a:pt x="4634484" y="519582"/>
                  </a:lnTo>
                  <a:lnTo>
                    <a:pt x="4632579" y="524179"/>
                  </a:lnTo>
                  <a:lnTo>
                    <a:pt x="4634281" y="519938"/>
                  </a:lnTo>
                  <a:lnTo>
                    <a:pt x="4634484" y="519582"/>
                  </a:lnTo>
                  <a:lnTo>
                    <a:pt x="4634484" y="0"/>
                  </a:lnTo>
                  <a:lnTo>
                    <a:pt x="4208881" y="0"/>
                  </a:lnTo>
                  <a:lnTo>
                    <a:pt x="4097642" y="0"/>
                  </a:lnTo>
                  <a:lnTo>
                    <a:pt x="4094607" y="47498"/>
                  </a:lnTo>
                  <a:lnTo>
                    <a:pt x="4087634" y="87210"/>
                  </a:lnTo>
                  <a:lnTo>
                    <a:pt x="4077792" y="125679"/>
                  </a:lnTo>
                  <a:lnTo>
                    <a:pt x="4065041" y="163283"/>
                  </a:lnTo>
                  <a:lnTo>
                    <a:pt x="4049344" y="200393"/>
                  </a:lnTo>
                  <a:lnTo>
                    <a:pt x="4030637" y="237363"/>
                  </a:lnTo>
                  <a:lnTo>
                    <a:pt x="4008882" y="274574"/>
                  </a:lnTo>
                  <a:lnTo>
                    <a:pt x="3984053" y="312381"/>
                  </a:lnTo>
                  <a:lnTo>
                    <a:pt x="3956075" y="351155"/>
                  </a:lnTo>
                  <a:lnTo>
                    <a:pt x="3924922" y="391261"/>
                  </a:lnTo>
                  <a:lnTo>
                    <a:pt x="3890556" y="433057"/>
                  </a:lnTo>
                  <a:lnTo>
                    <a:pt x="3852913" y="476935"/>
                  </a:lnTo>
                  <a:lnTo>
                    <a:pt x="3811968" y="523227"/>
                  </a:lnTo>
                  <a:lnTo>
                    <a:pt x="3767658" y="572325"/>
                  </a:lnTo>
                  <a:lnTo>
                    <a:pt x="3686746" y="660831"/>
                  </a:lnTo>
                  <a:lnTo>
                    <a:pt x="3619271" y="735190"/>
                  </a:lnTo>
                  <a:lnTo>
                    <a:pt x="3584994" y="773620"/>
                  </a:lnTo>
                  <a:lnTo>
                    <a:pt x="3550348" y="813066"/>
                  </a:lnTo>
                  <a:lnTo>
                    <a:pt x="3477984" y="896848"/>
                  </a:lnTo>
                  <a:lnTo>
                    <a:pt x="3440506" y="938733"/>
                  </a:lnTo>
                  <a:lnTo>
                    <a:pt x="3402914" y="979373"/>
                  </a:lnTo>
                  <a:lnTo>
                    <a:pt x="3365195" y="1018781"/>
                  </a:lnTo>
                  <a:lnTo>
                    <a:pt x="3327336" y="1056957"/>
                  </a:lnTo>
                  <a:lnTo>
                    <a:pt x="3289325" y="1093914"/>
                  </a:lnTo>
                  <a:lnTo>
                    <a:pt x="3251149" y="1129652"/>
                  </a:lnTo>
                  <a:lnTo>
                    <a:pt x="3212795" y="1164183"/>
                  </a:lnTo>
                  <a:lnTo>
                    <a:pt x="3174263" y="1197533"/>
                  </a:lnTo>
                  <a:lnTo>
                    <a:pt x="3135528" y="1229677"/>
                  </a:lnTo>
                  <a:lnTo>
                    <a:pt x="3096590" y="1260665"/>
                  </a:lnTo>
                  <a:lnTo>
                    <a:pt x="3057436" y="1290472"/>
                  </a:lnTo>
                  <a:lnTo>
                    <a:pt x="3018040" y="1319123"/>
                  </a:lnTo>
                  <a:lnTo>
                    <a:pt x="2978416" y="1346619"/>
                  </a:lnTo>
                  <a:lnTo>
                    <a:pt x="2938526" y="1372984"/>
                  </a:lnTo>
                  <a:lnTo>
                    <a:pt x="2898381" y="1398206"/>
                  </a:lnTo>
                  <a:lnTo>
                    <a:pt x="2857970" y="1422298"/>
                  </a:lnTo>
                  <a:lnTo>
                    <a:pt x="2817253" y="1445285"/>
                  </a:lnTo>
                  <a:lnTo>
                    <a:pt x="2776258" y="1467154"/>
                  </a:lnTo>
                  <a:lnTo>
                    <a:pt x="2734945" y="1487932"/>
                  </a:lnTo>
                  <a:lnTo>
                    <a:pt x="2692768" y="1507871"/>
                  </a:lnTo>
                  <a:lnTo>
                    <a:pt x="2650020" y="1526794"/>
                  </a:lnTo>
                  <a:lnTo>
                    <a:pt x="2606662" y="1544739"/>
                  </a:lnTo>
                  <a:lnTo>
                    <a:pt x="2562682" y="1561680"/>
                  </a:lnTo>
                  <a:lnTo>
                    <a:pt x="2518079" y="1577632"/>
                  </a:lnTo>
                  <a:lnTo>
                    <a:pt x="2472829" y="1592592"/>
                  </a:lnTo>
                  <a:lnTo>
                    <a:pt x="2426932" y="1606575"/>
                  </a:lnTo>
                  <a:lnTo>
                    <a:pt x="2380361" y="1619580"/>
                  </a:lnTo>
                  <a:lnTo>
                    <a:pt x="2333117" y="1631594"/>
                  </a:lnTo>
                  <a:lnTo>
                    <a:pt x="2285187" y="1642643"/>
                  </a:lnTo>
                  <a:lnTo>
                    <a:pt x="2236546" y="1652714"/>
                  </a:lnTo>
                  <a:lnTo>
                    <a:pt x="2187194" y="1661807"/>
                  </a:lnTo>
                  <a:lnTo>
                    <a:pt x="2137118" y="1669935"/>
                  </a:lnTo>
                  <a:lnTo>
                    <a:pt x="2086292" y="1677098"/>
                  </a:lnTo>
                  <a:lnTo>
                    <a:pt x="2034730" y="1683296"/>
                  </a:lnTo>
                  <a:lnTo>
                    <a:pt x="1982381" y="1688541"/>
                  </a:lnTo>
                  <a:lnTo>
                    <a:pt x="1929269" y="1692821"/>
                  </a:lnTo>
                  <a:lnTo>
                    <a:pt x="1875358" y="1696148"/>
                  </a:lnTo>
                  <a:lnTo>
                    <a:pt x="1820659" y="1698510"/>
                  </a:lnTo>
                  <a:lnTo>
                    <a:pt x="1765134" y="1699933"/>
                  </a:lnTo>
                  <a:lnTo>
                    <a:pt x="1708785" y="1700403"/>
                  </a:lnTo>
                  <a:lnTo>
                    <a:pt x="1657019" y="1699641"/>
                  </a:lnTo>
                  <a:lnTo>
                    <a:pt x="1605737" y="1697342"/>
                  </a:lnTo>
                  <a:lnTo>
                    <a:pt x="1554848" y="1693468"/>
                  </a:lnTo>
                  <a:lnTo>
                    <a:pt x="1504264" y="1688033"/>
                  </a:lnTo>
                  <a:lnTo>
                    <a:pt x="1453896" y="1680984"/>
                  </a:lnTo>
                  <a:lnTo>
                    <a:pt x="1403680" y="1672336"/>
                  </a:lnTo>
                  <a:lnTo>
                    <a:pt x="1353502" y="1662061"/>
                  </a:lnTo>
                  <a:lnTo>
                    <a:pt x="1303299" y="1650136"/>
                  </a:lnTo>
                  <a:lnTo>
                    <a:pt x="1252969" y="1636534"/>
                  </a:lnTo>
                  <a:lnTo>
                    <a:pt x="1202448" y="1621256"/>
                  </a:lnTo>
                  <a:lnTo>
                    <a:pt x="1151636" y="1604289"/>
                  </a:lnTo>
                  <a:lnTo>
                    <a:pt x="1100455" y="1585582"/>
                  </a:lnTo>
                  <a:lnTo>
                    <a:pt x="1048829" y="1565148"/>
                  </a:lnTo>
                  <a:lnTo>
                    <a:pt x="1005560" y="1546860"/>
                  </a:lnTo>
                  <a:lnTo>
                    <a:pt x="962317" y="1527594"/>
                  </a:lnTo>
                  <a:lnTo>
                    <a:pt x="919048" y="1507375"/>
                  </a:lnTo>
                  <a:lnTo>
                    <a:pt x="875703" y="1486255"/>
                  </a:lnTo>
                  <a:lnTo>
                    <a:pt x="832269" y="1464246"/>
                  </a:lnTo>
                  <a:lnTo>
                    <a:pt x="788682" y="1441411"/>
                  </a:lnTo>
                  <a:lnTo>
                    <a:pt x="744905" y="1417764"/>
                  </a:lnTo>
                  <a:lnTo>
                    <a:pt x="700913" y="1393342"/>
                  </a:lnTo>
                  <a:lnTo>
                    <a:pt x="656653" y="1368183"/>
                  </a:lnTo>
                  <a:lnTo>
                    <a:pt x="612089" y="1342326"/>
                  </a:lnTo>
                  <a:lnTo>
                    <a:pt x="521881" y="1288643"/>
                  </a:lnTo>
                  <a:lnTo>
                    <a:pt x="0" y="966724"/>
                  </a:lnTo>
                  <a:lnTo>
                    <a:pt x="0" y="1078992"/>
                  </a:lnTo>
                  <a:lnTo>
                    <a:pt x="0" y="1933879"/>
                  </a:lnTo>
                  <a:lnTo>
                    <a:pt x="31699" y="1959279"/>
                  </a:lnTo>
                  <a:lnTo>
                    <a:pt x="114414" y="2010079"/>
                  </a:lnTo>
                  <a:lnTo>
                    <a:pt x="198970" y="2060879"/>
                  </a:lnTo>
                  <a:lnTo>
                    <a:pt x="285546" y="2111679"/>
                  </a:lnTo>
                  <a:lnTo>
                    <a:pt x="329526" y="2124379"/>
                  </a:lnTo>
                  <a:lnTo>
                    <a:pt x="419112" y="2175179"/>
                  </a:lnTo>
                  <a:lnTo>
                    <a:pt x="511276" y="2225979"/>
                  </a:lnTo>
                  <a:lnTo>
                    <a:pt x="558342" y="2238679"/>
                  </a:lnTo>
                  <a:lnTo>
                    <a:pt x="605993" y="2264079"/>
                  </a:lnTo>
                  <a:lnTo>
                    <a:pt x="654215" y="2276779"/>
                  </a:lnTo>
                  <a:lnTo>
                    <a:pt x="703046" y="2302179"/>
                  </a:lnTo>
                  <a:lnTo>
                    <a:pt x="752525" y="2314879"/>
                  </a:lnTo>
                  <a:lnTo>
                    <a:pt x="802665" y="2340279"/>
                  </a:lnTo>
                  <a:lnTo>
                    <a:pt x="849376" y="2352979"/>
                  </a:lnTo>
                  <a:lnTo>
                    <a:pt x="1239253" y="2454579"/>
                  </a:lnTo>
                  <a:lnTo>
                    <a:pt x="1289443" y="2454579"/>
                  </a:lnTo>
                  <a:lnTo>
                    <a:pt x="1339837" y="2467279"/>
                  </a:lnTo>
                  <a:lnTo>
                    <a:pt x="1390383" y="2467279"/>
                  </a:lnTo>
                  <a:lnTo>
                    <a:pt x="1441069" y="2479979"/>
                  </a:lnTo>
                  <a:lnTo>
                    <a:pt x="2010194" y="2479979"/>
                  </a:lnTo>
                  <a:lnTo>
                    <a:pt x="2050313" y="2467279"/>
                  </a:lnTo>
                  <a:lnTo>
                    <a:pt x="2143861" y="2467279"/>
                  </a:lnTo>
                  <a:lnTo>
                    <a:pt x="2197277" y="2454579"/>
                  </a:lnTo>
                  <a:lnTo>
                    <a:pt x="2250630" y="2454579"/>
                  </a:lnTo>
                  <a:lnTo>
                    <a:pt x="2357043" y="2429179"/>
                  </a:lnTo>
                  <a:lnTo>
                    <a:pt x="2410079" y="2429179"/>
                  </a:lnTo>
                  <a:lnTo>
                    <a:pt x="2722626" y="2352979"/>
                  </a:lnTo>
                  <a:lnTo>
                    <a:pt x="2773388" y="2327579"/>
                  </a:lnTo>
                  <a:lnTo>
                    <a:pt x="2873527" y="2302179"/>
                  </a:lnTo>
                  <a:lnTo>
                    <a:pt x="2922816" y="2276779"/>
                  </a:lnTo>
                  <a:lnTo>
                    <a:pt x="2971546" y="2264079"/>
                  </a:lnTo>
                  <a:lnTo>
                    <a:pt x="3066973" y="2213279"/>
                  </a:lnTo>
                  <a:lnTo>
                    <a:pt x="3113595" y="2200579"/>
                  </a:lnTo>
                  <a:lnTo>
                    <a:pt x="3204603" y="2149779"/>
                  </a:lnTo>
                  <a:lnTo>
                    <a:pt x="3248901" y="2124379"/>
                  </a:lnTo>
                  <a:lnTo>
                    <a:pt x="3292348" y="2098979"/>
                  </a:lnTo>
                  <a:lnTo>
                    <a:pt x="3338855" y="2073579"/>
                  </a:lnTo>
                  <a:lnTo>
                    <a:pt x="3384308" y="2035479"/>
                  </a:lnTo>
                  <a:lnTo>
                    <a:pt x="3428746" y="2010079"/>
                  </a:lnTo>
                  <a:lnTo>
                    <a:pt x="3472154" y="1971979"/>
                  </a:lnTo>
                  <a:lnTo>
                    <a:pt x="3514560" y="1946579"/>
                  </a:lnTo>
                  <a:lnTo>
                    <a:pt x="3555974" y="1908479"/>
                  </a:lnTo>
                  <a:lnTo>
                    <a:pt x="3596398" y="1883079"/>
                  </a:lnTo>
                  <a:lnTo>
                    <a:pt x="3635845" y="1844979"/>
                  </a:lnTo>
                  <a:lnTo>
                    <a:pt x="3674351" y="1806879"/>
                  </a:lnTo>
                  <a:lnTo>
                    <a:pt x="3711905" y="1781479"/>
                  </a:lnTo>
                  <a:lnTo>
                    <a:pt x="3748532" y="1743379"/>
                  </a:lnTo>
                  <a:lnTo>
                    <a:pt x="3787610" y="1705279"/>
                  </a:lnTo>
                  <a:lnTo>
                    <a:pt x="3825646" y="1654479"/>
                  </a:lnTo>
                  <a:lnTo>
                    <a:pt x="3862705" y="1616379"/>
                  </a:lnTo>
                  <a:lnTo>
                    <a:pt x="3898823" y="1578279"/>
                  </a:lnTo>
                  <a:lnTo>
                    <a:pt x="3934079" y="1540179"/>
                  </a:lnTo>
                  <a:lnTo>
                    <a:pt x="3968521" y="1502079"/>
                  </a:lnTo>
                  <a:lnTo>
                    <a:pt x="4002100" y="1451279"/>
                  </a:lnTo>
                  <a:lnTo>
                    <a:pt x="4034853" y="1413179"/>
                  </a:lnTo>
                  <a:lnTo>
                    <a:pt x="4066806" y="1375079"/>
                  </a:lnTo>
                  <a:lnTo>
                    <a:pt x="4098036" y="1324279"/>
                  </a:lnTo>
                  <a:lnTo>
                    <a:pt x="4117390" y="1298879"/>
                  </a:lnTo>
                  <a:lnTo>
                    <a:pt x="4155198" y="1248079"/>
                  </a:lnTo>
                  <a:lnTo>
                    <a:pt x="4194010" y="1197279"/>
                  </a:lnTo>
                  <a:lnTo>
                    <a:pt x="4233735" y="1146479"/>
                  </a:lnTo>
                  <a:lnTo>
                    <a:pt x="4440313" y="892479"/>
                  </a:lnTo>
                  <a:lnTo>
                    <a:pt x="4460722" y="867079"/>
                  </a:lnTo>
                  <a:lnTo>
                    <a:pt x="4480928" y="828979"/>
                  </a:lnTo>
                  <a:lnTo>
                    <a:pt x="4520704" y="778179"/>
                  </a:lnTo>
                  <a:lnTo>
                    <a:pt x="4540313" y="752779"/>
                  </a:lnTo>
                  <a:lnTo>
                    <a:pt x="4559528" y="727379"/>
                  </a:lnTo>
                  <a:lnTo>
                    <a:pt x="4578223" y="701979"/>
                  </a:lnTo>
                  <a:lnTo>
                    <a:pt x="4607115" y="663879"/>
                  </a:lnTo>
                  <a:lnTo>
                    <a:pt x="4634814" y="613079"/>
                  </a:lnTo>
                  <a:lnTo>
                    <a:pt x="4661078" y="574979"/>
                  </a:lnTo>
                  <a:lnTo>
                    <a:pt x="4685639" y="524179"/>
                  </a:lnTo>
                  <a:lnTo>
                    <a:pt x="4708271" y="473379"/>
                  </a:lnTo>
                  <a:lnTo>
                    <a:pt x="4729086" y="435279"/>
                  </a:lnTo>
                  <a:lnTo>
                    <a:pt x="4747679" y="384479"/>
                  </a:lnTo>
                  <a:lnTo>
                    <a:pt x="4764062" y="333679"/>
                  </a:lnTo>
                  <a:lnTo>
                    <a:pt x="4778260" y="282879"/>
                  </a:lnTo>
                  <a:lnTo>
                    <a:pt x="4790313" y="244779"/>
                  </a:lnTo>
                  <a:lnTo>
                    <a:pt x="4796434" y="206679"/>
                  </a:lnTo>
                  <a:lnTo>
                    <a:pt x="4801692" y="181279"/>
                  </a:lnTo>
                  <a:lnTo>
                    <a:pt x="4806112" y="143179"/>
                  </a:lnTo>
                  <a:lnTo>
                    <a:pt x="4809744" y="117779"/>
                  </a:lnTo>
                  <a:lnTo>
                    <a:pt x="4815421" y="3479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5783" rIns="0" bIns="0" rtlCol="0" vert="horz">
            <a:spAutoFit/>
          </a:bodyPr>
          <a:lstStyle/>
          <a:p>
            <a:pPr marL="6487795">
              <a:lnSpc>
                <a:spcPct val="100000"/>
              </a:lnSpc>
              <a:spcBef>
                <a:spcPts val="100"/>
              </a:spcBef>
            </a:pPr>
            <a:r>
              <a:rPr dirty="0" sz="3600" spc="-195">
                <a:solidFill>
                  <a:srgbClr val="0D2841"/>
                </a:solidFill>
              </a:rPr>
              <a:t>Lessons</a:t>
            </a:r>
            <a:r>
              <a:rPr dirty="0" sz="3600" spc="-240">
                <a:solidFill>
                  <a:srgbClr val="0D2841"/>
                </a:solidFill>
              </a:rPr>
              <a:t> </a:t>
            </a:r>
            <a:r>
              <a:rPr dirty="0" sz="3600" spc="-75">
                <a:solidFill>
                  <a:srgbClr val="0D2841"/>
                </a:solidFill>
              </a:rPr>
              <a:t>learnt</a:t>
            </a:r>
            <a:endParaRPr sz="3600"/>
          </a:p>
        </p:txBody>
      </p:sp>
      <p:sp>
        <p:nvSpPr>
          <p:cNvPr id="6" name="object 6" descr=""/>
          <p:cNvSpPr txBox="1"/>
          <p:nvPr/>
        </p:nvSpPr>
        <p:spPr>
          <a:xfrm>
            <a:off x="2506217" y="2335289"/>
            <a:ext cx="5956300" cy="2572385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805"/>
              </a:spcBef>
              <a:buChar char="•"/>
              <a:tabLst>
                <a:tab pos="240029" algn="l"/>
              </a:tabLst>
            </a:pP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Don’t</a:t>
            </a:r>
            <a:r>
              <a:rPr dirty="0" sz="2400" spc="-15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0D2841"/>
                </a:solidFill>
                <a:latin typeface="Arial"/>
                <a:cs typeface="Arial"/>
              </a:rPr>
              <a:t>run</a:t>
            </a:r>
            <a:r>
              <a:rPr dirty="0" sz="2400" spc="-16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45">
                <a:solidFill>
                  <a:srgbClr val="0D2841"/>
                </a:solidFill>
                <a:latin typeface="Arial"/>
                <a:cs typeface="Arial"/>
              </a:rPr>
              <a:t>before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65">
                <a:solidFill>
                  <a:srgbClr val="0D2841"/>
                </a:solidFill>
                <a:latin typeface="Arial"/>
                <a:cs typeface="Arial"/>
              </a:rPr>
              <a:t>you</a:t>
            </a:r>
            <a:r>
              <a:rPr dirty="0" sz="2400" spc="-15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0D2841"/>
                </a:solidFill>
                <a:latin typeface="Arial"/>
                <a:cs typeface="Arial"/>
              </a:rPr>
              <a:t>can</a:t>
            </a:r>
            <a:r>
              <a:rPr dirty="0" sz="2400" spc="-16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0D2841"/>
                </a:solidFill>
                <a:latin typeface="Arial"/>
                <a:cs typeface="Arial"/>
              </a:rPr>
              <a:t>walk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705"/>
              </a:spcBef>
              <a:buChar char="•"/>
              <a:tabLst>
                <a:tab pos="240029" algn="l"/>
              </a:tabLst>
            </a:pP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Auctions</a:t>
            </a:r>
            <a:endParaRPr sz="2400">
              <a:latin typeface="Arial"/>
              <a:cs typeface="Arial"/>
            </a:endParaRPr>
          </a:p>
          <a:p>
            <a:pPr lvl="1" marL="697230" indent="-227329">
              <a:lnSpc>
                <a:spcPct val="100000"/>
              </a:lnSpc>
              <a:spcBef>
                <a:spcPts val="220"/>
              </a:spcBef>
              <a:buChar char="•"/>
              <a:tabLst>
                <a:tab pos="697230" algn="l"/>
              </a:tabLst>
            </a:pP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Strategize!</a:t>
            </a:r>
            <a:endParaRPr sz="2400">
              <a:latin typeface="Arial"/>
              <a:cs typeface="Arial"/>
            </a:endParaRPr>
          </a:p>
          <a:p>
            <a:pPr lvl="1" marL="697230" indent="-227329">
              <a:lnSpc>
                <a:spcPct val="100000"/>
              </a:lnSpc>
              <a:spcBef>
                <a:spcPts val="215"/>
              </a:spcBef>
              <a:buChar char="•"/>
              <a:tabLst>
                <a:tab pos="697230" algn="l"/>
              </a:tabLst>
            </a:pPr>
            <a:r>
              <a:rPr dirty="0" sz="2400" spc="-20">
                <a:solidFill>
                  <a:srgbClr val="0D2841"/>
                </a:solidFill>
                <a:latin typeface="Arial"/>
                <a:cs typeface="Arial"/>
              </a:rPr>
              <a:t>Blind</a:t>
            </a:r>
            <a:r>
              <a:rPr dirty="0" sz="2400" spc="-15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auctions</a:t>
            </a:r>
            <a:r>
              <a:rPr dirty="0" sz="2400" spc="-15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70">
                <a:solidFill>
                  <a:srgbClr val="0D2841"/>
                </a:solidFill>
                <a:latin typeface="Arial"/>
                <a:cs typeface="Arial"/>
              </a:rPr>
              <a:t>are</a:t>
            </a:r>
            <a:r>
              <a:rPr dirty="0" sz="2400" spc="-15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not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75">
                <a:solidFill>
                  <a:srgbClr val="0D2841"/>
                </a:solidFill>
                <a:latin typeface="Arial"/>
                <a:cs typeface="Arial"/>
              </a:rPr>
              <a:t>a</a:t>
            </a:r>
            <a:r>
              <a:rPr dirty="0" sz="2400" spc="-15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limitation</a:t>
            </a:r>
            <a:endParaRPr sz="2400">
              <a:latin typeface="Arial"/>
              <a:cs typeface="Arial"/>
            </a:endParaRPr>
          </a:p>
          <a:p>
            <a:pPr lvl="1" marL="697230" indent="-227329">
              <a:lnSpc>
                <a:spcPct val="100000"/>
              </a:lnSpc>
              <a:spcBef>
                <a:spcPts val="204"/>
              </a:spcBef>
              <a:buChar char="•"/>
              <a:tabLst>
                <a:tab pos="697230" algn="l"/>
              </a:tabLst>
            </a:pPr>
            <a:r>
              <a:rPr dirty="0" sz="2400" spc="-175">
                <a:solidFill>
                  <a:srgbClr val="0D2841"/>
                </a:solidFill>
                <a:latin typeface="Arial"/>
                <a:cs typeface="Arial"/>
              </a:rPr>
              <a:t>You</a:t>
            </a:r>
            <a:r>
              <a:rPr dirty="0" sz="2400" spc="-15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60">
                <a:solidFill>
                  <a:srgbClr val="0D2841"/>
                </a:solidFill>
                <a:latin typeface="Arial"/>
                <a:cs typeface="Arial"/>
              </a:rPr>
              <a:t>need</a:t>
            </a:r>
            <a:r>
              <a:rPr dirty="0" sz="2400" spc="-13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50">
                <a:solidFill>
                  <a:srgbClr val="0D2841"/>
                </a:solidFill>
                <a:latin typeface="Arial"/>
                <a:cs typeface="Arial"/>
              </a:rPr>
              <a:t>to</a:t>
            </a:r>
            <a:r>
              <a:rPr dirty="0" sz="2400" spc="-16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build</a:t>
            </a:r>
            <a:r>
              <a:rPr dirty="0" sz="2400" spc="-14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tension</a:t>
            </a:r>
            <a:r>
              <a:rPr dirty="0" sz="2400" spc="-16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in</a:t>
            </a:r>
            <a:r>
              <a:rPr dirty="0" sz="2400" spc="-15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the</a:t>
            </a:r>
            <a:r>
              <a:rPr dirty="0" sz="2400" spc="-26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65">
                <a:solidFill>
                  <a:srgbClr val="0D2841"/>
                </a:solidFill>
                <a:latin typeface="Arial"/>
                <a:cs typeface="Arial"/>
              </a:rPr>
              <a:t>“room”</a:t>
            </a:r>
            <a:endParaRPr sz="24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720"/>
              </a:spcBef>
              <a:buChar char="•"/>
              <a:tabLst>
                <a:tab pos="240029" algn="l"/>
              </a:tabLst>
            </a:pP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Don’t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0D2841"/>
                </a:solidFill>
                <a:latin typeface="Arial"/>
                <a:cs typeface="Arial"/>
              </a:rPr>
              <a:t>underestimate</a:t>
            </a:r>
            <a:r>
              <a:rPr dirty="0" sz="2400" spc="-15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the</a:t>
            </a:r>
            <a:r>
              <a:rPr dirty="0" sz="2400" spc="-155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45">
                <a:solidFill>
                  <a:srgbClr val="0D2841"/>
                </a:solidFill>
                <a:latin typeface="Arial"/>
                <a:cs typeface="Arial"/>
              </a:rPr>
              <a:t>value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D2841"/>
                </a:solidFill>
                <a:latin typeface="Arial"/>
                <a:cs typeface="Arial"/>
              </a:rPr>
              <a:t>of</a:t>
            </a:r>
            <a:r>
              <a:rPr dirty="0" sz="2400" spc="-14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50">
                <a:solidFill>
                  <a:srgbClr val="0D2841"/>
                </a:solidFill>
                <a:latin typeface="Arial"/>
                <a:cs typeface="Arial"/>
              </a:rPr>
              <a:t>new</a:t>
            </a:r>
            <a:r>
              <a:rPr dirty="0" sz="2400" spc="-130">
                <a:solidFill>
                  <a:srgbClr val="0D2841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D2841"/>
                </a:solidFill>
                <a:latin typeface="Arial"/>
                <a:cs typeface="Arial"/>
              </a:rPr>
              <a:t>reach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9058275" y="4147553"/>
            <a:ext cx="3133725" cy="2710815"/>
          </a:xfrm>
          <a:custGeom>
            <a:avLst/>
            <a:gdLst/>
            <a:ahLst/>
            <a:cxnLst/>
            <a:rect l="l" t="t" r="r" b="b"/>
            <a:pathLst>
              <a:path w="3133725" h="2710815">
                <a:moveTo>
                  <a:pt x="3133725" y="0"/>
                </a:moveTo>
                <a:lnTo>
                  <a:pt x="2822702" y="45097"/>
                </a:lnTo>
                <a:lnTo>
                  <a:pt x="2772791" y="55257"/>
                </a:lnTo>
                <a:lnTo>
                  <a:pt x="2723070" y="66116"/>
                </a:lnTo>
                <a:lnTo>
                  <a:pt x="2673527" y="77685"/>
                </a:lnTo>
                <a:lnTo>
                  <a:pt x="2624188" y="89966"/>
                </a:lnTo>
                <a:lnTo>
                  <a:pt x="2575052" y="102933"/>
                </a:lnTo>
                <a:lnTo>
                  <a:pt x="2526131" y="116598"/>
                </a:lnTo>
                <a:lnTo>
                  <a:pt x="2477439" y="130937"/>
                </a:lnTo>
                <a:lnTo>
                  <a:pt x="2428989" y="145961"/>
                </a:lnTo>
                <a:lnTo>
                  <a:pt x="2380780" y="161658"/>
                </a:lnTo>
                <a:lnTo>
                  <a:pt x="2332837" y="178015"/>
                </a:lnTo>
                <a:lnTo>
                  <a:pt x="2285161" y="195021"/>
                </a:lnTo>
                <a:lnTo>
                  <a:pt x="2237778" y="212699"/>
                </a:lnTo>
                <a:lnTo>
                  <a:pt x="2190673" y="231013"/>
                </a:lnTo>
                <a:lnTo>
                  <a:pt x="2143861" y="249974"/>
                </a:lnTo>
                <a:lnTo>
                  <a:pt x="2097366" y="269557"/>
                </a:lnTo>
                <a:lnTo>
                  <a:pt x="2051202" y="289775"/>
                </a:lnTo>
                <a:lnTo>
                  <a:pt x="2005368" y="310629"/>
                </a:lnTo>
                <a:lnTo>
                  <a:pt x="1959864" y="332079"/>
                </a:lnTo>
                <a:lnTo>
                  <a:pt x="1914728" y="354152"/>
                </a:lnTo>
                <a:lnTo>
                  <a:pt x="1869948" y="376821"/>
                </a:lnTo>
                <a:lnTo>
                  <a:pt x="1824367" y="400685"/>
                </a:lnTo>
                <a:lnTo>
                  <a:pt x="1779168" y="425145"/>
                </a:lnTo>
                <a:lnTo>
                  <a:pt x="1734350" y="450176"/>
                </a:lnTo>
                <a:lnTo>
                  <a:pt x="1689912" y="475805"/>
                </a:lnTo>
                <a:lnTo>
                  <a:pt x="1645869" y="502005"/>
                </a:lnTo>
                <a:lnTo>
                  <a:pt x="1602244" y="528789"/>
                </a:lnTo>
                <a:lnTo>
                  <a:pt x="1559039" y="556133"/>
                </a:lnTo>
                <a:lnTo>
                  <a:pt x="1516265" y="584060"/>
                </a:lnTo>
                <a:lnTo>
                  <a:pt x="1473936" y="612533"/>
                </a:lnTo>
                <a:lnTo>
                  <a:pt x="1432052" y="641578"/>
                </a:lnTo>
                <a:lnTo>
                  <a:pt x="1390637" y="671182"/>
                </a:lnTo>
                <a:lnTo>
                  <a:pt x="1349692" y="701344"/>
                </a:lnTo>
                <a:lnTo>
                  <a:pt x="1309243" y="732040"/>
                </a:lnTo>
                <a:lnTo>
                  <a:pt x="1276756" y="757466"/>
                </a:lnTo>
                <a:lnTo>
                  <a:pt x="1244511" y="783094"/>
                </a:lnTo>
                <a:lnTo>
                  <a:pt x="1212532" y="809015"/>
                </a:lnTo>
                <a:lnTo>
                  <a:pt x="1165161" y="848448"/>
                </a:lnTo>
                <a:lnTo>
                  <a:pt x="1103426" y="902512"/>
                </a:lnTo>
                <a:lnTo>
                  <a:pt x="1072984" y="929894"/>
                </a:lnTo>
                <a:lnTo>
                  <a:pt x="1017993" y="980909"/>
                </a:lnTo>
                <a:lnTo>
                  <a:pt x="978776" y="1018667"/>
                </a:lnTo>
                <a:lnTo>
                  <a:pt x="940206" y="1056995"/>
                </a:lnTo>
                <a:lnTo>
                  <a:pt x="902246" y="1095832"/>
                </a:lnTo>
                <a:lnTo>
                  <a:pt x="864870" y="1135151"/>
                </a:lnTo>
                <a:lnTo>
                  <a:pt x="828040" y="1174889"/>
                </a:lnTo>
                <a:lnTo>
                  <a:pt x="794753" y="1212088"/>
                </a:lnTo>
                <a:lnTo>
                  <a:pt x="762025" y="1249680"/>
                </a:lnTo>
                <a:lnTo>
                  <a:pt x="729843" y="1287678"/>
                </a:lnTo>
                <a:lnTo>
                  <a:pt x="698220" y="1326045"/>
                </a:lnTo>
                <a:lnTo>
                  <a:pt x="667156" y="1364792"/>
                </a:lnTo>
                <a:lnTo>
                  <a:pt x="636638" y="1403908"/>
                </a:lnTo>
                <a:lnTo>
                  <a:pt x="606691" y="1443367"/>
                </a:lnTo>
                <a:lnTo>
                  <a:pt x="577291" y="1483169"/>
                </a:lnTo>
                <a:lnTo>
                  <a:pt x="548462" y="1523314"/>
                </a:lnTo>
                <a:lnTo>
                  <a:pt x="520192" y="1563763"/>
                </a:lnTo>
                <a:lnTo>
                  <a:pt x="492493" y="1604530"/>
                </a:lnTo>
                <a:lnTo>
                  <a:pt x="465353" y="1645589"/>
                </a:lnTo>
                <a:lnTo>
                  <a:pt x="438785" y="1686941"/>
                </a:lnTo>
                <a:lnTo>
                  <a:pt x="410730" y="1732102"/>
                </a:lnTo>
                <a:lnTo>
                  <a:pt x="383387" y="1777606"/>
                </a:lnTo>
                <a:lnTo>
                  <a:pt x="356768" y="1823466"/>
                </a:lnTo>
                <a:lnTo>
                  <a:pt x="330885" y="1869668"/>
                </a:lnTo>
                <a:lnTo>
                  <a:pt x="305765" y="1916201"/>
                </a:lnTo>
                <a:lnTo>
                  <a:pt x="281432" y="1963077"/>
                </a:lnTo>
                <a:lnTo>
                  <a:pt x="257556" y="2010143"/>
                </a:lnTo>
                <a:lnTo>
                  <a:pt x="234556" y="2057539"/>
                </a:lnTo>
                <a:lnTo>
                  <a:pt x="212356" y="2105240"/>
                </a:lnTo>
                <a:lnTo>
                  <a:pt x="190881" y="2153196"/>
                </a:lnTo>
                <a:lnTo>
                  <a:pt x="170065" y="2201367"/>
                </a:lnTo>
                <a:lnTo>
                  <a:pt x="149860" y="2249728"/>
                </a:lnTo>
                <a:lnTo>
                  <a:pt x="130467" y="2298344"/>
                </a:lnTo>
                <a:lnTo>
                  <a:pt x="111848" y="2347188"/>
                </a:lnTo>
                <a:lnTo>
                  <a:pt x="93992" y="2396261"/>
                </a:lnTo>
                <a:lnTo>
                  <a:pt x="76911" y="2445550"/>
                </a:lnTo>
                <a:lnTo>
                  <a:pt x="60617" y="2495054"/>
                </a:lnTo>
                <a:lnTo>
                  <a:pt x="45097" y="2544749"/>
                </a:lnTo>
                <a:lnTo>
                  <a:pt x="30378" y="2594622"/>
                </a:lnTo>
                <a:lnTo>
                  <a:pt x="16433" y="2644686"/>
                </a:lnTo>
                <a:lnTo>
                  <a:pt x="3302" y="2694914"/>
                </a:lnTo>
                <a:lnTo>
                  <a:pt x="0" y="2710446"/>
                </a:lnTo>
                <a:lnTo>
                  <a:pt x="17259" y="2710446"/>
                </a:lnTo>
                <a:lnTo>
                  <a:pt x="28956" y="2710446"/>
                </a:lnTo>
                <a:lnTo>
                  <a:pt x="774255" y="2710446"/>
                </a:lnTo>
                <a:lnTo>
                  <a:pt x="800354" y="2642679"/>
                </a:lnTo>
                <a:lnTo>
                  <a:pt x="819543" y="2600325"/>
                </a:lnTo>
                <a:lnTo>
                  <a:pt x="839787" y="2558123"/>
                </a:lnTo>
                <a:lnTo>
                  <a:pt x="861072" y="2516060"/>
                </a:lnTo>
                <a:lnTo>
                  <a:pt x="883412" y="2474137"/>
                </a:lnTo>
                <a:lnTo>
                  <a:pt x="906564" y="2432850"/>
                </a:lnTo>
                <a:lnTo>
                  <a:pt x="930757" y="2391753"/>
                </a:lnTo>
                <a:lnTo>
                  <a:pt x="955979" y="2350871"/>
                </a:lnTo>
                <a:lnTo>
                  <a:pt x="982230" y="2310219"/>
                </a:lnTo>
                <a:lnTo>
                  <a:pt x="1009459" y="2269833"/>
                </a:lnTo>
                <a:lnTo>
                  <a:pt x="1037678" y="2229701"/>
                </a:lnTo>
                <a:lnTo>
                  <a:pt x="1066863" y="2189873"/>
                </a:lnTo>
                <a:lnTo>
                  <a:pt x="1096987" y="2150351"/>
                </a:lnTo>
                <a:lnTo>
                  <a:pt x="1128052" y="2111159"/>
                </a:lnTo>
                <a:lnTo>
                  <a:pt x="1160018" y="2072309"/>
                </a:lnTo>
                <a:lnTo>
                  <a:pt x="1192898" y="2033841"/>
                </a:lnTo>
                <a:lnTo>
                  <a:pt x="1226642" y="1995754"/>
                </a:lnTo>
                <a:lnTo>
                  <a:pt x="1261262" y="1958086"/>
                </a:lnTo>
                <a:lnTo>
                  <a:pt x="1296720" y="1920836"/>
                </a:lnTo>
                <a:lnTo>
                  <a:pt x="1333017" y="1884032"/>
                </a:lnTo>
                <a:lnTo>
                  <a:pt x="1370126" y="1847697"/>
                </a:lnTo>
                <a:lnTo>
                  <a:pt x="1408023" y="1811845"/>
                </a:lnTo>
                <a:lnTo>
                  <a:pt x="1446720" y="1776501"/>
                </a:lnTo>
                <a:lnTo>
                  <a:pt x="1486166" y="1741690"/>
                </a:lnTo>
                <a:lnTo>
                  <a:pt x="1526362" y="1707413"/>
                </a:lnTo>
                <a:lnTo>
                  <a:pt x="1567307" y="1673694"/>
                </a:lnTo>
                <a:lnTo>
                  <a:pt x="1605381" y="1643380"/>
                </a:lnTo>
                <a:lnTo>
                  <a:pt x="1644053" y="1613535"/>
                </a:lnTo>
                <a:lnTo>
                  <a:pt x="1683308" y="1584159"/>
                </a:lnTo>
                <a:lnTo>
                  <a:pt x="1723123" y="1555292"/>
                </a:lnTo>
                <a:lnTo>
                  <a:pt x="1763483" y="1526933"/>
                </a:lnTo>
                <a:lnTo>
                  <a:pt x="1804377" y="1499082"/>
                </a:lnTo>
                <a:lnTo>
                  <a:pt x="1845779" y="1471752"/>
                </a:lnTo>
                <a:lnTo>
                  <a:pt x="1887664" y="1444967"/>
                </a:lnTo>
                <a:lnTo>
                  <a:pt x="1930019" y="1418729"/>
                </a:lnTo>
                <a:lnTo>
                  <a:pt x="1972843" y="1393050"/>
                </a:lnTo>
                <a:lnTo>
                  <a:pt x="2016086" y="1367929"/>
                </a:lnTo>
                <a:lnTo>
                  <a:pt x="2059749" y="1343406"/>
                </a:lnTo>
                <a:lnTo>
                  <a:pt x="2103818" y="1319453"/>
                </a:lnTo>
                <a:lnTo>
                  <a:pt x="2148255" y="1296111"/>
                </a:lnTo>
                <a:lnTo>
                  <a:pt x="2193061" y="1273365"/>
                </a:lnTo>
                <a:lnTo>
                  <a:pt x="2238210" y="1251254"/>
                </a:lnTo>
                <a:lnTo>
                  <a:pt x="2283688" y="1229766"/>
                </a:lnTo>
                <a:lnTo>
                  <a:pt x="2329472" y="1208925"/>
                </a:lnTo>
                <a:lnTo>
                  <a:pt x="2375535" y="1188732"/>
                </a:lnTo>
                <a:lnTo>
                  <a:pt x="2421877" y="1169200"/>
                </a:lnTo>
                <a:lnTo>
                  <a:pt x="2468473" y="1150353"/>
                </a:lnTo>
                <a:lnTo>
                  <a:pt x="2515298" y="1132179"/>
                </a:lnTo>
                <a:lnTo>
                  <a:pt x="2562352" y="1114691"/>
                </a:lnTo>
                <a:lnTo>
                  <a:pt x="2612275" y="1096975"/>
                </a:lnTo>
                <a:lnTo>
                  <a:pt x="2662440" y="1080020"/>
                </a:lnTo>
                <a:lnTo>
                  <a:pt x="2712821" y="1063853"/>
                </a:lnTo>
                <a:lnTo>
                  <a:pt x="2763393" y="1048486"/>
                </a:lnTo>
                <a:lnTo>
                  <a:pt x="2814116" y="1033907"/>
                </a:lnTo>
                <a:lnTo>
                  <a:pt x="2864993" y="1020114"/>
                </a:lnTo>
                <a:lnTo>
                  <a:pt x="2915983" y="1007135"/>
                </a:lnTo>
                <a:lnTo>
                  <a:pt x="2967063" y="994956"/>
                </a:lnTo>
                <a:lnTo>
                  <a:pt x="3018218" y="983589"/>
                </a:lnTo>
                <a:lnTo>
                  <a:pt x="3069412" y="973048"/>
                </a:lnTo>
                <a:lnTo>
                  <a:pt x="3120644" y="963307"/>
                </a:lnTo>
                <a:lnTo>
                  <a:pt x="3133725" y="961555"/>
                </a:lnTo>
                <a:lnTo>
                  <a:pt x="3133725" y="847813"/>
                </a:lnTo>
                <a:lnTo>
                  <a:pt x="3133725" y="246824"/>
                </a:lnTo>
                <a:lnTo>
                  <a:pt x="3133725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254"/>
              <a:t>Our</a:t>
            </a:r>
            <a:r>
              <a:rPr dirty="0" spc="-355"/>
              <a:t> </a:t>
            </a:r>
            <a:r>
              <a:rPr dirty="0" spc="-20"/>
              <a:t>list</a:t>
            </a:r>
            <a:r>
              <a:rPr dirty="0" spc="-355"/>
              <a:t> </a:t>
            </a:r>
            <a:r>
              <a:rPr dirty="0" spc="-100"/>
              <a:t>of</a:t>
            </a:r>
            <a:r>
              <a:rPr dirty="0" spc="-355"/>
              <a:t> </a:t>
            </a:r>
            <a:r>
              <a:rPr dirty="0" spc="-155"/>
              <a:t>the</a:t>
            </a:r>
            <a:r>
              <a:rPr dirty="0" spc="-350"/>
              <a:t> </a:t>
            </a:r>
            <a:r>
              <a:rPr dirty="0" spc="-110"/>
              <a:t>top</a:t>
            </a:r>
            <a:r>
              <a:rPr dirty="0" spc="-355"/>
              <a:t> </a:t>
            </a:r>
            <a:r>
              <a:rPr dirty="0" spc="-155"/>
              <a:t>10</a:t>
            </a:r>
            <a:r>
              <a:rPr dirty="0" spc="-340"/>
              <a:t> </a:t>
            </a:r>
            <a:r>
              <a:rPr dirty="0" spc="-105"/>
              <a:t>benefits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838200" y="1826132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9050">
            <a:solidFill>
              <a:srgbClr val="155F8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838200" y="2261235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9050">
            <a:solidFill>
              <a:srgbClr val="155F8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838200" y="2696210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9050">
            <a:solidFill>
              <a:srgbClr val="155F8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838200" y="3131185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9050">
            <a:solidFill>
              <a:srgbClr val="155F8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838200" y="3566286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9050">
            <a:solidFill>
              <a:srgbClr val="155F8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838200" y="4001261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9050">
            <a:solidFill>
              <a:srgbClr val="155F8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838200" y="4436364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9050">
            <a:solidFill>
              <a:srgbClr val="155F8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838200" y="4871339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9050">
            <a:solidFill>
              <a:srgbClr val="155F8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838200" y="5306314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9050">
            <a:solidFill>
              <a:srgbClr val="155F8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838200" y="5741403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19050">
            <a:solidFill>
              <a:srgbClr val="155F8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2825115">
              <a:lnSpc>
                <a:spcPct val="142800"/>
              </a:lnSpc>
              <a:spcBef>
                <a:spcPts val="100"/>
              </a:spcBef>
            </a:pPr>
            <a:r>
              <a:rPr dirty="0"/>
              <a:t>commercial</a:t>
            </a:r>
            <a:r>
              <a:rPr dirty="0" spc="-135"/>
              <a:t> </a:t>
            </a:r>
            <a:r>
              <a:rPr dirty="0" spc="-40"/>
              <a:t>value</a:t>
            </a:r>
            <a:r>
              <a:rPr dirty="0" spc="-100"/>
              <a:t> </a:t>
            </a:r>
            <a:r>
              <a:rPr dirty="0"/>
              <a:t>of</a:t>
            </a:r>
            <a:r>
              <a:rPr dirty="0" spc="-110"/>
              <a:t> </a:t>
            </a:r>
            <a:r>
              <a:rPr dirty="0" spc="-10"/>
              <a:t>eAuctions </a:t>
            </a:r>
            <a:r>
              <a:rPr dirty="0" spc="-55"/>
              <a:t>governance</a:t>
            </a:r>
            <a:r>
              <a:rPr dirty="0" spc="-135"/>
              <a:t> </a:t>
            </a:r>
            <a:r>
              <a:rPr dirty="0" spc="125"/>
              <a:t>/</a:t>
            </a:r>
            <a:r>
              <a:rPr dirty="0" spc="-130"/>
              <a:t> </a:t>
            </a:r>
            <a:r>
              <a:rPr dirty="0" spc="-10"/>
              <a:t>auditability</a:t>
            </a:r>
            <a:r>
              <a:rPr dirty="0" spc="500"/>
              <a:t> </a:t>
            </a:r>
            <a:r>
              <a:rPr dirty="0" spc="-40"/>
              <a:t>speed</a:t>
            </a:r>
            <a:r>
              <a:rPr dirty="0" spc="-120"/>
              <a:t> </a:t>
            </a:r>
            <a:r>
              <a:rPr dirty="0"/>
              <a:t>to</a:t>
            </a:r>
            <a:r>
              <a:rPr dirty="0" spc="-90"/>
              <a:t> </a:t>
            </a:r>
            <a:r>
              <a:rPr dirty="0" spc="-10"/>
              <a:t>decision</a:t>
            </a:r>
            <a:r>
              <a:rPr dirty="0" spc="-130"/>
              <a:t> </a:t>
            </a:r>
            <a:r>
              <a:rPr dirty="0" spc="-10"/>
              <a:t>making workflow</a:t>
            </a:r>
            <a:r>
              <a:rPr dirty="0" spc="-125"/>
              <a:t> </a:t>
            </a:r>
            <a:r>
              <a:rPr dirty="0" spc="-10"/>
              <a:t>approvals</a:t>
            </a:r>
          </a:p>
          <a:p>
            <a:pPr marL="12700" marR="5080">
              <a:lnSpc>
                <a:spcPts val="3429"/>
              </a:lnSpc>
              <a:spcBef>
                <a:spcPts val="280"/>
              </a:spcBef>
            </a:pPr>
            <a:r>
              <a:rPr dirty="0" spc="-30"/>
              <a:t>improved</a:t>
            </a:r>
            <a:r>
              <a:rPr dirty="0" spc="-120"/>
              <a:t> </a:t>
            </a:r>
            <a:r>
              <a:rPr dirty="0" spc="-30"/>
              <a:t>independence</a:t>
            </a:r>
            <a:r>
              <a:rPr dirty="0" spc="-145"/>
              <a:t> </a:t>
            </a:r>
            <a:r>
              <a:rPr dirty="0" spc="-30"/>
              <a:t>and</a:t>
            </a:r>
            <a:r>
              <a:rPr dirty="0" spc="-105"/>
              <a:t> </a:t>
            </a:r>
            <a:r>
              <a:rPr dirty="0"/>
              <a:t>attention</a:t>
            </a:r>
            <a:r>
              <a:rPr dirty="0" spc="-125"/>
              <a:t> </a:t>
            </a:r>
            <a:r>
              <a:rPr dirty="0"/>
              <a:t>of</a:t>
            </a:r>
            <a:r>
              <a:rPr dirty="0" spc="-95"/>
              <a:t> </a:t>
            </a:r>
            <a:r>
              <a:rPr dirty="0" spc="-20"/>
              <a:t>panel</a:t>
            </a:r>
            <a:r>
              <a:rPr dirty="0" spc="-110"/>
              <a:t> </a:t>
            </a:r>
            <a:r>
              <a:rPr dirty="0" spc="-10"/>
              <a:t>members </a:t>
            </a:r>
            <a:r>
              <a:rPr dirty="0"/>
              <a:t>contracting</a:t>
            </a:r>
            <a:r>
              <a:rPr dirty="0" spc="-155"/>
              <a:t> </a:t>
            </a:r>
            <a:r>
              <a:rPr dirty="0" spc="-10"/>
              <a:t>efficiency</a:t>
            </a:r>
            <a:r>
              <a:rPr dirty="0" spc="-130"/>
              <a:t> </a:t>
            </a:r>
            <a:r>
              <a:rPr dirty="0" spc="-60"/>
              <a:t>&amp;</a:t>
            </a:r>
            <a:r>
              <a:rPr dirty="0" spc="-120"/>
              <a:t> </a:t>
            </a:r>
            <a:r>
              <a:rPr dirty="0" spc="-10"/>
              <a:t>certainty</a:t>
            </a: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pc="-195"/>
              <a:t>RFx</a:t>
            </a:r>
            <a:r>
              <a:rPr dirty="0" spc="-140"/>
              <a:t> </a:t>
            </a:r>
            <a:r>
              <a:rPr dirty="0" spc="-10"/>
              <a:t>management</a:t>
            </a:r>
          </a:p>
          <a:p>
            <a:pPr marL="12700" marR="2281555">
              <a:lnSpc>
                <a:spcPct val="142800"/>
              </a:lnSpc>
            </a:pPr>
            <a:r>
              <a:rPr dirty="0" spc="-35"/>
              <a:t>universal</a:t>
            </a:r>
            <a:r>
              <a:rPr dirty="0" spc="-114"/>
              <a:t> </a:t>
            </a:r>
            <a:r>
              <a:rPr dirty="0" spc="-10"/>
              <a:t>visibility</a:t>
            </a:r>
            <a:r>
              <a:rPr dirty="0" spc="-114"/>
              <a:t> </a:t>
            </a:r>
            <a:r>
              <a:rPr dirty="0"/>
              <a:t>of</a:t>
            </a:r>
            <a:r>
              <a:rPr dirty="0" spc="-80"/>
              <a:t> </a:t>
            </a:r>
            <a:r>
              <a:rPr dirty="0"/>
              <a:t>benefit</a:t>
            </a:r>
            <a:r>
              <a:rPr dirty="0" spc="-114"/>
              <a:t> </a:t>
            </a:r>
            <a:r>
              <a:rPr dirty="0" spc="-10"/>
              <a:t>delivery </a:t>
            </a:r>
            <a:r>
              <a:rPr dirty="0" spc="-60"/>
              <a:t>ease</a:t>
            </a:r>
            <a:r>
              <a:rPr dirty="0" spc="-120"/>
              <a:t> </a:t>
            </a:r>
            <a:r>
              <a:rPr dirty="0"/>
              <a:t>of</a:t>
            </a:r>
            <a:r>
              <a:rPr dirty="0" spc="-105"/>
              <a:t> </a:t>
            </a:r>
            <a:r>
              <a:rPr dirty="0" spc="-25"/>
              <a:t>launching</a:t>
            </a:r>
            <a:r>
              <a:rPr dirty="0" spc="-114"/>
              <a:t> </a:t>
            </a:r>
            <a:r>
              <a:rPr dirty="0" spc="-25"/>
              <a:t>RFx</a:t>
            </a: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dirty="0" spc="-20"/>
              <a:t>access</a:t>
            </a:r>
            <a:r>
              <a:rPr dirty="0" spc="-130"/>
              <a:t> </a:t>
            </a:r>
            <a:r>
              <a:rPr dirty="0"/>
              <a:t>to</a:t>
            </a:r>
            <a:r>
              <a:rPr dirty="0" spc="-105"/>
              <a:t> </a:t>
            </a:r>
            <a:r>
              <a:rPr dirty="0" spc="-10"/>
              <a:t>clean</a:t>
            </a:r>
            <a:r>
              <a:rPr dirty="0" spc="-110"/>
              <a:t> </a:t>
            </a:r>
            <a:r>
              <a:rPr dirty="0" spc="-20"/>
              <a:t>data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5" y="0"/>
            <a:ext cx="12192000" cy="6858000"/>
            <a:chOff x="305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" y="0"/>
              <a:ext cx="12191746" cy="68580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3401" y="12700"/>
              <a:ext cx="9767824" cy="68453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78173" y="2461005"/>
            <a:ext cx="4834255" cy="1530985"/>
          </a:xfrm>
          <a:prstGeom prst="rect"/>
        </p:spPr>
        <p:txBody>
          <a:bodyPr wrap="square" lIns="0" tIns="101600" rIns="0" bIns="0" rtlCol="0" vert="horz">
            <a:spAutoFit/>
          </a:bodyPr>
          <a:lstStyle/>
          <a:p>
            <a:pPr marL="1143000" marR="5080" indent="-1130935">
              <a:lnSpc>
                <a:spcPts val="5620"/>
              </a:lnSpc>
              <a:spcBef>
                <a:spcPts val="800"/>
              </a:spcBef>
            </a:pPr>
            <a:r>
              <a:rPr dirty="0" sz="5200" spc="-380">
                <a:solidFill>
                  <a:srgbClr val="0D2841"/>
                </a:solidFill>
              </a:rPr>
              <a:t>Thank</a:t>
            </a:r>
            <a:r>
              <a:rPr dirty="0" sz="5200" spc="-434">
                <a:solidFill>
                  <a:srgbClr val="0D2841"/>
                </a:solidFill>
              </a:rPr>
              <a:t> </a:t>
            </a:r>
            <a:r>
              <a:rPr dirty="0" sz="5200" spc="-320">
                <a:solidFill>
                  <a:srgbClr val="0D2841"/>
                </a:solidFill>
              </a:rPr>
              <a:t>you</a:t>
            </a:r>
            <a:r>
              <a:rPr dirty="0" sz="5200" spc="-434">
                <a:solidFill>
                  <a:srgbClr val="0D2841"/>
                </a:solidFill>
              </a:rPr>
              <a:t> </a:t>
            </a:r>
            <a:r>
              <a:rPr dirty="0" sz="5200" spc="-145">
                <a:solidFill>
                  <a:srgbClr val="0D2841"/>
                </a:solidFill>
              </a:rPr>
              <a:t>for</a:t>
            </a:r>
            <a:r>
              <a:rPr dirty="0" sz="5200" spc="-434">
                <a:solidFill>
                  <a:srgbClr val="0D2841"/>
                </a:solidFill>
              </a:rPr>
              <a:t> </a:t>
            </a:r>
            <a:r>
              <a:rPr dirty="0" sz="5200" spc="-305">
                <a:solidFill>
                  <a:srgbClr val="0D2841"/>
                </a:solidFill>
              </a:rPr>
              <a:t>your </a:t>
            </a:r>
            <a:r>
              <a:rPr dirty="0" sz="5200" spc="-50">
                <a:solidFill>
                  <a:srgbClr val="0D2841"/>
                </a:solidFill>
              </a:rPr>
              <a:t>attention!</a:t>
            </a:r>
            <a:endParaRPr sz="5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Belinda West</dc:creator>
  <dcterms:created xsi:type="dcterms:W3CDTF">2025-05-27T15:51:16Z</dcterms:created>
  <dcterms:modified xsi:type="dcterms:W3CDTF">2025-05-27T15:51:16Z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2025-05-27T00:00:00Z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2025-05-27T00:00:00Z</vt:filetime>
  </property>
  <property fmtid="{D5CDD505-2E9C-101B-9397-08002B2CF9AE}" pid="5" name="Producer">
    <vt:lpwstr>Microsoft® PowerPoint® for Microsoft 365</vt:lpwstr>
  </property>
</Properties>
</file>